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6" r:id="rId4"/>
    <p:sldMasterId id="2147483654" r:id="rId5"/>
    <p:sldMasterId id="2147483658" r:id="rId6"/>
    <p:sldMasterId id="2147483662" r:id="rId7"/>
    <p:sldMasterId id="2147483676" r:id="rId8"/>
    <p:sldMasterId id="2147483679" r:id="rId9"/>
    <p:sldMasterId id="2147483682" r:id="rId10"/>
  </p:sldMasterIdLst>
  <p:notesMasterIdLst>
    <p:notesMasterId r:id="rId25"/>
  </p:notesMasterIdLst>
  <p:handoutMasterIdLst>
    <p:handoutMasterId r:id="rId26"/>
  </p:handoutMasterIdLst>
  <p:sldIdLst>
    <p:sldId id="337" r:id="rId11"/>
    <p:sldId id="317" r:id="rId12"/>
    <p:sldId id="389" r:id="rId13"/>
    <p:sldId id="449" r:id="rId14"/>
    <p:sldId id="450" r:id="rId15"/>
    <p:sldId id="480" r:id="rId16"/>
    <p:sldId id="481" r:id="rId17"/>
    <p:sldId id="482" r:id="rId18"/>
    <p:sldId id="483" r:id="rId19"/>
    <p:sldId id="455" r:id="rId20"/>
    <p:sldId id="484" r:id="rId21"/>
    <p:sldId id="485" r:id="rId22"/>
    <p:sldId id="486" r:id="rId23"/>
    <p:sldId id="322" r:id="rId24"/>
  </p:sldIdLst>
  <p:sldSz cx="9144000" cy="6858000" type="screen4x3"/>
  <p:notesSz cx="9928225" cy="6797675"/>
  <p:custDataLst>
    <p:tags r:id="rId2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3"/>
    <a:srgbClr val="A6DBD9"/>
    <a:srgbClr val="EC6602"/>
    <a:srgbClr val="D4E6A4"/>
    <a:srgbClr val="991D85"/>
    <a:srgbClr val="FF0000"/>
    <a:srgbClr val="94C11C"/>
    <a:srgbClr val="EB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554" autoAdjust="0"/>
  </p:normalViewPr>
  <p:slideViewPr>
    <p:cSldViewPr>
      <p:cViewPr>
        <p:scale>
          <a:sx n="84" d="100"/>
          <a:sy n="84" d="100"/>
        </p:scale>
        <p:origin x="-1776" y="-708"/>
      </p:cViewPr>
      <p:guideLst>
        <p:guide orient="horz" pos="799"/>
        <p:guide orient="horz" pos="3793"/>
        <p:guide pos="294"/>
        <p:guide pos="3696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notesViewPr>
    <p:cSldViewPr>
      <p:cViewPr varScale="1">
        <p:scale>
          <a:sx n="77" d="100"/>
          <a:sy n="77" d="100"/>
        </p:scale>
        <p:origin x="-2088" y="-96"/>
      </p:cViewPr>
      <p:guideLst>
        <p:guide orient="horz" pos="2141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189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endParaRPr lang="de-D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b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189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b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fld id="{9047B267-DBAC-4DD3-82BE-D88DE7836E2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14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189" y="2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3" tIns="47778" rIns="95553" bIns="47778" numCol="1" anchor="t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294" y="3228460"/>
            <a:ext cx="7941645" cy="305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098" tIns="47778" rIns="188098" bIns="47778" numCol="1" anchor="ctr" anchorCtr="0" compatLnSpc="1">
            <a:prstTxWarp prst="textNoShape">
              <a:avLst/>
            </a:prstTxWarp>
          </a:bodyPr>
          <a:lstStyle>
            <a:lvl1pPr defTabSz="954985"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189" y="6456919"/>
            <a:ext cx="4302699" cy="3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098" tIns="47778" rIns="188098" bIns="47778" numCol="1" anchor="ctr" anchorCtr="0" compatLnSpc="1">
            <a:prstTxWarp prst="textNoShape">
              <a:avLst/>
            </a:prstTxWarp>
          </a:bodyPr>
          <a:lstStyle>
            <a:lvl1pPr algn="r" defTabSz="954985">
              <a:defRPr sz="1200"/>
            </a:lvl1pPr>
          </a:lstStyle>
          <a:p>
            <a:fld id="{B31DA23A-6FA9-48FB-A884-329AB3195B6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2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3F67D-8324-4C4F-87D9-339A5626CDBD}" type="slidenum">
              <a:rPr lang="de-DE"/>
              <a:pPr/>
              <a:t>1</a:t>
            </a:fld>
            <a:endParaRPr lang="de-DE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7EAC-9311-404A-BFF1-2D71A7EAD10F}" type="slidenum">
              <a:rPr lang="de-DE"/>
              <a:pPr/>
              <a:t>10</a:t>
            </a:fld>
            <a:endParaRPr lang="de-DE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5808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AB442-94F2-4624-B5F5-A0ED7A5B534D}" type="slidenum">
              <a:rPr lang="de-DE"/>
              <a:pPr/>
              <a:t>14</a:t>
            </a:fld>
            <a:endParaRPr lang="de-DE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8461"/>
            <a:ext cx="7282568" cy="30613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6917B-2CAD-417B-95CC-36AEB655ECBF}" type="slidenum">
              <a:rPr lang="de-DE"/>
              <a:pPr/>
              <a:t>2</a:t>
            </a:fld>
            <a:endParaRPr lang="de-DE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8460"/>
            <a:ext cx="7282568" cy="3059173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AD1C3-94F5-4B90-9FB6-2E81A00954A3}" type="slidenum">
              <a:rPr lang="de-DE"/>
              <a:pPr/>
              <a:t>3</a:t>
            </a:fld>
            <a:endParaRPr lang="de-DE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9553"/>
            <a:ext cx="7282568" cy="305808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D60FF-C88D-435E-BE73-641841CED88A}" type="slidenum">
              <a:rPr lang="de-DE"/>
              <a:pPr/>
              <a:t>4</a:t>
            </a:fld>
            <a:endParaRPr lang="de-DE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8460"/>
            <a:ext cx="7282568" cy="3059173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DA4E5-0130-49A4-8E2B-D5FB6A743416}" type="slidenum">
              <a:rPr lang="de-DE"/>
              <a:pPr/>
              <a:t>5</a:t>
            </a:fld>
            <a:endParaRPr lang="de-DE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2831" y="3228460"/>
            <a:ext cx="7282568" cy="3059173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90751-DB50-4B72-9F47-A13F7D1781AA}" type="slidenum">
              <a:rPr lang="de-DE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168" y="3229552"/>
            <a:ext cx="7277893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079EE-59C4-4C90-B396-2B8FED5BAE0F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168" y="3229552"/>
            <a:ext cx="7277893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15AA8-EC60-4403-8611-1EA6A5894842}" type="slidenum">
              <a:rPr lang="de-DE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168" y="3229552"/>
            <a:ext cx="7277893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DF4FA-BB93-4212-823A-0050A50B5BBE}" type="slidenum">
              <a:rPr lang="de-DE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8000"/>
            <a:ext cx="3400425" cy="2551113"/>
          </a:xfrm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168" y="3229552"/>
            <a:ext cx="7277893" cy="3059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Evonik_300dpi_Screen_s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78438"/>
            <a:ext cx="3886200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Freeform 17"/>
          <p:cNvSpPr>
            <a:spLocks/>
          </p:cNvSpPr>
          <p:nvPr/>
        </p:nvSpPr>
        <p:spPr bwMode="auto">
          <a:xfrm>
            <a:off x="0" y="0"/>
            <a:ext cx="7308850" cy="5080000"/>
          </a:xfrm>
          <a:custGeom>
            <a:avLst/>
            <a:gdLst>
              <a:gd name="T0" fmla="*/ 13806 w 15353"/>
              <a:gd name="T1" fmla="*/ 10674 h 10674"/>
              <a:gd name="T2" fmla="*/ 15353 w 15353"/>
              <a:gd name="T3" fmla="*/ 4986 h 10674"/>
              <a:gd name="T4" fmla="*/ 14184 w 15353"/>
              <a:gd name="T5" fmla="*/ 0 h 10674"/>
              <a:gd name="T6" fmla="*/ 0 w 15353"/>
              <a:gd name="T7" fmla="*/ 0 h 10674"/>
              <a:gd name="T8" fmla="*/ 0 w 15353"/>
              <a:gd name="T9" fmla="*/ 10674 h 10674"/>
              <a:gd name="T10" fmla="*/ 13806 w 15353"/>
              <a:gd name="T11" fmla="*/ 10674 h 10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53" h="10674">
                <a:moveTo>
                  <a:pt x="13806" y="10674"/>
                </a:moveTo>
                <a:cubicBezTo>
                  <a:pt x="14789" y="9005"/>
                  <a:pt x="15353" y="7061"/>
                  <a:pt x="15353" y="4986"/>
                </a:cubicBezTo>
                <a:cubicBezTo>
                  <a:pt x="15353" y="3195"/>
                  <a:pt x="14931" y="1503"/>
                  <a:pt x="1418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674"/>
                  <a:pt x="0" y="10674"/>
                  <a:pt x="0" y="10674"/>
                </a:cubicBezTo>
                <a:lnTo>
                  <a:pt x="13806" y="106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6725" y="549275"/>
            <a:ext cx="6265863" cy="4319588"/>
          </a:xfrm>
        </p:spPr>
        <p:txBody>
          <a:bodyPr anchor="t"/>
          <a:lstStyle>
            <a:lvl1pPr>
              <a:defRPr sz="57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6725" y="5876925"/>
            <a:ext cx="2665413" cy="531813"/>
          </a:xfrm>
        </p:spPr>
        <p:txBody>
          <a:bodyPr>
            <a:spAutoFit/>
          </a:bodyPr>
          <a:lstStyle>
            <a:lvl1pPr>
              <a:defRPr sz="1400" b="1"/>
            </a:lvl1pPr>
            <a:lvl2pPr marL="1588" lvl="1" indent="0">
              <a:buFontTx/>
              <a:buNone/>
              <a:defRPr sz="1400"/>
            </a:lvl2pPr>
          </a:lstStyle>
          <a:p>
            <a:pPr lvl="0"/>
            <a:r>
              <a:rPr lang="de-DE" noProof="0" smtClean="0"/>
              <a:t>Untertitelmaster bearbeiten</a:t>
            </a:r>
          </a:p>
          <a:p>
            <a:pPr lvl="1"/>
            <a:r>
              <a:rPr lang="de-DE" noProof="0" smtClean="0"/>
              <a:t>Datum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67053-3F59-447D-9455-4F0B6258F417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F824B7D-17C7-4564-817A-2D98F63E63E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647280"/>
      </p:ext>
    </p:extLst>
  </p:cSld>
  <p:clrMapOvr>
    <a:masterClrMapping/>
  </p:clrMapOvr>
  <p:transition spd="slow">
    <p:cut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2" name="Picture 2" descr="Evonik_300dpi_Screen_s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78438"/>
            <a:ext cx="3886200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3" name="Freeform 3"/>
          <p:cNvSpPr>
            <a:spLocks/>
          </p:cNvSpPr>
          <p:nvPr/>
        </p:nvSpPr>
        <p:spPr bwMode="auto">
          <a:xfrm>
            <a:off x="0" y="0"/>
            <a:ext cx="7308850" cy="5080000"/>
          </a:xfrm>
          <a:custGeom>
            <a:avLst/>
            <a:gdLst>
              <a:gd name="T0" fmla="*/ 13806 w 15353"/>
              <a:gd name="T1" fmla="*/ 10674 h 10674"/>
              <a:gd name="T2" fmla="*/ 15353 w 15353"/>
              <a:gd name="T3" fmla="*/ 4986 h 10674"/>
              <a:gd name="T4" fmla="*/ 14184 w 15353"/>
              <a:gd name="T5" fmla="*/ 0 h 10674"/>
              <a:gd name="T6" fmla="*/ 0 w 15353"/>
              <a:gd name="T7" fmla="*/ 0 h 10674"/>
              <a:gd name="T8" fmla="*/ 0 w 15353"/>
              <a:gd name="T9" fmla="*/ 10674 h 10674"/>
              <a:gd name="T10" fmla="*/ 13806 w 15353"/>
              <a:gd name="T11" fmla="*/ 10674 h 10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53" h="10674">
                <a:moveTo>
                  <a:pt x="13806" y="10674"/>
                </a:moveTo>
                <a:cubicBezTo>
                  <a:pt x="14789" y="9005"/>
                  <a:pt x="15353" y="7061"/>
                  <a:pt x="15353" y="4986"/>
                </a:cubicBezTo>
                <a:cubicBezTo>
                  <a:pt x="15353" y="3195"/>
                  <a:pt x="14931" y="1503"/>
                  <a:pt x="1418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674"/>
                  <a:pt x="0" y="10674"/>
                  <a:pt x="0" y="10674"/>
                </a:cubicBezTo>
                <a:lnTo>
                  <a:pt x="13806" y="106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549275"/>
            <a:ext cx="6265863" cy="4319588"/>
          </a:xfrm>
        </p:spPr>
        <p:txBody>
          <a:bodyPr anchor="t"/>
          <a:lstStyle>
            <a:lvl1pPr>
              <a:defRPr sz="57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5876925"/>
            <a:ext cx="2665413" cy="531813"/>
          </a:xfrm>
        </p:spPr>
        <p:txBody>
          <a:bodyPr>
            <a:spAutoFit/>
          </a:bodyPr>
          <a:lstStyle>
            <a:lvl1pPr>
              <a:defRPr sz="1400" b="1"/>
            </a:lvl1pPr>
            <a:lvl2pPr marL="1588" lvl="1" indent="0">
              <a:buFontTx/>
              <a:buNone/>
              <a:defRPr sz="1400"/>
            </a:lvl2pPr>
          </a:lstStyle>
          <a:p>
            <a:pPr lvl="0"/>
            <a:r>
              <a:rPr lang="de-DE" noProof="0" smtClean="0"/>
              <a:t>Untertitelmaster bearbeiten</a:t>
            </a:r>
          </a:p>
          <a:p>
            <a:pPr lvl="1"/>
            <a:r>
              <a:rPr lang="de-DE" noProof="0" smtClean="0"/>
              <a:t>Datum</a:t>
            </a:r>
          </a:p>
        </p:txBody>
      </p:sp>
    </p:spTree>
  </p:cSld>
  <p:clrMapOvr>
    <a:masterClrMapping/>
  </p:clrMapOvr>
  <p:transition spd="med">
    <p:cover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992FD8-678C-4DC7-983E-01431D33EBC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DB41AD2-A28A-4409-8200-7756E441AC2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258180"/>
      </p:ext>
    </p:extLst>
  </p:cSld>
  <p:clrMapOvr>
    <a:masterClrMapping/>
  </p:clrMapOvr>
  <p:transition spd="med">
    <p:cover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BB820-0039-4214-8F01-68D95B12501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9B84FF8-E980-4BE3-BFB0-CC2BE08C36A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386829"/>
      </p:ext>
    </p:extLst>
  </p:cSld>
  <p:clrMapOvr>
    <a:masterClrMapping/>
  </p:clrMapOvr>
  <p:transition spd="med">
    <p:cover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95C1A-C71C-4929-BB61-C71132E0D28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018BDE9-8603-41F2-AB9A-B0F30FC02EC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769878"/>
      </p:ext>
    </p:extLst>
  </p:cSld>
  <p:clrMapOvr>
    <a:masterClrMapping/>
  </p:clrMapOvr>
  <p:transition spd="med">
    <p:cover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8ACFFA-D878-4DEC-B7A3-2D3402345544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1BDCA8C-0A48-4FD5-8C72-30424FBC6CC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219305"/>
      </p:ext>
    </p:extLst>
  </p:cSld>
  <p:clrMapOvr>
    <a:masterClrMapping/>
  </p:clrMapOvr>
  <p:transition spd="med">
    <p:cover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57F62-1D0A-4002-B6D8-CE5D74C1BD1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5320D34E-303F-4EB9-855C-1DA10A75AE0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473944"/>
      </p:ext>
    </p:extLst>
  </p:cSld>
  <p:clrMapOvr>
    <a:masterClrMapping/>
  </p:clrMapOvr>
  <p:transition spd="med">
    <p:cover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8743B-1335-4D3B-9E79-85B44CE1C0F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5D4BA2A-6104-4122-B219-DAECBEDAB4B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85930"/>
      </p:ext>
    </p:extLst>
  </p:cSld>
  <p:clrMapOvr>
    <a:masterClrMapping/>
  </p:clrMapOvr>
  <p:transition spd="med">
    <p:cover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6C0CE0-AC40-4EB8-A8F2-9F93D1E69E04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2FABE5C-9687-417A-B9DD-0307E6F7EA0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0153323"/>
      </p:ext>
    </p:extLst>
  </p:cSld>
  <p:clrMapOvr>
    <a:masterClrMapping/>
  </p:clrMapOvr>
  <p:transition spd="med">
    <p:cover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BA2BE-420E-44FD-82A7-DF28CE39D3E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EB8E046-5CC5-4F97-B83B-AB8C5037263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315259"/>
      </p:ext>
    </p:extLst>
  </p:cSld>
  <p:clrMapOvr>
    <a:masterClrMapping/>
  </p:clrMapOvr>
  <p:transition spd="med">
    <p:cover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400C36-43A8-46B4-90D6-EBE218A58AD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54306A5-949A-421A-9C37-C28CAC25EEB6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373737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B6ECDC-6C1A-4D13-AAC5-551A67874A3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7E94C26-526E-4083-85AB-39CBFB44FE4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537642"/>
      </p:ext>
    </p:extLst>
  </p:cSld>
  <p:clrMapOvr>
    <a:masterClrMapping/>
  </p:clrMapOvr>
  <p:transition spd="slow">
    <p:cut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B2A563-3DD6-4484-8F51-47BDD45BFBA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F43333A-5ED0-4F84-BF27-134A28D2E77B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04579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6725" y="3429000"/>
            <a:ext cx="3673475" cy="1008063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6725" y="4868863"/>
            <a:ext cx="2665413" cy="425450"/>
          </a:xfrm>
        </p:spPr>
        <p:txBody>
          <a:bodyPr>
            <a:spAutoFit/>
          </a:bodyPr>
          <a:lstStyle>
            <a:lvl1pPr>
              <a:spcAft>
                <a:spcPct val="0"/>
              </a:spcAft>
              <a:defRPr sz="1400">
                <a:solidFill>
                  <a:schemeClr val="bg1"/>
                </a:solidFill>
              </a:defRPr>
            </a:lvl1pPr>
            <a:lvl2pPr marL="1588" lvl="1" indent="0">
              <a:spcAft>
                <a:spcPct val="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noProof="0" smtClean="0"/>
              <a:t>Untertitelmaster bearbeiten</a:t>
            </a:r>
          </a:p>
          <a:p>
            <a:pPr lvl="1"/>
            <a:r>
              <a:rPr lang="de-DE" noProof="0" smtClean="0"/>
              <a:t>Datum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C18CFD3-85F3-4062-9E2D-AAA7E25310A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527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6725" y="6453188"/>
            <a:ext cx="4537075" cy="107722"/>
          </a:xfrm>
        </p:spPr>
        <p:txBody>
          <a:bodyPr/>
          <a:lstStyle>
            <a:lvl1pPr>
              <a:defRPr/>
            </a:lvl1pPr>
          </a:lstStyle>
          <a:p>
            <a:fld id="{F924AA71-78EC-46AD-BE6B-C79559FA6534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4AA26DB-56A7-4E0B-A2E1-014D5CE6DE9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2450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8D862-2FC4-40E1-B7AB-CE7CA9D379C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379A617-304E-4FC4-B41B-A47908C7564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472731"/>
      </p:ext>
    </p:extLst>
  </p:cSld>
  <p:clrMapOvr>
    <a:masterClrMapping/>
  </p:clrMapOvr>
  <p:transition spd="slow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472BE0-3D94-485E-AF8F-72671D9B268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93669C9-EA18-4E2A-B4B9-C8DE5B75B06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711969"/>
      </p:ext>
    </p:extLst>
  </p:cSld>
  <p:clrMapOvr>
    <a:masterClrMapping/>
  </p:clrMapOvr>
  <p:transition spd="slow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DAD95-0665-4D4C-84C9-4F662A62A75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761F1FC-94B5-4642-AA4A-830F580E98A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297612"/>
      </p:ext>
    </p:extLst>
  </p:cSld>
  <p:clrMapOvr>
    <a:masterClrMapping/>
  </p:clrMapOvr>
  <p:transition spd="slow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1BA104-425A-4775-B673-4707E1739AD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40B68C0-611E-458C-A15C-3F6373D6B1D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128521"/>
      </p:ext>
    </p:extLst>
  </p:cSld>
  <p:clrMapOvr>
    <a:masterClrMapping/>
  </p:clrMapOvr>
  <p:transition spd="slow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6009F-93FB-4778-9B59-58116DC07C0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AC58E9A-1C63-4527-B054-A70285DD6C7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978772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D5C4F7-8C04-495D-B79E-ADEA6DBF91F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6A1EF8D-F6B8-4230-8DEE-86EF93E5908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550249"/>
      </p:ext>
    </p:extLst>
  </p:cSld>
  <p:clrMapOvr>
    <a:masterClrMapping/>
  </p:clrMapOvr>
  <p:transition spd="slow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C1347-92C9-4426-B112-98F0B87E280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431319C-33FC-43FE-BA31-431EA681531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925341"/>
      </p:ext>
    </p:extLst>
  </p:cSld>
  <p:clrMapOvr>
    <a:masterClrMapping/>
  </p:clrMapOvr>
  <p:transition spd="slow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32674D-F875-4792-B3FC-DED7CE10950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F918F3D-4790-41C5-8217-F84670678DB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186329"/>
      </p:ext>
    </p:extLst>
  </p:cSld>
  <p:clrMapOvr>
    <a:masterClrMapping/>
  </p:clrMapOvr>
  <p:transition spd="slow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F3F63B-8E30-4DE8-9792-876963E5D8F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BFC86C5-18C5-43BD-89EA-ADA7824CBEB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56568"/>
      </p:ext>
    </p:extLst>
  </p:cSld>
  <p:clrMapOvr>
    <a:masterClrMapping/>
  </p:clrMapOvr>
  <p:transition spd="slow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Freeform 13"/>
          <p:cNvSpPr>
            <a:spLocks/>
          </p:cNvSpPr>
          <p:nvPr/>
        </p:nvSpPr>
        <p:spPr bwMode="auto">
          <a:xfrm>
            <a:off x="0" y="0"/>
            <a:ext cx="7921625" cy="5580063"/>
          </a:xfrm>
          <a:custGeom>
            <a:avLst/>
            <a:gdLst>
              <a:gd name="T0" fmla="*/ 14939 w 16637"/>
              <a:gd name="T1" fmla="*/ 11717 h 11717"/>
              <a:gd name="T2" fmla="*/ 16637 w 16637"/>
              <a:gd name="T3" fmla="*/ 5473 h 11717"/>
              <a:gd name="T4" fmla="*/ 15354 w 16637"/>
              <a:gd name="T5" fmla="*/ 0 h 11717"/>
              <a:gd name="T6" fmla="*/ 0 w 16637"/>
              <a:gd name="T7" fmla="*/ 0 h 11717"/>
              <a:gd name="T8" fmla="*/ 0 w 16637"/>
              <a:gd name="T9" fmla="*/ 11717 h 11717"/>
              <a:gd name="T10" fmla="*/ 14939 w 16637"/>
              <a:gd name="T11" fmla="*/ 11717 h 1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37" h="11717">
                <a:moveTo>
                  <a:pt x="14939" y="11717"/>
                </a:moveTo>
                <a:cubicBezTo>
                  <a:pt x="16018" y="9886"/>
                  <a:pt x="16637" y="7752"/>
                  <a:pt x="16637" y="5473"/>
                </a:cubicBezTo>
                <a:cubicBezTo>
                  <a:pt x="16637" y="3507"/>
                  <a:pt x="16174" y="1650"/>
                  <a:pt x="153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717"/>
                  <a:pt x="0" y="11717"/>
                  <a:pt x="0" y="11717"/>
                </a:cubicBezTo>
                <a:lnTo>
                  <a:pt x="14939" y="117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fld id="{E86D2B93-C93E-4A2B-A8BC-9A8B127EFCA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DB41D47-7652-4D39-860F-88D3262925F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6713538"/>
            <a:ext cx="1116013" cy="30162"/>
          </a:xfrm>
        </p:spPr>
        <p:txBody>
          <a:bodyPr wrap="none" anchor="t">
            <a:spAutoFit/>
          </a:bodyPr>
          <a:lstStyle>
            <a:lvl1pPr marL="514350" indent="-514350">
              <a:spcAft>
                <a:spcPct val="50000"/>
              </a:spcAft>
              <a:buFontTx/>
              <a:buAutoNum type="arabicPeriod"/>
              <a:tabLst>
                <a:tab pos="447675" algn="l"/>
              </a:tabLst>
              <a:defRPr sz="200"/>
            </a:lvl1pPr>
          </a:lstStyle>
          <a:p>
            <a:pPr lvl="0"/>
            <a:r>
              <a:rPr lang="de-DE" noProof="0" smtClean="0"/>
              <a:t>Übersichtsmasterformat durch Klicken bearbeiten</a:t>
            </a: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549275"/>
            <a:ext cx="6626225" cy="4751388"/>
          </a:xfrm>
        </p:spPr>
        <p:txBody>
          <a:bodyPr/>
          <a:lstStyle>
            <a:lvl1pPr>
              <a:tabLst>
                <a:tab pos="541338" algn="l"/>
              </a:tabLst>
              <a:defRPr sz="2700" b="1">
                <a:solidFill>
                  <a:schemeClr val="bg1"/>
                </a:solidFill>
              </a:defRPr>
            </a:lvl1pPr>
            <a:lvl3pPr marL="3175" lvl="2" indent="0">
              <a:buFontTx/>
              <a:buNone/>
              <a:tabLst>
                <a:tab pos="541338" algn="l"/>
              </a:tabLst>
              <a:defRPr sz="2700" b="1">
                <a:solidFill>
                  <a:schemeClr val="folHlink"/>
                </a:solidFill>
              </a:defRPr>
            </a:lvl3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  <a:p>
            <a:pPr lvl="2"/>
            <a:r>
              <a:rPr lang="de-DE" noProof="0" smtClean="0"/>
              <a:t>Zweite Ebene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B32E55-25A9-492B-807B-36DA6566C51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3D173EB-4079-479C-B75B-56763E0D352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22793"/>
      </p:ext>
    </p:extLst>
  </p:cSld>
  <p:clrMapOvr>
    <a:masterClrMapping/>
  </p:clrMapOvr>
  <p:transition spd="slow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0D1D97-CA4E-419E-ABE8-215EC0EF0C8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19F56DB-02AB-426E-87DF-A5C79CC6D4A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588151"/>
      </p:ext>
    </p:extLst>
  </p:cSld>
  <p:clrMapOvr>
    <a:masterClrMapping/>
  </p:clrMapOvr>
  <p:transition spd="slow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0C3B6-D72F-4DF0-93CA-27BB9544B29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CE8AF14-CAB8-4D10-ABD9-18D1E122877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4989431"/>
      </p:ext>
    </p:extLst>
  </p:cSld>
  <p:clrMapOvr>
    <a:masterClrMapping/>
  </p:clrMapOvr>
  <p:transition spd="slow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1058A-C939-42C8-9EFF-CB9F68346243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BE5D3C7-8BA3-4D74-A750-B556E295682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39576"/>
      </p:ext>
    </p:extLst>
  </p:cSld>
  <p:clrMapOvr>
    <a:masterClrMapping/>
  </p:clrMapOvr>
  <p:transition spd="slow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AA5C95-AA8B-40A3-9996-04D9C57E117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1B789D94-F6DA-4B08-81AB-9C0A58A7266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099198"/>
      </p:ext>
    </p:extLst>
  </p:cSld>
  <p:clrMapOvr>
    <a:masterClrMapping/>
  </p:clrMapOvr>
  <p:transition spd="slow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06C75-91CF-456D-BC40-72FD8C6F420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297922C-9A71-4DE9-89F5-F965F936195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942096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3B921F-6D6B-4E0E-9AC2-F741336A9E43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AECD3C0-C246-4996-BB5F-6990FB652D6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575366"/>
      </p:ext>
    </p:extLst>
  </p:cSld>
  <p:clrMapOvr>
    <a:masterClrMapping/>
  </p:clrMapOvr>
  <p:transition spd="slow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B4FEA0-9A37-4724-8760-63719E4D557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1E0CD2C-9F30-46F5-9768-07662A64D8C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447515"/>
      </p:ext>
    </p:extLst>
  </p:cSld>
  <p:clrMapOvr>
    <a:masterClrMapping/>
  </p:clrMapOvr>
  <p:transition spd="slow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922025-813B-4E13-9694-A7217CB8DBB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426D60C-2436-45F1-88C5-BDD714746BD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176032"/>
      </p:ext>
    </p:extLst>
  </p:cSld>
  <p:clrMapOvr>
    <a:masterClrMapping/>
  </p:clrMapOvr>
  <p:transition spd="slow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0FA2FE-D9DB-4759-84E6-17DFF8AD93D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0FD29B5-8F26-42BB-893F-CA5BEE46BD5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8151890"/>
      </p:ext>
    </p:extLst>
  </p:cSld>
  <p:clrMapOvr>
    <a:masterClrMapping/>
  </p:clrMapOvr>
  <p:transition spd="slow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65167-7A1B-400F-BBF3-1BD88265062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226C257-19E7-4052-8AAD-9ED36408865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542200"/>
      </p:ext>
    </p:extLst>
  </p:cSld>
  <p:clrMapOvr>
    <a:masterClrMapping/>
  </p:clrMapOvr>
  <p:transition spd="slow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466725" y="6524625"/>
            <a:ext cx="2895600" cy="10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A437C0-0C90-488C-8FD7-BAF289A31A2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9CE0472-AE99-495B-B456-7DA1416DD06B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549275"/>
            <a:ext cx="7634288" cy="5759450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4700"/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6669088"/>
            <a:ext cx="749300" cy="30162"/>
          </a:xfrm>
        </p:spPr>
        <p:txBody>
          <a:bodyPr wrap="none">
            <a:spAutoFit/>
          </a:bodyPr>
          <a:lstStyle>
            <a:lvl1pPr>
              <a:defRPr sz="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B725EF-EBAC-47BB-80C8-232F88CF4F3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904BD97-1F63-433A-9234-E367F269C44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955233"/>
      </p:ext>
    </p:extLst>
  </p:cSld>
  <p:clrMapOvr>
    <a:masterClrMapping/>
  </p:clrMapOvr>
  <p:transition spd="slow"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F28386-F828-4070-A810-0AC0B55BFAF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EC06677-ECF5-4AFA-B77A-7128ABDCD99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03967"/>
      </p:ext>
    </p:extLst>
  </p:cSld>
  <p:clrMapOvr>
    <a:masterClrMapping/>
  </p:clrMapOvr>
  <p:transition spd="slow"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B9BED-BC3E-48F9-B6F3-7DEE3032F36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E311CB7-C583-44FD-B50F-8EF7ACDF257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599231"/>
      </p:ext>
    </p:extLst>
  </p:cSld>
  <p:clrMapOvr>
    <a:masterClrMapping/>
  </p:clrMapOvr>
  <p:transition spd="slow"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21CACC-15B2-4A52-B53B-C18953B9EDE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8EEBD95-2E13-4ED6-8ECA-C6491B6EF3A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286097"/>
      </p:ext>
    </p:extLst>
  </p:cSld>
  <p:clrMapOvr>
    <a:masterClrMapping/>
  </p:clrMapOvr>
  <p:transition spd="slow"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FE48B-181E-44C2-9E95-F6919A40A07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1DC3034-9A96-454E-8048-2C3908910C6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323828"/>
      </p:ext>
    </p:extLst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041786-E568-4143-A06C-DA59BA4B5FC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FFC21D0-7A55-4807-AA47-2612C6D9BAD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732164"/>
      </p:ext>
    </p:extLst>
  </p:cSld>
  <p:clrMapOvr>
    <a:masterClrMapping/>
  </p:clrMapOvr>
  <p:transition spd="slow"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820849-75D3-4D45-BDBA-73FC76B5D4D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74E8833-EBA9-48C1-941B-B56C86947D6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809380"/>
      </p:ext>
    </p:extLst>
  </p:cSld>
  <p:clrMapOvr>
    <a:masterClrMapping/>
  </p:clrMapOvr>
  <p:transition spd="slow"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32370-02C7-4E55-824C-FB778051F70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A2D65E5-7B1E-417D-A2CB-F64A4FA1AED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50319"/>
      </p:ext>
    </p:extLst>
  </p:cSld>
  <p:clrMapOvr>
    <a:masterClrMapping/>
  </p:clrMapOvr>
  <p:transition spd="slow"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08D508-FC79-487D-A0B6-86C77A7E309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E08E771-B8DE-46DE-AFF0-773E32BBA5D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651768"/>
      </p:ext>
    </p:extLst>
  </p:cSld>
  <p:clrMapOvr>
    <a:masterClrMapping/>
  </p:clrMapOvr>
  <p:transition spd="slow"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EF31C7-6963-4C87-875D-9BF93FAEAD1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470350B-B1E3-4C54-B228-B730DCF9842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477786"/>
      </p:ext>
    </p:extLst>
  </p:cSld>
  <p:clrMapOvr>
    <a:masterClrMapping/>
  </p:clrMapOvr>
  <p:transition spd="slow"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F12921-644F-4610-958A-672894CE97F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E698F3B-4A26-4332-8903-627C09B63E8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915231"/>
      </p:ext>
    </p:extLst>
  </p:cSld>
  <p:clrMapOvr>
    <a:masterClrMapping/>
  </p:clrMapOvr>
  <p:transition spd="slow"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fld id="{A9FDD6BF-BEBA-47B9-AFD4-1328960CA62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9B598FA-FBC6-4CE7-BD05-1029C6A44852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549275"/>
            <a:ext cx="7634288" cy="5759450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47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6735763"/>
            <a:ext cx="695325" cy="30162"/>
          </a:xfrm>
        </p:spPr>
        <p:txBody>
          <a:bodyPr wrap="none">
            <a:spAutoFit/>
          </a:bodyPr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CD6E7-88F3-43AA-92B4-62B4500203D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98F756F-08E6-4A27-888D-13BC11FAC6A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360541"/>
      </p:ext>
    </p:extLst>
  </p:cSld>
  <p:clrMapOvr>
    <a:masterClrMapping/>
  </p:clrMapOvr>
  <p:transition spd="slow"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D2DF7D-F370-403E-B2FF-884B655FD69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AB7ECB2-F7F7-479E-8EAB-031E28A5A20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463648"/>
      </p:ext>
    </p:extLst>
  </p:cSld>
  <p:clrMapOvr>
    <a:masterClrMapping/>
  </p:clrMapOvr>
  <p:transition spd="slow"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B64A0-5017-4F1E-9FEA-9AB62E19193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9EFE6E1-AE47-4E1B-B540-DA6F5A0D9C5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234727"/>
      </p:ext>
    </p:extLst>
  </p:cSld>
  <p:clrMapOvr>
    <a:masterClrMapping/>
  </p:clrMapOvr>
  <p:transition spd="slow"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F2647-CB66-4A30-8FCD-1F0FFEB4E42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3250058-07B1-44E1-B220-4D84DB77BB9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840118"/>
      </p:ext>
    </p:extLst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E5F03C-D275-4050-8879-600F65C8F09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520B64FD-A1D7-4D8B-AEC0-EE3247609496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114141"/>
      </p:ext>
    </p:extLst>
  </p:cSld>
  <p:clrMapOvr>
    <a:masterClrMapping/>
  </p:clrMapOvr>
  <p:transition spd="slow"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E0C5C-71F0-4454-BF6D-2E442D5F123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13A7B86-BF28-4B2A-AEA7-A4D91D6210D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767349"/>
      </p:ext>
    </p:extLst>
  </p:cSld>
  <p:clrMapOvr>
    <a:masterClrMapping/>
  </p:clrMapOvr>
  <p:transition spd="slow"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B7121-019F-48D6-B618-459F4407317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B6C4797-74B7-4F6A-B288-87BB8B9AC29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160611"/>
      </p:ext>
    </p:extLst>
  </p:cSld>
  <p:clrMapOvr>
    <a:masterClrMapping/>
  </p:clrMapOvr>
  <p:transition spd="slow"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02BCA6-CA49-4ABE-93CA-C82FA79E04E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B30B0BE-391C-4950-A2FA-49614189D19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170283"/>
      </p:ext>
    </p:extLst>
  </p:cSld>
  <p:clrMapOvr>
    <a:masterClrMapping/>
  </p:clrMapOvr>
  <p:transition spd="slow"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0284A5-EE30-417A-90D7-5D1BEBCC5DF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66F47E0-1EE8-4155-A927-A687427AD3D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884206"/>
      </p:ext>
    </p:extLst>
  </p:cSld>
  <p:clrMapOvr>
    <a:masterClrMapping/>
  </p:clrMapOvr>
  <p:transition spd="slow"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DCC88-7C4D-4BEE-BA41-FA05E38C18A3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6FD0B0B-6917-4974-8CFE-C7A0BF7F006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338275"/>
      </p:ext>
    </p:extLst>
  </p:cSld>
  <p:clrMapOvr>
    <a:masterClrMapping/>
  </p:clrMapOvr>
  <p:transition spd="slow"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E68521-D517-4653-9F28-FE163AECB10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3EE496E-C517-4FAE-8F5E-AAD4A3B4E81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230352"/>
      </p:ext>
    </p:extLst>
  </p:cSld>
  <p:clrMapOvr>
    <a:masterClrMapping/>
  </p:clrMapOvr>
  <p:transition spd="slow"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spect="1" noChangeArrowheads="1"/>
          </p:cNvSpPr>
          <p:nvPr/>
        </p:nvSpPr>
        <p:spPr bwMode="auto">
          <a:xfrm>
            <a:off x="0" y="0"/>
            <a:ext cx="8461375" cy="558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/>
            <a:r>
              <a:rPr lang="de-DE"/>
              <a:t>Platzhalter Bild</a:t>
            </a:r>
          </a:p>
        </p:txBody>
      </p:sp>
      <p:sp>
        <p:nvSpPr>
          <p:cNvPr id="73738" name="Freeform 10"/>
          <p:cNvSpPr>
            <a:spLocks noChangeAspect="1"/>
          </p:cNvSpPr>
          <p:nvPr/>
        </p:nvSpPr>
        <p:spPr bwMode="auto">
          <a:xfrm>
            <a:off x="5005388" y="4152900"/>
            <a:ext cx="4138612" cy="1838325"/>
          </a:xfrm>
          <a:custGeom>
            <a:avLst/>
            <a:gdLst>
              <a:gd name="T0" fmla="*/ 8696 w 8696"/>
              <a:gd name="T1" fmla="*/ 3863 h 3863"/>
              <a:gd name="T2" fmla="*/ 526 w 8696"/>
              <a:gd name="T3" fmla="*/ 3863 h 3863"/>
              <a:gd name="T4" fmla="*/ 0 w 8696"/>
              <a:gd name="T5" fmla="*/ 1932 h 3863"/>
              <a:gd name="T6" fmla="*/ 526 w 8696"/>
              <a:gd name="T7" fmla="*/ 0 h 3863"/>
              <a:gd name="T8" fmla="*/ 8696 w 8696"/>
              <a:gd name="T9" fmla="*/ 0 h 3863"/>
              <a:gd name="T10" fmla="*/ 8696 w 8696"/>
              <a:gd name="T11" fmla="*/ 3863 h 3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96" h="3863">
                <a:moveTo>
                  <a:pt x="8696" y="3863"/>
                </a:moveTo>
                <a:cubicBezTo>
                  <a:pt x="526" y="3863"/>
                  <a:pt x="526" y="3863"/>
                  <a:pt x="526" y="3863"/>
                </a:cubicBezTo>
                <a:cubicBezTo>
                  <a:pt x="192" y="3296"/>
                  <a:pt x="0" y="2636"/>
                  <a:pt x="0" y="1932"/>
                </a:cubicBezTo>
                <a:cubicBezTo>
                  <a:pt x="0" y="1227"/>
                  <a:pt x="192" y="567"/>
                  <a:pt x="526" y="0"/>
                </a:cubicBezTo>
                <a:cubicBezTo>
                  <a:pt x="8696" y="0"/>
                  <a:pt x="8696" y="0"/>
                  <a:pt x="8696" y="0"/>
                </a:cubicBezTo>
                <a:lnTo>
                  <a:pt x="8696" y="38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fld id="{B6E0B33A-3F92-4316-B9D7-22CE1A3FCA0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03FA406-8D96-4466-837A-044101882638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364163" y="4365625"/>
            <a:ext cx="3600450" cy="1584325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2200"/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258763"/>
            <a:ext cx="6985000" cy="334962"/>
          </a:xfrm>
        </p:spPr>
        <p:txBody>
          <a:bodyPr>
            <a:spAutoFit/>
          </a:bodyPr>
          <a:lstStyle>
            <a:lvl1pPr>
              <a:defRPr sz="2200" b="1"/>
            </a:lvl1pPr>
          </a:lstStyle>
          <a:p>
            <a:pPr lvl="0"/>
            <a:r>
              <a:rPr lang="de-DE" noProof="0" smtClean="0"/>
              <a:t>Zusatz-Headline des Themenmasters bearbeiten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61466-AAF7-4A3A-B055-85492708A07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52CF2AE-ED31-4AFD-AB81-C1C210F1FF1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762876"/>
      </p:ext>
    </p:extLst>
  </p:cSld>
  <p:clrMapOvr>
    <a:masterClrMapping/>
  </p:clrMapOvr>
  <p:transition spd="slow">
    <p:cu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93E735-C445-47B4-A5BD-8229C80B9D9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685A2B4-0C83-4159-B3F0-FEE5C6FA53E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505514"/>
      </p:ext>
    </p:extLst>
  </p:cSld>
  <p:clrMapOvr>
    <a:masterClrMapping/>
  </p:clrMapOvr>
  <p:transition spd="slow"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60D30-BEFB-4A46-BF8A-902BF1AE2B9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7989B75-4AEB-4D63-A239-241983B417C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081615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F843AD-8377-475C-9CAD-EDA78F7C05D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06E0252-9EDF-4118-9D27-28394F6C337B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3061547"/>
      </p:ext>
    </p:extLst>
  </p:cSld>
  <p:clrMapOvr>
    <a:masterClrMapping/>
  </p:clrMapOvr>
  <p:transition spd="slow">
    <p:cu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9C4AE-B117-4856-9629-B20D5A0BDC9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62AEE21-099B-487D-98B0-5BD73DEFE3F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68745"/>
      </p:ext>
    </p:extLst>
  </p:cSld>
  <p:clrMapOvr>
    <a:masterClrMapping/>
  </p:clrMapOvr>
  <p:transition spd="slow"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66A025-81CA-4BEE-9BB9-831A4E97B92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593EC2B9-FAFD-4635-8816-08FF92772A9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526028"/>
      </p:ext>
    </p:extLst>
  </p:cSld>
  <p:clrMapOvr>
    <a:masterClrMapping/>
  </p:clrMapOvr>
  <p:transition spd="slow"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FD4A0-C74A-481E-B957-97B554368A3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7B1AF47-97D1-4F7B-8F67-99A6A411539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526412"/>
      </p:ext>
    </p:extLst>
  </p:cSld>
  <p:clrMapOvr>
    <a:masterClrMapping/>
  </p:clrMapOvr>
  <p:transition spd="slow"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F5F30D-62D4-419B-818E-E0752E787B3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23C745B-3AB9-4823-822D-BFA7AF27F0F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727805"/>
      </p:ext>
    </p:extLst>
  </p:cSld>
  <p:clrMapOvr>
    <a:masterClrMapping/>
  </p:clrMapOvr>
  <p:transition spd="slow"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EEF8EE-F90B-49EF-86B6-48F2BED2E4B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47BE208-E5D6-46BD-B3E4-64292A2B3D8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154750"/>
      </p:ext>
    </p:extLst>
  </p:cSld>
  <p:clrMapOvr>
    <a:masterClrMapping/>
  </p:clrMapOvr>
  <p:transition spd="slow">
    <p:cu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216FC-D6E3-4E64-BA44-A0788DEBC13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71998E5-2A8B-4799-86CC-CA6279AB752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727615"/>
      </p:ext>
    </p:extLst>
  </p:cSld>
  <p:clrMapOvr>
    <a:masterClrMapping/>
  </p:clrMapOvr>
  <p:transition spd="slow">
    <p:cu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F12343-A059-45E4-A66B-FD16CDC2EBA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47412DC-D2AC-4E42-85F6-5469258C225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847532"/>
      </p:ext>
    </p:extLst>
  </p:cSld>
  <p:clrMapOvr>
    <a:masterClrMapping/>
  </p:clrMapOvr>
  <p:transition spd="slow">
    <p:cu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429000"/>
            <a:ext cx="3673475" cy="1008063"/>
          </a:xfrm>
        </p:spPr>
        <p:txBody>
          <a:bodyPr anchor="t"/>
          <a:lstStyle>
            <a:lvl1pPr>
              <a:defRPr sz="2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4868863"/>
            <a:ext cx="2665413" cy="425450"/>
          </a:xfrm>
        </p:spPr>
        <p:txBody>
          <a:bodyPr>
            <a:spAutoFit/>
          </a:bodyPr>
          <a:lstStyle>
            <a:lvl1pPr>
              <a:spcAft>
                <a:spcPct val="0"/>
              </a:spcAft>
              <a:defRPr sz="1400">
                <a:solidFill>
                  <a:schemeClr val="bg1"/>
                </a:solidFill>
              </a:defRPr>
            </a:lvl1pPr>
            <a:lvl2pPr marL="1588" lvl="1" indent="0">
              <a:spcAft>
                <a:spcPct val="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noProof="0" smtClean="0"/>
              <a:t>Untertitelmaster bearbeiten</a:t>
            </a:r>
          </a:p>
          <a:p>
            <a:pPr lvl="1"/>
            <a:r>
              <a:rPr lang="de-DE" noProof="0" smtClean="0"/>
              <a:t>Datum</a:t>
            </a:r>
          </a:p>
        </p:txBody>
      </p:sp>
    </p:spTree>
  </p:cSld>
  <p:clrMapOvr>
    <a:masterClrMapping/>
  </p:clrMapOvr>
  <p:transition spd="med">
    <p:cover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F1225-B2D6-4C3D-97B7-B6740B40390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881CE31-3A06-448D-A900-198E235209C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747250"/>
      </p:ext>
    </p:extLst>
  </p:cSld>
  <p:clrMapOvr>
    <a:masterClrMapping/>
  </p:clrMapOvr>
  <p:transition spd="med">
    <p:cover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34F04-2EEB-4315-AE35-7D89B55364C2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2674DE4-E1E7-4781-936A-D9951888F17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335001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F809CB-E0A0-42A4-9EF7-E5F03F3E3DA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B8B5262-0DCB-40A1-BE04-ACBEEEC0651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714994"/>
      </p:ext>
    </p:extLst>
  </p:cSld>
  <p:clrMapOvr>
    <a:masterClrMapping/>
  </p:clrMapOvr>
  <p:transition spd="slow">
    <p:cu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35A07-3914-43E5-820D-44C43EAC32BD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7ABD559-FB39-430B-8572-F7E60E25408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545263"/>
      </p:ext>
    </p:extLst>
  </p:cSld>
  <p:clrMapOvr>
    <a:masterClrMapping/>
  </p:clrMapOvr>
  <p:transition spd="med">
    <p:cover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1FE97-266D-4B08-A775-67DD160406AA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D79CB4A-0F20-4599-8BB2-6228C9021A5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04451"/>
      </p:ext>
    </p:extLst>
  </p:cSld>
  <p:clrMapOvr>
    <a:masterClrMapping/>
  </p:clrMapOvr>
  <p:transition spd="med">
    <p:cover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170758-3FA2-4091-AA0C-F35AC2CAD33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1BB4336-C163-40BF-9771-76B7A50C16D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505014"/>
      </p:ext>
    </p:extLst>
  </p:cSld>
  <p:clrMapOvr>
    <a:masterClrMapping/>
  </p:clrMapOvr>
  <p:transition spd="med">
    <p:cover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A9C331-6E9B-4D11-9ADB-2176DA1A241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E299401B-306D-4179-B8D6-DB1EB013CE2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680701"/>
      </p:ext>
    </p:extLst>
  </p:cSld>
  <p:clrMapOvr>
    <a:masterClrMapping/>
  </p:clrMapOvr>
  <p:transition spd="med">
    <p:cover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A1-E3DE-4AD5-AFC1-BC99099DFC7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60C1D92-B057-4C5E-B791-62630DDF854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507585"/>
      </p:ext>
    </p:extLst>
  </p:cSld>
  <p:clrMapOvr>
    <a:masterClrMapping/>
  </p:clrMapOvr>
  <p:transition spd="med">
    <p:cover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4FE6B-EB8E-4295-A7F3-C8110EB3C1A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38B2C8F-8018-48B6-AD54-BFF71C4B4A7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929297"/>
      </p:ext>
    </p:extLst>
  </p:cSld>
  <p:clrMapOvr>
    <a:masterClrMapping/>
  </p:clrMapOvr>
  <p:transition spd="med">
    <p:cover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44B29-214B-4CA0-97DD-8D8B9BCAF51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9A2CEA1-02C8-4C62-BC2F-16CAD70566A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001850"/>
      </p:ext>
    </p:extLst>
  </p:cSld>
  <p:clrMapOvr>
    <a:masterClrMapping/>
  </p:clrMapOvr>
  <p:transition spd="med">
    <p:cover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86D5E9-05CD-4605-9021-ABD6B3C7EE24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CBB8D8A-AFBC-4825-B8C5-53736D6F9FF0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93100"/>
      </p:ext>
    </p:extLst>
  </p:cSld>
  <p:clrMapOvr>
    <a:masterClrMapping/>
  </p:clrMapOvr>
  <p:transition spd="med">
    <p:cover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4D453-0E54-4A15-BADB-AB4212524593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1E7CCB5-19C8-4DF8-A210-229BD1CE338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24448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DCB757-8B60-4505-9C42-2892092EEC4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C914C8A-4142-490E-BC4C-94ED66C29817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653949"/>
      </p:ext>
    </p:extLst>
  </p:cSld>
  <p:clrMapOvr>
    <a:masterClrMapping/>
  </p:clrMapOvr>
  <p:transition spd="slow">
    <p:cu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38C1B0-F6BD-4F0C-9124-793234792DC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9E1A437-6888-44D3-AA77-3409FD06351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196380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D0CD39-2B18-4124-A0C7-4C5B637DC67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F0AD0A22-683A-4EE6-B9EA-5DDFE8ADF84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965290"/>
      </p:ext>
    </p:extLst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EA48B6-B051-45DE-8105-C1AC54D6E52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DD229444-145E-422B-A883-608A6F400AE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744035"/>
      </p:ext>
    </p:extLst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40390D-A8DC-420F-974F-291292866B3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F8262D8-8EA2-4280-B5EF-77102BB3CC6B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31097"/>
      </p:ext>
    </p:extLst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D856BD-C09B-4462-8163-7CEE33BD2AE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7F0C8E5-FD92-49E3-82A0-BC88B05F1E9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485134"/>
      </p:ext>
    </p:extLst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C2A3F-95EB-4E70-86B7-0EEAC4FD6E9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95969F5-0DF5-4FBC-B4C0-4FEB16C82E9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835558"/>
      </p:ext>
    </p:extLst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4F5D86-49F4-4ADC-BB0E-FFE32DE4DA2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0B9D358-2A44-4327-B8EF-08AC668C2DF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111664"/>
      </p:ext>
    </p:extLst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E57D02-FCBB-45E2-A8C5-CFC587EB1FC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A214539-5722-4DB7-A546-75430894098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593612"/>
      </p:ext>
    </p:extLst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E9564D-A254-4988-895F-045C99C15D7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B986439-FEE7-4C85-A349-F00691921B82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503661"/>
      </p:ext>
    </p:extLst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61100F-E85E-448F-9748-AA75C0D1775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9B5F24A-B6D6-4FFE-A5FD-7C5DF07F743D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549275"/>
            <a:ext cx="7634288" cy="5759450"/>
          </a:xfrm>
        </p:spPr>
        <p:txBody>
          <a:bodyPr anchor="t"/>
          <a:lstStyle>
            <a:lvl1pPr>
              <a:spcAft>
                <a:spcPct val="50000"/>
              </a:spcAft>
              <a:tabLst>
                <a:tab pos="447675" algn="l"/>
              </a:tabLst>
              <a:defRPr sz="4700"/>
            </a:lvl1pPr>
          </a:lstStyle>
          <a:p>
            <a:pPr lvl="0"/>
            <a:r>
              <a:rPr lang="de-DE" noProof="0" smtClean="0"/>
              <a:t>Themenmasterformat durch Klicken bearbeiten</a:t>
            </a:r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6669088"/>
            <a:ext cx="749300" cy="30162"/>
          </a:xfrm>
        </p:spPr>
        <p:txBody>
          <a:bodyPr wrap="none">
            <a:spAutoFit/>
          </a:bodyPr>
          <a:lstStyle>
            <a:lvl1pPr>
              <a:defRPr sz="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1E541-5087-4A07-9962-4145ED015E5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B81204C-2A42-41D4-83DA-74E9C06D341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555855"/>
      </p:ext>
    </p:extLst>
  </p:cSld>
  <p:clrMapOvr>
    <a:masterClrMapping/>
  </p:clrMapOvr>
  <p:transition spd="slow">
    <p:cut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CBB368-A347-411F-B336-8129A94C489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27FB68F-28E8-47A2-9799-335AD27186B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539024"/>
      </p:ext>
    </p:extLst>
  </p:cSld>
  <p:clrMapOvr>
    <a:masterClrMapping/>
  </p:clrMapOvr>
  <p:transition spd="slow">
    <p:cu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A5FB8-237B-4733-A462-661E59AB8C4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98C0F0D-F490-4850-9DFC-EF994572681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040417"/>
      </p:ext>
    </p:extLst>
  </p:cSld>
  <p:clrMapOvr>
    <a:masterClrMapping/>
  </p:clrMapOvr>
  <p:transition spd="slow">
    <p:cut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98625"/>
            <a:ext cx="2624138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43263" y="1698625"/>
            <a:ext cx="2624137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DF3F0-6EF6-4638-9E84-8AF76D163050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BB1A326-8484-41E0-A614-C9AAE545825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653403"/>
      </p:ext>
    </p:extLst>
  </p:cSld>
  <p:clrMapOvr>
    <a:masterClrMapping/>
  </p:clrMapOvr>
  <p:transition spd="slow">
    <p:cu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DB08A-EA64-4229-984A-3FAD3B0AC159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3C9457F2-89F6-4B02-9958-FE7B744DE9A6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761818"/>
      </p:ext>
    </p:extLst>
  </p:cSld>
  <p:clrMapOvr>
    <a:masterClrMapping/>
  </p:clrMapOvr>
  <p:transition spd="slow">
    <p:cu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3A9C1B-9A1E-4A1B-BA06-44D8909227F7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0C723F5-1C87-459B-B8EC-73E2CC59C0B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36273"/>
      </p:ext>
    </p:extLst>
  </p:cSld>
  <p:clrMapOvr>
    <a:masterClrMapping/>
  </p:clrMapOvr>
  <p:transition spd="slow">
    <p:cut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9F6A5C-5E98-424D-A22B-6AEDAB417D44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0288978-D6EC-43D4-8CE7-2BFF2381A4F8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495933"/>
      </p:ext>
    </p:extLst>
  </p:cSld>
  <p:clrMapOvr>
    <a:masterClrMapping/>
  </p:clrMapOvr>
  <p:transition spd="slow">
    <p:cut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0390C-A29D-4F35-AA83-857F47BD1D67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A66F2479-4584-4252-8D70-E044E2E11D3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525911"/>
      </p:ext>
    </p:extLst>
  </p:cSld>
  <p:clrMapOvr>
    <a:masterClrMapping/>
  </p:clrMapOvr>
  <p:transition spd="slow">
    <p:cut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4C042-2C7A-49E5-801A-824E50E7E13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CDEB741-2466-4FE6-B5B9-D250F498D45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48231"/>
      </p:ext>
    </p:extLst>
  </p:cSld>
  <p:clrMapOvr>
    <a:masterClrMapping/>
  </p:clrMapOvr>
  <p:transition spd="slow">
    <p:cu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5AF02-BE5A-45FC-9C4A-F0975222703B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3FEFC26-EE3E-45DF-895A-EE3B935D7C0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859565"/>
      </p:ext>
    </p:extLst>
  </p:cSld>
  <p:clrMapOvr>
    <a:masterClrMapping/>
  </p:clrMapOvr>
  <p:transition spd="slow">
    <p:cu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46650" y="114300"/>
            <a:ext cx="1495425" cy="6194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4337050" cy="6194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131A2-AC30-404D-B809-53624FCD600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6A4F84B1-D0A7-449E-96CC-0211F1D1A75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610480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Freeform 1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54006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2A6A6E24-5028-44CA-9563-231BBD9F520F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00293DF-58A1-4813-ACA2-4A3F7486817B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0179" name="Freeform 3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D96A50DC-B83B-4183-B350-AE841DF33B25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9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73574091-A4DB-457A-902C-4B45E7D320CE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spd="med">
    <p:cover dir="r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Freeform 10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53188"/>
            <a:ext cx="4537075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45BC7CDC-BC97-4FB2-AAC0-B6A74AB8177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1067DFD-5B2D-4FF0-953F-E1CC3881D41C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60427" name="Picture 11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F6330705-62B5-4819-866C-F228CF2CEF2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8B2C5DD9-DF5F-4345-AC06-2E0F38C39B76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64522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cut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46101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61DCFC65-277A-4F4F-85F8-CC2253AB2436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43F8E724-2216-4288-AAA9-E58222C5A306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70666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E2F145D9-12F8-4E51-95D5-D3D4C6E30FB8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B8E5495B-CE77-45DE-BBE0-A8171D031F19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68618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Freeform 9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EB98AF9C-21E3-4233-B996-FB2382F004DC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D416C4D-E1DA-4E88-BDB0-84869E352DD3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72714" name="Picture 10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reeform 2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2531A398-964B-4FBD-98DF-833B17D6E2E1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8A1BAD3-BA98-4C7A-961F-E917147E0181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257031" name="Picture 7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27" name="Freeform 3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rgbClr val="991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4105275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92CEA96C-C5DC-40EC-A262-953458938B44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4874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9492969E-D086-4105-9927-B255F3B38C99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/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95250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435100" indent="-2921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9050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5pPr>
      <a:lvl6pPr marL="23622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6pPr>
      <a:lvl7pPr marL="28194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7pPr>
      <a:lvl8pPr marL="32766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8pPr>
      <a:lvl9pPr marL="3733800" indent="-279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Freeform 2"/>
          <p:cNvSpPr>
            <a:spLocks/>
          </p:cNvSpPr>
          <p:nvPr/>
        </p:nvSpPr>
        <p:spPr bwMode="auto">
          <a:xfrm>
            <a:off x="0" y="0"/>
            <a:ext cx="6654800" cy="1133475"/>
          </a:xfrm>
          <a:custGeom>
            <a:avLst/>
            <a:gdLst>
              <a:gd name="T0" fmla="*/ 13644 w 13989"/>
              <a:gd name="T1" fmla="*/ 2381 h 2381"/>
              <a:gd name="T2" fmla="*/ 13989 w 13989"/>
              <a:gd name="T3" fmla="*/ 1115 h 2381"/>
              <a:gd name="T4" fmla="*/ 13720 w 13989"/>
              <a:gd name="T5" fmla="*/ 0 h 2381"/>
              <a:gd name="T6" fmla="*/ 0 w 13989"/>
              <a:gd name="T7" fmla="*/ 0 h 2381"/>
              <a:gd name="T8" fmla="*/ 0 w 13989"/>
              <a:gd name="T9" fmla="*/ 2381 h 2381"/>
              <a:gd name="T10" fmla="*/ 13644 w 13989"/>
              <a:gd name="T11" fmla="*/ 2381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89" h="2381">
                <a:moveTo>
                  <a:pt x="13644" y="2381"/>
                </a:moveTo>
                <a:cubicBezTo>
                  <a:pt x="13863" y="2009"/>
                  <a:pt x="13989" y="1577"/>
                  <a:pt x="13989" y="1115"/>
                </a:cubicBezTo>
                <a:cubicBezTo>
                  <a:pt x="13989" y="713"/>
                  <a:pt x="13889" y="336"/>
                  <a:pt x="137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81"/>
                  <a:pt x="0" y="2381"/>
                  <a:pt x="0" y="2381"/>
                </a:cubicBezTo>
                <a:lnTo>
                  <a:pt x="13644" y="23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98625"/>
            <a:ext cx="54006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289560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fld id="{80FD8CD7-26F4-4AB6-8CA8-EF344C8429DE}" type="datetime1">
              <a:rPr lang="de-DE"/>
              <a:pPr/>
              <a:t>26.03.2015</a:t>
            </a:fld>
            <a:r>
              <a:rPr lang="de-DE"/>
              <a:t> | AI-AK-SK-AT / Peldszus / T-E-9-TMT General Presentation  V2012-05 AD Schulung.ppt</a:t>
            </a:r>
          </a:p>
        </p:txBody>
      </p:sp>
      <p:sp>
        <p:nvSpPr>
          <p:cNvPr id="595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24625"/>
            <a:ext cx="66204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7E20CCEF-5881-444B-B5B0-C17A8BA7527D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595975" name="Picture 7" descr="Evonik_300dpi_Screen_s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0800"/>
            <a:ext cx="24479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cut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676275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084263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4922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19494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4066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8638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321050" indent="-228600" algn="l" rtl="0" fontAlgn="base">
        <a:spcBef>
          <a:spcPct val="0"/>
        </a:spcBef>
        <a:spcAft>
          <a:spcPct val="5000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8" name="Picture 6" descr="Evonik_300dpi_Screen_s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9" name="Rectangle 7" descr="Glaeser_ExclSynth2"/>
          <p:cNvSpPr>
            <a:spLocks noChangeArrowheads="1"/>
          </p:cNvSpPr>
          <p:nvPr/>
        </p:nvSpPr>
        <p:spPr bwMode="auto">
          <a:xfrm>
            <a:off x="971550" y="1628775"/>
            <a:ext cx="8172450" cy="5229225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0755" name="Freeform 3"/>
          <p:cNvSpPr>
            <a:spLocks noChangeAspect="1"/>
          </p:cNvSpPr>
          <p:nvPr/>
        </p:nvSpPr>
        <p:spPr bwMode="auto">
          <a:xfrm>
            <a:off x="0" y="1095"/>
            <a:ext cx="5652150" cy="2438400"/>
          </a:xfrm>
          <a:custGeom>
            <a:avLst/>
            <a:gdLst>
              <a:gd name="T0" fmla="*/ 0 w 9462"/>
              <a:gd name="T1" fmla="*/ 0 h 5125"/>
              <a:gd name="T2" fmla="*/ 8764 w 9462"/>
              <a:gd name="T3" fmla="*/ 0 h 5125"/>
              <a:gd name="T4" fmla="*/ 9462 w 9462"/>
              <a:gd name="T5" fmla="*/ 2563 h 5125"/>
              <a:gd name="T6" fmla="*/ 8764 w 9462"/>
              <a:gd name="T7" fmla="*/ 5125 h 5125"/>
              <a:gd name="T8" fmla="*/ 0 w 9462"/>
              <a:gd name="T9" fmla="*/ 5125 h 5125"/>
              <a:gd name="T10" fmla="*/ 0 w 9462"/>
              <a:gd name="T11" fmla="*/ 0 h 5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62" h="5125">
                <a:moveTo>
                  <a:pt x="0" y="0"/>
                </a:moveTo>
                <a:cubicBezTo>
                  <a:pt x="8764" y="0"/>
                  <a:pt x="8764" y="0"/>
                  <a:pt x="8764" y="0"/>
                </a:cubicBezTo>
                <a:cubicBezTo>
                  <a:pt x="9207" y="752"/>
                  <a:pt x="9462" y="1628"/>
                  <a:pt x="9462" y="2563"/>
                </a:cubicBezTo>
                <a:cubicBezTo>
                  <a:pt x="9462" y="3498"/>
                  <a:pt x="9207" y="4374"/>
                  <a:pt x="8764" y="5125"/>
                </a:cubicBezTo>
                <a:cubicBezTo>
                  <a:pt x="0" y="5125"/>
                  <a:pt x="0" y="5125"/>
                  <a:pt x="0" y="51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410" y="21290"/>
            <a:ext cx="3673475" cy="1008063"/>
          </a:xfrm>
        </p:spPr>
        <p:txBody>
          <a:bodyPr/>
          <a:lstStyle/>
          <a:p>
            <a:r>
              <a:rPr lang="ru-RU" sz="1600" dirty="0" smtClean="0"/>
              <a:t>Удаление тяжелых металлов с помощью</a:t>
            </a:r>
            <a:r>
              <a:rPr lang="de-DE" sz="1600" dirty="0" smtClean="0"/>
              <a:t> </a:t>
            </a:r>
            <a:r>
              <a:rPr lang="de-DE" sz="1600" dirty="0"/>
              <a:t>TMT 15</a:t>
            </a:r>
            <a:r>
              <a:rPr lang="de-DE" sz="1600" baseline="30000" dirty="0">
                <a:cs typeface="Arial" charset="0"/>
              </a:rPr>
              <a:t>®</a:t>
            </a:r>
            <a:br>
              <a:rPr lang="de-DE" sz="1600" baseline="30000" dirty="0">
                <a:cs typeface="Arial" charset="0"/>
              </a:rPr>
            </a:br>
            <a:r>
              <a:rPr lang="de-DE" sz="2000" baseline="30000" dirty="0">
                <a:cs typeface="Arial" charset="0"/>
              </a:rPr>
              <a:t/>
            </a:r>
            <a:br>
              <a:rPr lang="de-DE" sz="2000" baseline="30000" dirty="0">
                <a:cs typeface="Arial" charset="0"/>
              </a:rPr>
            </a:br>
            <a:r>
              <a:rPr lang="en-GB" sz="1800" dirty="0"/>
              <a:t/>
            </a:r>
            <a:br>
              <a:rPr lang="en-GB" sz="1800" dirty="0"/>
            </a:br>
            <a:r>
              <a:rPr lang="ru-RU" sz="1800" dirty="0" smtClean="0"/>
              <a:t>В различных отраслях </a:t>
            </a:r>
            <a:r>
              <a:rPr lang="ru-RU" sz="1800" dirty="0" smtClean="0"/>
              <a:t>промышленности</a:t>
            </a: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/>
              <a:t>   </a:t>
            </a:r>
            <a:endParaRPr lang="de-DE" sz="1600" dirty="0">
              <a:cs typeface="Arial" charset="0"/>
            </a:endParaRP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420" y="1965560"/>
            <a:ext cx="3600500" cy="430887"/>
          </a:xfrm>
        </p:spPr>
        <p:txBody>
          <a:bodyPr/>
          <a:lstStyle/>
          <a:p>
            <a:endParaRPr lang="de-DE" dirty="0"/>
          </a:p>
          <a:p>
            <a:r>
              <a:rPr lang="ru-RU" dirty="0" smtClean="0"/>
              <a:t>.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5BC64D8-5D2C-467E-981F-9C9CD4206E46}" type="slidenum">
              <a:rPr lang="de-DE"/>
              <a:pPr/>
              <a:t>10</a:t>
            </a:fld>
            <a:endParaRPr lang="de-DE" dirty="0"/>
          </a:p>
        </p:txBody>
      </p:sp>
      <p:grpSp>
        <p:nvGrpSpPr>
          <p:cNvPr id="705538" name="Group 2"/>
          <p:cNvGrpSpPr>
            <a:grpSpLocks/>
          </p:cNvGrpSpPr>
          <p:nvPr/>
        </p:nvGrpSpPr>
        <p:grpSpPr bwMode="auto">
          <a:xfrm>
            <a:off x="4474161" y="4278507"/>
            <a:ext cx="528638" cy="471488"/>
            <a:chOff x="2949" y="2540"/>
            <a:chExt cx="297" cy="244"/>
          </a:xfrm>
        </p:grpSpPr>
        <p:sp>
          <p:nvSpPr>
            <p:cNvPr id="705539" name="Freeform 3"/>
            <p:cNvSpPr>
              <a:spLocks/>
            </p:cNvSpPr>
            <p:nvPr/>
          </p:nvSpPr>
          <p:spPr bwMode="auto">
            <a:xfrm>
              <a:off x="2949" y="2540"/>
              <a:ext cx="297" cy="206"/>
            </a:xfrm>
            <a:custGeom>
              <a:avLst/>
              <a:gdLst>
                <a:gd name="T0" fmla="*/ 63 w 297"/>
                <a:gd name="T1" fmla="*/ 0 h 206"/>
                <a:gd name="T2" fmla="*/ 233 w 297"/>
                <a:gd name="T3" fmla="*/ 0 h 206"/>
                <a:gd name="T4" fmla="*/ 251 w 297"/>
                <a:gd name="T5" fmla="*/ 112 h 206"/>
                <a:gd name="T6" fmla="*/ 296 w 297"/>
                <a:gd name="T7" fmla="*/ 112 h 206"/>
                <a:gd name="T8" fmla="*/ 148 w 297"/>
                <a:gd name="T9" fmla="*/ 205 h 206"/>
                <a:gd name="T10" fmla="*/ 0 w 297"/>
                <a:gd name="T11" fmla="*/ 112 h 206"/>
                <a:gd name="T12" fmla="*/ 45 w 297"/>
                <a:gd name="T13" fmla="*/ 112 h 206"/>
                <a:gd name="T14" fmla="*/ 63 w 297"/>
                <a:gd name="T1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206">
                  <a:moveTo>
                    <a:pt x="63" y="0"/>
                  </a:moveTo>
                  <a:lnTo>
                    <a:pt x="233" y="0"/>
                  </a:lnTo>
                  <a:lnTo>
                    <a:pt x="251" y="112"/>
                  </a:lnTo>
                  <a:lnTo>
                    <a:pt x="296" y="112"/>
                  </a:lnTo>
                  <a:lnTo>
                    <a:pt x="148" y="205"/>
                  </a:lnTo>
                  <a:lnTo>
                    <a:pt x="0" y="112"/>
                  </a:lnTo>
                  <a:lnTo>
                    <a:pt x="45" y="112"/>
                  </a:lnTo>
                  <a:lnTo>
                    <a:pt x="63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40" name="Freeform 4"/>
            <p:cNvSpPr>
              <a:spLocks/>
            </p:cNvSpPr>
            <p:nvPr/>
          </p:nvSpPr>
          <p:spPr bwMode="auto">
            <a:xfrm>
              <a:off x="2949" y="2652"/>
              <a:ext cx="149" cy="132"/>
            </a:xfrm>
            <a:custGeom>
              <a:avLst/>
              <a:gdLst>
                <a:gd name="T0" fmla="*/ 0 w 149"/>
                <a:gd name="T1" fmla="*/ 0 h 132"/>
                <a:gd name="T2" fmla="*/ 148 w 149"/>
                <a:gd name="T3" fmla="*/ 94 h 132"/>
                <a:gd name="T4" fmla="*/ 148 w 149"/>
                <a:gd name="T5" fmla="*/ 131 h 132"/>
                <a:gd name="T6" fmla="*/ 0 w 149"/>
                <a:gd name="T7" fmla="*/ 28 h 132"/>
                <a:gd name="T8" fmla="*/ 0 w 14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0"/>
                  </a:moveTo>
                  <a:lnTo>
                    <a:pt x="148" y="94"/>
                  </a:lnTo>
                  <a:lnTo>
                    <a:pt x="148" y="131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41" name="Freeform 5"/>
            <p:cNvSpPr>
              <a:spLocks/>
            </p:cNvSpPr>
            <p:nvPr/>
          </p:nvSpPr>
          <p:spPr bwMode="auto">
            <a:xfrm>
              <a:off x="3097" y="2652"/>
              <a:ext cx="149" cy="132"/>
            </a:xfrm>
            <a:custGeom>
              <a:avLst/>
              <a:gdLst>
                <a:gd name="T0" fmla="*/ 0 w 149"/>
                <a:gd name="T1" fmla="*/ 94 h 132"/>
                <a:gd name="T2" fmla="*/ 0 w 149"/>
                <a:gd name="T3" fmla="*/ 131 h 132"/>
                <a:gd name="T4" fmla="*/ 148 w 149"/>
                <a:gd name="T5" fmla="*/ 28 h 132"/>
                <a:gd name="T6" fmla="*/ 148 w 149"/>
                <a:gd name="T7" fmla="*/ 0 h 132"/>
                <a:gd name="T8" fmla="*/ 0 w 149"/>
                <a:gd name="T9" fmla="*/ 9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2">
                  <a:moveTo>
                    <a:pt x="0" y="94"/>
                  </a:moveTo>
                  <a:lnTo>
                    <a:pt x="0" y="131"/>
                  </a:lnTo>
                  <a:lnTo>
                    <a:pt x="148" y="28"/>
                  </a:lnTo>
                  <a:lnTo>
                    <a:pt x="148" y="0"/>
                  </a:lnTo>
                  <a:lnTo>
                    <a:pt x="0" y="94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05542" name="Group 6"/>
          <p:cNvGrpSpPr>
            <a:grpSpLocks/>
          </p:cNvGrpSpPr>
          <p:nvPr/>
        </p:nvGrpSpPr>
        <p:grpSpPr bwMode="auto">
          <a:xfrm>
            <a:off x="4484688" y="2909888"/>
            <a:ext cx="528637" cy="452437"/>
            <a:chOff x="2949" y="1878"/>
            <a:chExt cx="297" cy="234"/>
          </a:xfrm>
        </p:grpSpPr>
        <p:sp>
          <p:nvSpPr>
            <p:cNvPr id="705543" name="Freeform 7"/>
            <p:cNvSpPr>
              <a:spLocks/>
            </p:cNvSpPr>
            <p:nvPr/>
          </p:nvSpPr>
          <p:spPr bwMode="auto">
            <a:xfrm>
              <a:off x="2949" y="1878"/>
              <a:ext cx="297" cy="198"/>
            </a:xfrm>
            <a:custGeom>
              <a:avLst/>
              <a:gdLst>
                <a:gd name="T0" fmla="*/ 63 w 297"/>
                <a:gd name="T1" fmla="*/ 0 h 198"/>
                <a:gd name="T2" fmla="*/ 233 w 297"/>
                <a:gd name="T3" fmla="*/ 0 h 198"/>
                <a:gd name="T4" fmla="*/ 251 w 297"/>
                <a:gd name="T5" fmla="*/ 107 h 198"/>
                <a:gd name="T6" fmla="*/ 296 w 297"/>
                <a:gd name="T7" fmla="*/ 107 h 198"/>
                <a:gd name="T8" fmla="*/ 148 w 297"/>
                <a:gd name="T9" fmla="*/ 197 h 198"/>
                <a:gd name="T10" fmla="*/ 0 w 297"/>
                <a:gd name="T11" fmla="*/ 107 h 198"/>
                <a:gd name="T12" fmla="*/ 45 w 297"/>
                <a:gd name="T13" fmla="*/ 107 h 198"/>
                <a:gd name="T14" fmla="*/ 63 w 297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198">
                  <a:moveTo>
                    <a:pt x="63" y="0"/>
                  </a:moveTo>
                  <a:lnTo>
                    <a:pt x="233" y="0"/>
                  </a:lnTo>
                  <a:lnTo>
                    <a:pt x="251" y="107"/>
                  </a:lnTo>
                  <a:lnTo>
                    <a:pt x="296" y="107"/>
                  </a:lnTo>
                  <a:lnTo>
                    <a:pt x="148" y="197"/>
                  </a:lnTo>
                  <a:lnTo>
                    <a:pt x="0" y="107"/>
                  </a:lnTo>
                  <a:lnTo>
                    <a:pt x="45" y="107"/>
                  </a:lnTo>
                  <a:lnTo>
                    <a:pt x="63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44" name="Freeform 8"/>
            <p:cNvSpPr>
              <a:spLocks/>
            </p:cNvSpPr>
            <p:nvPr/>
          </p:nvSpPr>
          <p:spPr bwMode="auto">
            <a:xfrm>
              <a:off x="2949" y="1985"/>
              <a:ext cx="149" cy="127"/>
            </a:xfrm>
            <a:custGeom>
              <a:avLst/>
              <a:gdLst>
                <a:gd name="T0" fmla="*/ 0 w 149"/>
                <a:gd name="T1" fmla="*/ 0 h 127"/>
                <a:gd name="T2" fmla="*/ 148 w 149"/>
                <a:gd name="T3" fmla="*/ 90 h 127"/>
                <a:gd name="T4" fmla="*/ 148 w 149"/>
                <a:gd name="T5" fmla="*/ 126 h 127"/>
                <a:gd name="T6" fmla="*/ 0 w 149"/>
                <a:gd name="T7" fmla="*/ 27 h 127"/>
                <a:gd name="T8" fmla="*/ 0 w 149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7">
                  <a:moveTo>
                    <a:pt x="0" y="0"/>
                  </a:moveTo>
                  <a:lnTo>
                    <a:pt x="148" y="90"/>
                  </a:lnTo>
                  <a:lnTo>
                    <a:pt x="148" y="126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45" name="Freeform 9"/>
            <p:cNvSpPr>
              <a:spLocks/>
            </p:cNvSpPr>
            <p:nvPr/>
          </p:nvSpPr>
          <p:spPr bwMode="auto">
            <a:xfrm>
              <a:off x="3097" y="1985"/>
              <a:ext cx="149" cy="127"/>
            </a:xfrm>
            <a:custGeom>
              <a:avLst/>
              <a:gdLst>
                <a:gd name="T0" fmla="*/ 0 w 149"/>
                <a:gd name="T1" fmla="*/ 90 h 127"/>
                <a:gd name="T2" fmla="*/ 0 w 149"/>
                <a:gd name="T3" fmla="*/ 126 h 127"/>
                <a:gd name="T4" fmla="*/ 148 w 149"/>
                <a:gd name="T5" fmla="*/ 27 h 127"/>
                <a:gd name="T6" fmla="*/ 148 w 149"/>
                <a:gd name="T7" fmla="*/ 0 h 127"/>
                <a:gd name="T8" fmla="*/ 0 w 149"/>
                <a:gd name="T9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7">
                  <a:moveTo>
                    <a:pt x="0" y="90"/>
                  </a:moveTo>
                  <a:lnTo>
                    <a:pt x="0" y="126"/>
                  </a:lnTo>
                  <a:lnTo>
                    <a:pt x="148" y="27"/>
                  </a:lnTo>
                  <a:lnTo>
                    <a:pt x="148" y="0"/>
                  </a:lnTo>
                  <a:lnTo>
                    <a:pt x="0" y="9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05546" name="Group 10"/>
          <p:cNvGrpSpPr>
            <a:grpSpLocks/>
          </p:cNvGrpSpPr>
          <p:nvPr/>
        </p:nvGrpSpPr>
        <p:grpSpPr bwMode="auto">
          <a:xfrm>
            <a:off x="4486275" y="1833563"/>
            <a:ext cx="528638" cy="465137"/>
            <a:chOff x="2949" y="1212"/>
            <a:chExt cx="297" cy="241"/>
          </a:xfrm>
        </p:grpSpPr>
        <p:sp>
          <p:nvSpPr>
            <p:cNvPr id="705547" name="Freeform 11"/>
            <p:cNvSpPr>
              <a:spLocks/>
            </p:cNvSpPr>
            <p:nvPr/>
          </p:nvSpPr>
          <p:spPr bwMode="auto">
            <a:xfrm>
              <a:off x="2949" y="1212"/>
              <a:ext cx="297" cy="205"/>
            </a:xfrm>
            <a:custGeom>
              <a:avLst/>
              <a:gdLst>
                <a:gd name="T0" fmla="*/ 63 w 297"/>
                <a:gd name="T1" fmla="*/ 0 h 205"/>
                <a:gd name="T2" fmla="*/ 233 w 297"/>
                <a:gd name="T3" fmla="*/ 0 h 205"/>
                <a:gd name="T4" fmla="*/ 251 w 297"/>
                <a:gd name="T5" fmla="*/ 111 h 205"/>
                <a:gd name="T6" fmla="*/ 296 w 297"/>
                <a:gd name="T7" fmla="*/ 111 h 205"/>
                <a:gd name="T8" fmla="*/ 148 w 297"/>
                <a:gd name="T9" fmla="*/ 204 h 205"/>
                <a:gd name="T10" fmla="*/ 0 w 297"/>
                <a:gd name="T11" fmla="*/ 111 h 205"/>
                <a:gd name="T12" fmla="*/ 45 w 297"/>
                <a:gd name="T13" fmla="*/ 111 h 205"/>
                <a:gd name="T14" fmla="*/ 63 w 297"/>
                <a:gd name="T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205">
                  <a:moveTo>
                    <a:pt x="63" y="0"/>
                  </a:moveTo>
                  <a:lnTo>
                    <a:pt x="233" y="0"/>
                  </a:lnTo>
                  <a:lnTo>
                    <a:pt x="251" y="111"/>
                  </a:lnTo>
                  <a:lnTo>
                    <a:pt x="296" y="111"/>
                  </a:lnTo>
                  <a:lnTo>
                    <a:pt x="148" y="204"/>
                  </a:lnTo>
                  <a:lnTo>
                    <a:pt x="0" y="111"/>
                  </a:lnTo>
                  <a:lnTo>
                    <a:pt x="45" y="111"/>
                  </a:lnTo>
                  <a:lnTo>
                    <a:pt x="63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48" name="Freeform 12"/>
            <p:cNvSpPr>
              <a:spLocks/>
            </p:cNvSpPr>
            <p:nvPr/>
          </p:nvSpPr>
          <p:spPr bwMode="auto">
            <a:xfrm>
              <a:off x="2949" y="1322"/>
              <a:ext cx="149" cy="131"/>
            </a:xfrm>
            <a:custGeom>
              <a:avLst/>
              <a:gdLst>
                <a:gd name="T0" fmla="*/ 0 w 149"/>
                <a:gd name="T1" fmla="*/ 0 h 131"/>
                <a:gd name="T2" fmla="*/ 148 w 149"/>
                <a:gd name="T3" fmla="*/ 93 h 131"/>
                <a:gd name="T4" fmla="*/ 148 w 149"/>
                <a:gd name="T5" fmla="*/ 130 h 131"/>
                <a:gd name="T6" fmla="*/ 0 w 149"/>
                <a:gd name="T7" fmla="*/ 28 h 131"/>
                <a:gd name="T8" fmla="*/ 0 w 149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0" y="0"/>
                  </a:moveTo>
                  <a:lnTo>
                    <a:pt x="148" y="93"/>
                  </a:lnTo>
                  <a:lnTo>
                    <a:pt x="148" y="130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49" name="Freeform 13"/>
            <p:cNvSpPr>
              <a:spLocks/>
            </p:cNvSpPr>
            <p:nvPr/>
          </p:nvSpPr>
          <p:spPr bwMode="auto">
            <a:xfrm>
              <a:off x="3097" y="1322"/>
              <a:ext cx="149" cy="131"/>
            </a:xfrm>
            <a:custGeom>
              <a:avLst/>
              <a:gdLst>
                <a:gd name="T0" fmla="*/ 0 w 149"/>
                <a:gd name="T1" fmla="*/ 93 h 131"/>
                <a:gd name="T2" fmla="*/ 0 w 149"/>
                <a:gd name="T3" fmla="*/ 130 h 131"/>
                <a:gd name="T4" fmla="*/ 148 w 149"/>
                <a:gd name="T5" fmla="*/ 28 h 131"/>
                <a:gd name="T6" fmla="*/ 148 w 149"/>
                <a:gd name="T7" fmla="*/ 0 h 131"/>
                <a:gd name="T8" fmla="*/ 0 w 149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0" y="93"/>
                  </a:moveTo>
                  <a:lnTo>
                    <a:pt x="0" y="130"/>
                  </a:lnTo>
                  <a:lnTo>
                    <a:pt x="148" y="28"/>
                  </a:lnTo>
                  <a:lnTo>
                    <a:pt x="148" y="0"/>
                  </a:lnTo>
                  <a:lnTo>
                    <a:pt x="0" y="93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05550" name="Group 14"/>
          <p:cNvGrpSpPr>
            <a:grpSpLocks/>
          </p:cNvGrpSpPr>
          <p:nvPr/>
        </p:nvGrpSpPr>
        <p:grpSpPr bwMode="auto">
          <a:xfrm>
            <a:off x="4501683" y="5390244"/>
            <a:ext cx="528638" cy="465137"/>
            <a:chOff x="2949" y="1212"/>
            <a:chExt cx="297" cy="241"/>
          </a:xfrm>
        </p:grpSpPr>
        <p:sp>
          <p:nvSpPr>
            <p:cNvPr id="705551" name="Freeform 15"/>
            <p:cNvSpPr>
              <a:spLocks/>
            </p:cNvSpPr>
            <p:nvPr/>
          </p:nvSpPr>
          <p:spPr bwMode="auto">
            <a:xfrm>
              <a:off x="2949" y="1212"/>
              <a:ext cx="297" cy="205"/>
            </a:xfrm>
            <a:custGeom>
              <a:avLst/>
              <a:gdLst>
                <a:gd name="T0" fmla="*/ 63 w 297"/>
                <a:gd name="T1" fmla="*/ 0 h 205"/>
                <a:gd name="T2" fmla="*/ 233 w 297"/>
                <a:gd name="T3" fmla="*/ 0 h 205"/>
                <a:gd name="T4" fmla="*/ 251 w 297"/>
                <a:gd name="T5" fmla="*/ 111 h 205"/>
                <a:gd name="T6" fmla="*/ 296 w 297"/>
                <a:gd name="T7" fmla="*/ 111 h 205"/>
                <a:gd name="T8" fmla="*/ 148 w 297"/>
                <a:gd name="T9" fmla="*/ 204 h 205"/>
                <a:gd name="T10" fmla="*/ 0 w 297"/>
                <a:gd name="T11" fmla="*/ 111 h 205"/>
                <a:gd name="T12" fmla="*/ 45 w 297"/>
                <a:gd name="T13" fmla="*/ 111 h 205"/>
                <a:gd name="T14" fmla="*/ 63 w 297"/>
                <a:gd name="T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205">
                  <a:moveTo>
                    <a:pt x="63" y="0"/>
                  </a:moveTo>
                  <a:lnTo>
                    <a:pt x="233" y="0"/>
                  </a:lnTo>
                  <a:lnTo>
                    <a:pt x="251" y="111"/>
                  </a:lnTo>
                  <a:lnTo>
                    <a:pt x="296" y="111"/>
                  </a:lnTo>
                  <a:lnTo>
                    <a:pt x="148" y="204"/>
                  </a:lnTo>
                  <a:lnTo>
                    <a:pt x="0" y="111"/>
                  </a:lnTo>
                  <a:lnTo>
                    <a:pt x="45" y="111"/>
                  </a:lnTo>
                  <a:lnTo>
                    <a:pt x="63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52" name="Freeform 16"/>
            <p:cNvSpPr>
              <a:spLocks/>
            </p:cNvSpPr>
            <p:nvPr/>
          </p:nvSpPr>
          <p:spPr bwMode="auto">
            <a:xfrm>
              <a:off x="2949" y="1322"/>
              <a:ext cx="149" cy="131"/>
            </a:xfrm>
            <a:custGeom>
              <a:avLst/>
              <a:gdLst>
                <a:gd name="T0" fmla="*/ 0 w 149"/>
                <a:gd name="T1" fmla="*/ 0 h 131"/>
                <a:gd name="T2" fmla="*/ 148 w 149"/>
                <a:gd name="T3" fmla="*/ 93 h 131"/>
                <a:gd name="T4" fmla="*/ 148 w 149"/>
                <a:gd name="T5" fmla="*/ 130 h 131"/>
                <a:gd name="T6" fmla="*/ 0 w 149"/>
                <a:gd name="T7" fmla="*/ 28 h 131"/>
                <a:gd name="T8" fmla="*/ 0 w 149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0" y="0"/>
                  </a:moveTo>
                  <a:lnTo>
                    <a:pt x="148" y="93"/>
                  </a:lnTo>
                  <a:lnTo>
                    <a:pt x="148" y="130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5553" name="Freeform 17"/>
            <p:cNvSpPr>
              <a:spLocks/>
            </p:cNvSpPr>
            <p:nvPr/>
          </p:nvSpPr>
          <p:spPr bwMode="auto">
            <a:xfrm>
              <a:off x="3097" y="1322"/>
              <a:ext cx="149" cy="131"/>
            </a:xfrm>
            <a:custGeom>
              <a:avLst/>
              <a:gdLst>
                <a:gd name="T0" fmla="*/ 0 w 149"/>
                <a:gd name="T1" fmla="*/ 93 h 131"/>
                <a:gd name="T2" fmla="*/ 0 w 149"/>
                <a:gd name="T3" fmla="*/ 130 h 131"/>
                <a:gd name="T4" fmla="*/ 148 w 149"/>
                <a:gd name="T5" fmla="*/ 28 h 131"/>
                <a:gd name="T6" fmla="*/ 148 w 149"/>
                <a:gd name="T7" fmla="*/ 0 h 131"/>
                <a:gd name="T8" fmla="*/ 0 w 149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31">
                  <a:moveTo>
                    <a:pt x="0" y="93"/>
                  </a:moveTo>
                  <a:lnTo>
                    <a:pt x="0" y="130"/>
                  </a:lnTo>
                  <a:lnTo>
                    <a:pt x="148" y="28"/>
                  </a:lnTo>
                  <a:lnTo>
                    <a:pt x="148" y="0"/>
                  </a:lnTo>
                  <a:lnTo>
                    <a:pt x="0" y="93"/>
                  </a:lnTo>
                </a:path>
              </a:pathLst>
            </a:custGeom>
            <a:solidFill>
              <a:srgbClr val="DADADA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05554" name="Rectangle 18"/>
          <p:cNvSpPr>
            <a:spLocks noChangeArrowheads="1"/>
          </p:cNvSpPr>
          <p:nvPr/>
        </p:nvSpPr>
        <p:spPr bwMode="auto">
          <a:xfrm>
            <a:off x="1403560" y="1454330"/>
            <a:ext cx="6826250" cy="379412"/>
          </a:xfrm>
          <a:prstGeom prst="rect">
            <a:avLst/>
          </a:prstGeom>
          <a:solidFill>
            <a:srgbClr val="EC660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Необработанная сточная вода</a:t>
            </a:r>
            <a:endParaRPr lang="de-DE" b="1" dirty="0"/>
          </a:p>
        </p:txBody>
      </p:sp>
      <p:sp>
        <p:nvSpPr>
          <p:cNvPr id="705555" name="Rectangle 19"/>
          <p:cNvSpPr>
            <a:spLocks noChangeArrowheads="1"/>
          </p:cNvSpPr>
          <p:nvPr/>
        </p:nvSpPr>
        <p:spPr bwMode="auto">
          <a:xfrm>
            <a:off x="1437542" y="5861570"/>
            <a:ext cx="6827838" cy="379413"/>
          </a:xfrm>
          <a:prstGeom prst="rect">
            <a:avLst/>
          </a:prstGeom>
          <a:solidFill>
            <a:srgbClr val="A9CD4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ru-RU" b="1" dirty="0" smtClean="0"/>
              <a:t>Очищенная сточная вода</a:t>
            </a:r>
            <a:endParaRPr lang="de-DE" b="1" dirty="0"/>
          </a:p>
        </p:txBody>
      </p:sp>
      <p:sp>
        <p:nvSpPr>
          <p:cNvPr id="705556" name="Rectangle 20"/>
          <p:cNvSpPr>
            <a:spLocks noChangeArrowheads="1"/>
          </p:cNvSpPr>
          <p:nvPr/>
        </p:nvSpPr>
        <p:spPr bwMode="auto">
          <a:xfrm>
            <a:off x="1412571" y="4747808"/>
            <a:ext cx="6824663" cy="646973"/>
          </a:xfrm>
          <a:prstGeom prst="rect">
            <a:avLst/>
          </a:prstGeom>
          <a:solidFill>
            <a:srgbClr val="40B3A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ru-RU" b="1" dirty="0" smtClean="0"/>
              <a:t>Осаждение и выделение комплексных тяжелых металлов</a:t>
            </a:r>
            <a:r>
              <a:rPr lang="de-DE" b="1" dirty="0"/>
              <a:t/>
            </a:r>
            <a:br>
              <a:rPr lang="de-DE" b="1" dirty="0"/>
            </a:br>
            <a:r>
              <a:rPr lang="ru-RU" b="1" dirty="0" smtClean="0"/>
              <a:t>с помощью </a:t>
            </a:r>
            <a:r>
              <a:rPr lang="de-DE" b="1" dirty="0" smtClean="0"/>
              <a:t>TMT </a:t>
            </a:r>
            <a:r>
              <a:rPr lang="de-DE" b="1" dirty="0"/>
              <a:t>15</a:t>
            </a:r>
            <a:r>
              <a:rPr lang="de-DE" b="1" baseline="30000" dirty="0">
                <a:cs typeface="Arial" charset="0"/>
              </a:rPr>
              <a:t>®</a:t>
            </a:r>
          </a:p>
        </p:txBody>
      </p:sp>
      <p:sp>
        <p:nvSpPr>
          <p:cNvPr id="705557" name="Rectangle 21"/>
          <p:cNvSpPr>
            <a:spLocks noChangeArrowheads="1"/>
          </p:cNvSpPr>
          <p:nvPr/>
        </p:nvSpPr>
        <p:spPr bwMode="auto">
          <a:xfrm>
            <a:off x="1403560" y="3355889"/>
            <a:ext cx="6824663" cy="923972"/>
          </a:xfrm>
          <a:prstGeom prst="rect">
            <a:avLst/>
          </a:prstGeom>
          <a:solidFill>
            <a:srgbClr val="F5AB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ru-RU" b="1" dirty="0" smtClean="0"/>
              <a:t>Осаждение</a:t>
            </a:r>
            <a:r>
              <a:rPr lang="de-DE" b="1" dirty="0" smtClean="0"/>
              <a:t> </a:t>
            </a:r>
            <a:r>
              <a:rPr lang="ru-RU" b="1" dirty="0" smtClean="0"/>
              <a:t>и отделение </a:t>
            </a:r>
            <a:r>
              <a:rPr lang="ru-RU" b="1" dirty="0" err="1" smtClean="0"/>
              <a:t>некомплексных</a:t>
            </a:r>
            <a:r>
              <a:rPr lang="ru-RU" b="1" dirty="0" smtClean="0"/>
              <a:t> тяжелых металлов в гидроокисей с помощью извести или</a:t>
            </a:r>
            <a:r>
              <a:rPr lang="de-DE" b="1" dirty="0" smtClean="0"/>
              <a:t> </a:t>
            </a:r>
            <a:r>
              <a:rPr lang="ru-RU" b="1" dirty="0" smtClean="0"/>
              <a:t>каустической соды   </a:t>
            </a:r>
            <a:endParaRPr lang="de-DE" b="1" dirty="0"/>
          </a:p>
        </p:txBody>
      </p:sp>
      <p:sp>
        <p:nvSpPr>
          <p:cNvPr id="705558" name="Rectangle 22"/>
          <p:cNvSpPr>
            <a:spLocks noChangeArrowheads="1"/>
          </p:cNvSpPr>
          <p:nvPr/>
        </p:nvSpPr>
        <p:spPr bwMode="auto">
          <a:xfrm>
            <a:off x="1393825" y="2295525"/>
            <a:ext cx="6826250" cy="646973"/>
          </a:xfrm>
          <a:prstGeom prst="rect">
            <a:avLst/>
          </a:prstGeom>
          <a:solidFill>
            <a:srgbClr val="F18C4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ru-RU" b="1" dirty="0" smtClean="0"/>
              <a:t>Предварительная обработка,</a:t>
            </a:r>
            <a:r>
              <a:rPr lang="de-DE" b="1" dirty="0" smtClean="0"/>
              <a:t> </a:t>
            </a:r>
            <a:r>
              <a:rPr lang="ru-RU" b="1" dirty="0" err="1" smtClean="0"/>
              <a:t>детоксикация</a:t>
            </a:r>
            <a:r>
              <a:rPr lang="ru-RU" b="1" dirty="0" smtClean="0"/>
              <a:t> </a:t>
            </a:r>
            <a:r>
              <a:rPr lang="de-DE" b="1" dirty="0" smtClean="0"/>
              <a:t>CN</a:t>
            </a:r>
            <a:r>
              <a:rPr lang="ru-RU" b="1" dirty="0" smtClean="0"/>
              <a:t> </a:t>
            </a:r>
            <a:r>
              <a:rPr lang="de-DE" b="1" dirty="0"/>
              <a:t/>
            </a:r>
            <a:br>
              <a:rPr lang="de-DE" b="1" dirty="0"/>
            </a:br>
            <a:r>
              <a:rPr lang="ru-RU" b="1" dirty="0" smtClean="0"/>
              <a:t>сокращение понижения хрома</a:t>
            </a:r>
            <a:r>
              <a:rPr lang="de-DE" b="1" dirty="0" smtClean="0"/>
              <a:t>, </a:t>
            </a:r>
            <a:r>
              <a:rPr lang="ru-RU" b="1" dirty="0" smtClean="0"/>
              <a:t>расслоение эмульсии</a:t>
            </a:r>
            <a:endParaRPr lang="de-DE" b="1" dirty="0"/>
          </a:p>
        </p:txBody>
      </p:sp>
      <p:sp>
        <p:nvSpPr>
          <p:cNvPr id="705559" name="Rectangle 23"/>
          <p:cNvSpPr>
            <a:spLocks noChangeArrowheads="1"/>
          </p:cNvSpPr>
          <p:nvPr/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700" b="1" dirty="0" smtClean="0">
                <a:solidFill>
                  <a:schemeClr val="bg1"/>
                </a:solidFill>
                <a:cs typeface="Arial" charset="0"/>
              </a:rPr>
              <a:t>Обработка воды с производства гальванических покрытий</a:t>
            </a:r>
            <a:endParaRPr lang="de-DE" sz="27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CC52AC9A-1F32-4DED-9D90-B12FEB211D9A}" type="slidenum">
              <a:rPr lang="de-DE">
                <a:solidFill>
                  <a:srgbClr val="000000"/>
                </a:solidFill>
              </a:rPr>
              <a:pPr/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76300" y="1125538"/>
            <a:ext cx="752475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243138" indent="-1481138" defTabSz="762000">
              <a:spcBef>
                <a:spcPct val="15000"/>
              </a:spcBef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 marL="2243138" indent="-1481138" defTabSz="762000">
              <a:spcBef>
                <a:spcPct val="15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Проблема</a:t>
            </a:r>
            <a:r>
              <a:rPr lang="en-GB" sz="2000" b="1" dirty="0" smtClean="0">
                <a:solidFill>
                  <a:srgbClr val="000000"/>
                </a:solidFill>
              </a:rPr>
              <a:t>:	</a:t>
            </a:r>
            <a:r>
              <a:rPr lang="ru-RU" sz="2000" dirty="0" smtClean="0">
                <a:solidFill>
                  <a:srgbClr val="000000"/>
                </a:solidFill>
              </a:rPr>
              <a:t>Производство медной фольги</a:t>
            </a: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Промывочная вода с обрабатывающей жидкости содержит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</a:rPr>
              <a:t>медь</a:t>
            </a:r>
            <a:r>
              <a:rPr lang="en-GB" sz="2000" b="1" dirty="0" smtClean="0">
                <a:solidFill>
                  <a:srgbClr val="000000"/>
                </a:solidFill>
              </a:rPr>
              <a:t>:   24 </a:t>
            </a:r>
            <a:r>
              <a:rPr lang="ru-RU" sz="2000" b="1" dirty="0" smtClean="0">
                <a:solidFill>
                  <a:srgbClr val="000000"/>
                </a:solidFill>
              </a:rPr>
              <a:t>мг</a:t>
            </a:r>
            <a:r>
              <a:rPr lang="en-GB" sz="2000" b="1" dirty="0" smtClean="0">
                <a:solidFill>
                  <a:srgbClr val="000000"/>
                </a:solidFill>
              </a:rPr>
              <a:t> Cu/</a:t>
            </a:r>
            <a:r>
              <a:rPr lang="ru-RU" sz="2000" b="1" dirty="0" smtClean="0">
                <a:solidFill>
                  <a:srgbClr val="000000"/>
                </a:solidFill>
              </a:rPr>
              <a:t>л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 marL="2243138" indent="-1481138" defTabSz="762000">
              <a:spcBef>
                <a:spcPct val="15000"/>
              </a:spcBef>
            </a:pPr>
            <a:endParaRPr lang="en-GB" sz="2000" dirty="0" smtClean="0">
              <a:solidFill>
                <a:srgbClr val="FC0128"/>
              </a:solidFill>
            </a:endParaRPr>
          </a:p>
          <a:p>
            <a:pPr marL="2243138" indent="-1481138" defTabSz="762000">
              <a:spcBef>
                <a:spcPct val="15000"/>
              </a:spcBef>
            </a:pPr>
            <a:r>
              <a:rPr lang="en-GB" sz="2000" b="1" dirty="0" smtClean="0">
                <a:solidFill>
                  <a:srgbClr val="FC0128"/>
                </a:solidFill>
              </a:rPr>
              <a:t>	</a:t>
            </a:r>
            <a:r>
              <a:rPr lang="ru-RU" sz="2000" b="1" dirty="0" smtClean="0">
                <a:solidFill>
                  <a:srgbClr val="EC6602"/>
                </a:solidFill>
              </a:rPr>
              <a:t>Комплексообразующие агенты (например, </a:t>
            </a:r>
            <a:r>
              <a:rPr lang="ru-RU" sz="2000" b="1" dirty="0" err="1" smtClean="0">
                <a:solidFill>
                  <a:srgbClr val="EC6602"/>
                </a:solidFill>
              </a:rPr>
              <a:t>тартрат</a:t>
            </a:r>
            <a:r>
              <a:rPr lang="ru-RU" sz="2000" b="1" dirty="0" smtClean="0">
                <a:solidFill>
                  <a:srgbClr val="EC6602"/>
                </a:solidFill>
              </a:rPr>
              <a:t>) предотвращают достаточное осаждение меди в виде гидроокиси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 marL="2243138" indent="-1481138" defTabSz="762000">
              <a:lnSpc>
                <a:spcPct val="110000"/>
              </a:lnSpc>
              <a:spcBef>
                <a:spcPct val="15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Решение</a:t>
            </a:r>
            <a:r>
              <a:rPr lang="en-GB" sz="2000" b="1" dirty="0" smtClean="0">
                <a:solidFill>
                  <a:srgbClr val="000000"/>
                </a:solidFill>
              </a:rPr>
              <a:t>:	</a:t>
            </a:r>
            <a:r>
              <a:rPr lang="ru-RU" sz="2000" b="1" dirty="0" smtClean="0">
                <a:solidFill>
                  <a:srgbClr val="000000"/>
                </a:solidFill>
              </a:rPr>
              <a:t>Два этапа обработки воды</a:t>
            </a: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1. </a:t>
            </a:r>
            <a:r>
              <a:rPr lang="ru-RU" sz="2000" dirty="0" smtClean="0">
                <a:solidFill>
                  <a:srgbClr val="000000"/>
                </a:solidFill>
              </a:rPr>
              <a:t>Осаждение меди в виде гидроокиси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    (</a:t>
            </a:r>
            <a:r>
              <a:rPr lang="ru-RU" sz="2000" dirty="0" smtClean="0">
                <a:solidFill>
                  <a:srgbClr val="000000"/>
                </a:solidFill>
              </a:rPr>
              <a:t>основная фракция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b="1" dirty="0" smtClean="0">
                <a:solidFill>
                  <a:srgbClr val="009993"/>
                </a:solidFill>
              </a:rPr>
              <a:t>2. </a:t>
            </a:r>
            <a:r>
              <a:rPr lang="ru-RU" sz="2000" b="1" dirty="0" smtClean="0">
                <a:solidFill>
                  <a:srgbClr val="009993"/>
                </a:solidFill>
              </a:rPr>
              <a:t>Осаждение соединенной в комплекс меди с помощью </a:t>
            </a:r>
            <a:r>
              <a:rPr lang="en-GB" sz="2000" b="1" dirty="0" smtClean="0">
                <a:solidFill>
                  <a:srgbClr val="009993"/>
                </a:solidFill>
              </a:rPr>
              <a:t>TMT 15</a:t>
            </a:r>
            <a:r>
              <a:rPr lang="en-GB" sz="2000" b="1" baseline="30000" dirty="0" smtClean="0">
                <a:solidFill>
                  <a:srgbClr val="009993"/>
                </a:solidFill>
              </a:rPr>
              <a:t>®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224213"/>
            <a:ext cx="739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565650"/>
            <a:ext cx="6858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546225"/>
            <a:ext cx="598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5763" y="0"/>
            <a:ext cx="6274527" cy="11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Конкретный случай</a:t>
            </a:r>
            <a:r>
              <a:rPr lang="en-GB" sz="2400" b="1" dirty="0" smtClean="0">
                <a:solidFill>
                  <a:srgbClr val="FFFFFF"/>
                </a:solidFill>
              </a:rPr>
              <a:t> 2:</a:t>
            </a:r>
            <a:br>
              <a:rPr lang="en-GB" sz="2400" b="1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практика</a:t>
            </a:r>
            <a:r>
              <a:rPr lang="en-GB" sz="2400" dirty="0" smtClean="0">
                <a:solidFill>
                  <a:srgbClr val="FFFFFF"/>
                </a:solidFill>
              </a:rPr>
              <a:t> / </a:t>
            </a:r>
            <a:r>
              <a:rPr lang="ru-RU" sz="2400" dirty="0" smtClean="0">
                <a:solidFill>
                  <a:srgbClr val="FFFFFF"/>
                </a:solidFill>
              </a:rPr>
              <a:t>сточная вода с гальванических покрытий </a:t>
            </a: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5856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277CC1FE-6CCE-4FBD-8A7B-D58A623C9769}" type="slidenum">
              <a:rPr lang="de-DE">
                <a:solidFill>
                  <a:srgbClr val="000000"/>
                </a:solidFill>
              </a:rPr>
              <a:pPr/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90550" y="1514475"/>
            <a:ext cx="8772525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85763" indent="-190500" defTabSz="762000">
              <a:spcBef>
                <a:spcPct val="20000"/>
              </a:spcBef>
            </a:pPr>
            <a:r>
              <a:rPr lang="de-DE" sz="2000" b="1" dirty="0" smtClean="0">
                <a:solidFill>
                  <a:srgbClr val="000000"/>
                </a:solidFill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</a:rPr>
              <a:t>-</a:t>
            </a:r>
            <a:r>
              <a:rPr lang="ru-RU" sz="2000" b="1" dirty="0" err="1" smtClean="0">
                <a:solidFill>
                  <a:srgbClr val="000000"/>
                </a:solidFill>
              </a:rPr>
              <a:t>й</a:t>
            </a:r>
            <a:r>
              <a:rPr lang="ru-RU" sz="2000" b="1" dirty="0" smtClean="0">
                <a:solidFill>
                  <a:srgbClr val="000000"/>
                </a:solidFill>
              </a:rPr>
              <a:t> этапа</a:t>
            </a:r>
            <a:r>
              <a:rPr lang="en-GB" sz="2000" b="1" dirty="0" smtClean="0">
                <a:solidFill>
                  <a:srgbClr val="000000"/>
                </a:solidFill>
              </a:rPr>
              <a:t>:  </a:t>
            </a:r>
            <a:r>
              <a:rPr lang="ru-RU" sz="2000" b="1" dirty="0" smtClean="0">
                <a:solidFill>
                  <a:srgbClr val="000000"/>
                </a:solidFill>
              </a:rPr>
              <a:t>Осаждение меди в виде гидроокиси </a:t>
            </a:r>
          </a:p>
          <a:p>
            <a:pPr marL="385763" indent="-190500" defTabSz="762000">
              <a:spcBef>
                <a:spcPct val="20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с помощью извести </a:t>
            </a: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- 10 m³ </a:t>
            </a:r>
            <a:r>
              <a:rPr lang="ru-RU" sz="2000" dirty="0" smtClean="0">
                <a:solidFill>
                  <a:srgbClr val="000000"/>
                </a:solidFill>
              </a:rPr>
              <a:t> промывочной воды </a:t>
            </a:r>
            <a:r>
              <a:rPr lang="en-GB" sz="2000" dirty="0" smtClean="0">
                <a:solidFill>
                  <a:srgbClr val="000000"/>
                </a:solidFill>
              </a:rPr>
              <a:t>(24 </a:t>
            </a:r>
            <a:r>
              <a:rPr lang="ru-RU" sz="2000" dirty="0" smtClean="0">
                <a:solidFill>
                  <a:srgbClr val="000000"/>
                </a:solidFill>
              </a:rPr>
              <a:t>мг</a:t>
            </a:r>
            <a:r>
              <a:rPr lang="en-GB" sz="2000" dirty="0" smtClean="0">
                <a:solidFill>
                  <a:srgbClr val="000000"/>
                </a:solidFill>
              </a:rPr>
              <a:t> Cu/</a:t>
            </a:r>
            <a:r>
              <a:rPr lang="ru-RU" sz="2000" dirty="0" smtClean="0">
                <a:solidFill>
                  <a:srgbClr val="000000"/>
                </a:solidFill>
              </a:rPr>
              <a:t>л</a:t>
            </a:r>
            <a:r>
              <a:rPr lang="en-GB" sz="2000" dirty="0" smtClean="0">
                <a:solidFill>
                  <a:srgbClr val="000000"/>
                </a:solidFill>
              </a:rPr>
              <a:t>; pH = 2)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- pH </a:t>
            </a:r>
            <a:r>
              <a:rPr lang="ru-RU" sz="2000" dirty="0" smtClean="0">
                <a:solidFill>
                  <a:srgbClr val="000000"/>
                </a:solidFill>
              </a:rPr>
              <a:t>приведен соответственно с прибл.</a:t>
            </a:r>
            <a:r>
              <a:rPr lang="en-GB" sz="2000" dirty="0" smtClean="0">
                <a:solidFill>
                  <a:srgbClr val="000000"/>
                </a:solidFill>
              </a:rPr>
              <a:t>1 kg </a:t>
            </a:r>
            <a:r>
              <a:rPr lang="ru-RU" sz="2000" dirty="0" smtClean="0">
                <a:solidFill>
                  <a:srgbClr val="000000"/>
                </a:solidFill>
              </a:rPr>
              <a:t>извести</a:t>
            </a:r>
          </a:p>
          <a:p>
            <a:pPr marL="385763" indent="-190500" defTabSz="762000"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	  </a:t>
            </a:r>
            <a:r>
              <a:rPr lang="en-GB" sz="2000" dirty="0" smtClean="0">
                <a:solidFill>
                  <a:srgbClr val="000000"/>
                </a:solidFill>
              </a:rPr>
              <a:t>[Ca(OH)</a:t>
            </a:r>
            <a:r>
              <a:rPr lang="en-GB" sz="2000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] </a:t>
            </a:r>
            <a:r>
              <a:rPr lang="ru-RU" sz="2000" dirty="0" smtClean="0">
                <a:solidFill>
                  <a:srgbClr val="000000"/>
                </a:solidFill>
              </a:rPr>
              <a:t>к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показателю </a:t>
            </a:r>
            <a:r>
              <a:rPr lang="en-GB" sz="2000" dirty="0" smtClean="0">
                <a:solidFill>
                  <a:srgbClr val="000000"/>
                </a:solidFill>
              </a:rPr>
              <a:t>pH 9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30 </a:t>
            </a:r>
            <a:r>
              <a:rPr lang="ru-RU" sz="2000" dirty="0" smtClean="0">
                <a:solidFill>
                  <a:srgbClr val="000000"/>
                </a:solidFill>
              </a:rPr>
              <a:t>минут смешивания и шлам с гидроокисью удаляется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EC6602"/>
                </a:solidFill>
              </a:rPr>
              <a:t>		</a:t>
            </a:r>
            <a:r>
              <a:rPr lang="ru-RU" sz="2000" b="1" dirty="0" smtClean="0">
                <a:solidFill>
                  <a:srgbClr val="EC6602"/>
                </a:solidFill>
              </a:rPr>
              <a:t>Остаточное содержание меди</a:t>
            </a:r>
            <a:r>
              <a:rPr lang="en-GB" sz="2000" b="1" dirty="0" smtClean="0">
                <a:solidFill>
                  <a:srgbClr val="EC6602"/>
                </a:solidFill>
              </a:rPr>
              <a:t/>
            </a:r>
            <a:br>
              <a:rPr lang="en-GB" sz="2000" b="1" dirty="0" smtClean="0">
                <a:solidFill>
                  <a:srgbClr val="EC6602"/>
                </a:solidFill>
              </a:rPr>
            </a:br>
            <a:r>
              <a:rPr lang="en-GB" sz="2000" b="1" dirty="0" smtClean="0">
                <a:solidFill>
                  <a:srgbClr val="EC6602"/>
                </a:solidFill>
              </a:rPr>
              <a:t>		</a:t>
            </a:r>
            <a:r>
              <a:rPr lang="ru-RU" sz="2000" b="1" dirty="0" smtClean="0">
                <a:solidFill>
                  <a:srgbClr val="EC6602"/>
                </a:solidFill>
              </a:rPr>
              <a:t>концентрация в фильтрате</a:t>
            </a:r>
            <a:r>
              <a:rPr lang="en-GB" sz="2000" b="1" dirty="0" smtClean="0">
                <a:solidFill>
                  <a:srgbClr val="EC6602"/>
                </a:solidFill>
              </a:rPr>
              <a:t>:     3</a:t>
            </a:r>
            <a:r>
              <a:rPr lang="ru-RU" sz="2000" b="1" dirty="0" smtClean="0">
                <a:solidFill>
                  <a:srgbClr val="EC6602"/>
                </a:solidFill>
              </a:rPr>
              <a:t>,</a:t>
            </a:r>
            <a:r>
              <a:rPr lang="en-GB" sz="2000" b="1" dirty="0" smtClean="0">
                <a:solidFill>
                  <a:srgbClr val="EC6602"/>
                </a:solidFill>
              </a:rPr>
              <a:t>4 </a:t>
            </a:r>
            <a:r>
              <a:rPr lang="ru-RU" sz="2000" b="1" dirty="0" smtClean="0">
                <a:solidFill>
                  <a:srgbClr val="EC6602"/>
                </a:solidFill>
              </a:rPr>
              <a:t>мг </a:t>
            </a:r>
            <a:r>
              <a:rPr lang="en-GB" sz="2000" b="1" dirty="0" smtClean="0">
                <a:solidFill>
                  <a:srgbClr val="EC6602"/>
                </a:solidFill>
              </a:rPr>
              <a:t>Cu/</a:t>
            </a:r>
            <a:r>
              <a:rPr lang="ru-RU" sz="2000" b="1" dirty="0" smtClean="0">
                <a:solidFill>
                  <a:srgbClr val="EC6602"/>
                </a:solidFill>
              </a:rPr>
              <a:t>л</a:t>
            </a:r>
            <a:endParaRPr lang="en-GB" sz="2000" b="1" dirty="0" smtClean="0">
              <a:solidFill>
                <a:srgbClr val="EC6602"/>
              </a:solidFill>
            </a:endParaRPr>
          </a:p>
          <a:p>
            <a:pPr marL="385763" indent="-190500" defTabSz="762000">
              <a:spcBef>
                <a:spcPct val="20000"/>
              </a:spcBef>
            </a:pPr>
            <a:r>
              <a:rPr lang="en-GB" sz="2000" b="1" dirty="0" smtClean="0">
                <a:solidFill>
                  <a:srgbClr val="000000"/>
                </a:solidFill>
              </a:rPr>
              <a:t>        ____________________________________________</a:t>
            </a:r>
          </a:p>
          <a:p>
            <a:pPr marL="385763" indent="-190500" defTabSz="762000">
              <a:spcBef>
                <a:spcPct val="20000"/>
              </a:spcBef>
            </a:pPr>
            <a:endParaRPr lang="en-GB" sz="1200" b="1" dirty="0" smtClean="0">
              <a:solidFill>
                <a:srgbClr val="000000"/>
              </a:solidFill>
            </a:endParaRPr>
          </a:p>
          <a:p>
            <a:pPr marL="385763" indent="-190500" defTabSz="762000">
              <a:spcBef>
                <a:spcPct val="20000"/>
              </a:spcBef>
            </a:pPr>
            <a:r>
              <a:rPr lang="ru-RU" sz="2000" b="1" dirty="0" smtClean="0">
                <a:solidFill>
                  <a:srgbClr val="009993"/>
                </a:solidFill>
              </a:rPr>
              <a:t>Расчет требуемого количества </a:t>
            </a:r>
            <a:r>
              <a:rPr lang="en-GB" sz="2000" b="1" dirty="0" smtClean="0">
                <a:solidFill>
                  <a:srgbClr val="009993"/>
                </a:solidFill>
              </a:rPr>
              <a:t>TMT 15</a:t>
            </a:r>
            <a:r>
              <a:rPr lang="en-GB" sz="2000" b="1" baseline="30000" dirty="0" smtClean="0">
                <a:solidFill>
                  <a:srgbClr val="009993"/>
                </a:solidFill>
              </a:rPr>
              <a:t>®</a:t>
            </a:r>
            <a:endParaRPr lang="en-GB" sz="2000" dirty="0" smtClean="0">
              <a:solidFill>
                <a:srgbClr val="009993"/>
              </a:solidFill>
            </a:endParaRPr>
          </a:p>
          <a:p>
            <a:pPr marL="385763" indent="-190500" defTabSz="762000"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0.034 </a:t>
            </a:r>
            <a:r>
              <a:rPr lang="ru-RU" sz="2000" dirty="0" smtClean="0">
                <a:solidFill>
                  <a:srgbClr val="000000"/>
                </a:solidFill>
              </a:rPr>
              <a:t>кг</a:t>
            </a:r>
            <a:r>
              <a:rPr lang="en-GB" sz="2000" dirty="0" smtClean="0">
                <a:solidFill>
                  <a:srgbClr val="000000"/>
                </a:solidFill>
              </a:rPr>
              <a:t> Cu/10 </a:t>
            </a:r>
            <a:r>
              <a:rPr lang="ru-RU" sz="2000" dirty="0" smtClean="0">
                <a:solidFill>
                  <a:srgbClr val="000000"/>
                </a:solidFill>
              </a:rPr>
              <a:t>м</a:t>
            </a:r>
            <a:r>
              <a:rPr lang="en-GB" sz="2000" dirty="0" smtClean="0">
                <a:solidFill>
                  <a:srgbClr val="000000"/>
                </a:solidFill>
              </a:rPr>
              <a:t>³ x 18</a:t>
            </a:r>
            <a:r>
              <a:rPr lang="ru-RU" sz="2000" dirty="0" smtClean="0">
                <a:solidFill>
                  <a:srgbClr val="000000"/>
                </a:solidFill>
              </a:rPr>
              <a:t> л </a:t>
            </a:r>
            <a:r>
              <a:rPr lang="en-GB" sz="2000" dirty="0" smtClean="0">
                <a:solidFill>
                  <a:srgbClr val="000000"/>
                </a:solidFill>
              </a:rPr>
              <a:t>TMT 15</a:t>
            </a:r>
            <a:r>
              <a:rPr lang="en-GB" sz="2000" baseline="30000" dirty="0" smtClean="0">
                <a:solidFill>
                  <a:srgbClr val="000000"/>
                </a:solidFill>
              </a:rPr>
              <a:t>®</a:t>
            </a:r>
            <a:r>
              <a:rPr lang="en-GB" sz="2000" dirty="0" smtClean="0">
                <a:solidFill>
                  <a:srgbClr val="000000"/>
                </a:solidFill>
              </a:rPr>
              <a:t>/</a:t>
            </a:r>
            <a:r>
              <a:rPr lang="ru-RU" sz="2000" dirty="0" smtClean="0">
                <a:solidFill>
                  <a:srgbClr val="000000"/>
                </a:solidFill>
              </a:rPr>
              <a:t>кг </a:t>
            </a:r>
            <a:r>
              <a:rPr lang="en-GB" sz="2000" dirty="0" smtClean="0">
                <a:solidFill>
                  <a:srgbClr val="000000"/>
                </a:solidFill>
              </a:rPr>
              <a:t>Cu = 0.61 </a:t>
            </a:r>
            <a:r>
              <a:rPr lang="ru-RU" sz="2000" dirty="0" smtClean="0">
                <a:solidFill>
                  <a:srgbClr val="000000"/>
                </a:solidFill>
              </a:rPr>
              <a:t>л </a:t>
            </a:r>
            <a:r>
              <a:rPr lang="en-GB" sz="2000" dirty="0" smtClean="0">
                <a:solidFill>
                  <a:srgbClr val="000000"/>
                </a:solidFill>
              </a:rPr>
              <a:t>TMT 15 </a:t>
            </a:r>
            <a:r>
              <a:rPr lang="en-GB" sz="2000" baseline="30000" dirty="0" smtClean="0">
                <a:solidFill>
                  <a:srgbClr val="000000"/>
                </a:solidFill>
              </a:rPr>
              <a:t>®</a:t>
            </a:r>
            <a:r>
              <a:rPr lang="en-GB" sz="2000" dirty="0" smtClean="0">
                <a:solidFill>
                  <a:srgbClr val="000000"/>
                </a:solidFill>
              </a:rPr>
              <a:t>/10 </a:t>
            </a:r>
            <a:r>
              <a:rPr lang="ru-RU" sz="2000" dirty="0" smtClean="0">
                <a:solidFill>
                  <a:srgbClr val="000000"/>
                </a:solidFill>
              </a:rPr>
              <a:t>м</a:t>
            </a:r>
            <a:r>
              <a:rPr lang="en-GB" sz="2000" dirty="0" smtClean="0">
                <a:solidFill>
                  <a:srgbClr val="000000"/>
                </a:solidFill>
              </a:rPr>
              <a:t>³</a:t>
            </a: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endParaRPr lang="en-GB" sz="2000" b="1" dirty="0" smtClean="0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1" y="4365130"/>
            <a:ext cx="6096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23411" y="44530"/>
            <a:ext cx="6625078" cy="108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400" dirty="0" smtClean="0">
                <a:solidFill>
                  <a:srgbClr val="FFFFFF"/>
                </a:solidFill>
              </a:rPr>
              <a:t/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Конкретный случай </a:t>
            </a:r>
            <a:r>
              <a:rPr lang="en-GB" sz="2400" dirty="0" smtClean="0">
                <a:solidFill>
                  <a:srgbClr val="FFFFFF"/>
                </a:solidFill>
              </a:rPr>
              <a:t>2:</a:t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Практика</a:t>
            </a:r>
            <a:r>
              <a:rPr lang="en-GB" sz="2400" dirty="0" smtClean="0">
                <a:solidFill>
                  <a:srgbClr val="FFFFFF"/>
                </a:solidFill>
              </a:rPr>
              <a:t> / </a:t>
            </a:r>
            <a:r>
              <a:rPr lang="ru-RU" sz="2400" dirty="0" smtClean="0">
                <a:solidFill>
                  <a:srgbClr val="FFFFFF"/>
                </a:solidFill>
              </a:rPr>
              <a:t>сточная вода с гальванических покрытий </a:t>
            </a: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89645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8C055E99-29FD-4C9A-8331-2FC9DD0AF73E}" type="slidenum">
              <a:rPr lang="de-DE">
                <a:solidFill>
                  <a:srgbClr val="000000"/>
                </a:solidFill>
              </a:rPr>
              <a:pPr/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31800" y="1525588"/>
            <a:ext cx="860482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71500" indent="-185738" defTabSz="228600">
              <a:spcBef>
                <a:spcPct val="20000"/>
              </a:spcBef>
              <a:tabLst>
                <a:tab pos="1042988" algn="dec"/>
                <a:tab pos="1255713" algn="l"/>
                <a:tab pos="1611313" algn="l"/>
                <a:tab pos="19732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2-й этап</a:t>
            </a:r>
            <a:r>
              <a:rPr lang="en-GB" sz="2000" b="1" dirty="0" smtClean="0">
                <a:solidFill>
                  <a:srgbClr val="000000"/>
                </a:solidFill>
              </a:rPr>
              <a:t>:	</a:t>
            </a:r>
            <a:r>
              <a:rPr lang="ru-RU" sz="2000" b="1" dirty="0" smtClean="0">
                <a:solidFill>
                  <a:srgbClr val="000000"/>
                </a:solidFill>
              </a:rPr>
              <a:t>Осаждение комплексного</a:t>
            </a:r>
            <a:r>
              <a:rPr lang="en-GB" sz="2000" b="1" dirty="0" smtClean="0">
                <a:solidFill>
                  <a:srgbClr val="000000"/>
                </a:solidFill>
              </a:rPr>
              <a:t>,</a:t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2000" b="1" dirty="0" smtClean="0">
                <a:solidFill>
                  <a:srgbClr val="000000"/>
                </a:solidFill>
              </a:rPr>
              <a:t>           	</a:t>
            </a:r>
            <a:r>
              <a:rPr lang="ru-RU" sz="2000" b="1" dirty="0" smtClean="0">
                <a:solidFill>
                  <a:srgbClr val="000000"/>
                </a:solidFill>
              </a:rPr>
              <a:t>остатка меди  с помощью </a:t>
            </a:r>
            <a:r>
              <a:rPr lang="en-GB" sz="2000" b="1" dirty="0" smtClean="0">
                <a:solidFill>
                  <a:srgbClr val="000000"/>
                </a:solidFill>
              </a:rPr>
              <a:t>TMT 15</a:t>
            </a:r>
            <a:r>
              <a:rPr lang="en-GB" sz="2000" b="1" baseline="30000" dirty="0" smtClean="0">
                <a:solidFill>
                  <a:srgbClr val="000000"/>
                </a:solidFill>
              </a:rPr>
              <a:t>®</a:t>
            </a: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r>
              <a:rPr lang="en-GB" sz="1200" b="1" dirty="0" smtClean="0">
                <a:solidFill>
                  <a:srgbClr val="000000"/>
                </a:solidFill>
              </a:rPr>
              <a:t/>
            </a:r>
            <a:br>
              <a:rPr lang="en-GB" sz="1200" b="1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- 	10 m³	</a:t>
            </a:r>
            <a:r>
              <a:rPr lang="ru-RU" sz="2000" dirty="0" smtClean="0">
                <a:solidFill>
                  <a:srgbClr val="000000"/>
                </a:solidFill>
              </a:rPr>
              <a:t>сточная вода после осаждения гидроокисей 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       		(</a:t>
            </a:r>
            <a:r>
              <a:rPr lang="ru-RU" sz="2000" dirty="0" smtClean="0">
                <a:solidFill>
                  <a:srgbClr val="000000"/>
                </a:solidFill>
              </a:rPr>
              <a:t>дозировка с 1-го этапа</a:t>
            </a:r>
            <a:r>
              <a:rPr lang="en-GB" sz="2000" dirty="0" smtClean="0">
                <a:solidFill>
                  <a:srgbClr val="000000"/>
                </a:solidFill>
              </a:rPr>
              <a:t>, pH = 8</a:t>
            </a:r>
            <a:r>
              <a:rPr lang="ru-RU" sz="2000" dirty="0" smtClean="0">
                <a:solidFill>
                  <a:srgbClr val="000000"/>
                </a:solidFill>
              </a:rPr>
              <a:t>,</a:t>
            </a:r>
            <a:r>
              <a:rPr lang="en-GB" sz="2000" dirty="0" smtClean="0">
                <a:solidFill>
                  <a:srgbClr val="000000"/>
                </a:solidFill>
              </a:rPr>
              <a:t>8)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1200" dirty="0" smtClean="0">
                <a:solidFill>
                  <a:srgbClr val="000000"/>
                </a:solidFill>
              </a:rPr>
              <a:t/>
            </a:r>
            <a:br>
              <a:rPr lang="en-GB" sz="1200" dirty="0" smtClean="0">
                <a:solidFill>
                  <a:srgbClr val="000000"/>
                </a:solidFill>
              </a:rPr>
            </a:br>
            <a:r>
              <a:rPr lang="en-GB" sz="2000" b="1" dirty="0" smtClean="0">
                <a:solidFill>
                  <a:srgbClr val="009993"/>
                </a:solidFill>
              </a:rPr>
              <a:t>- 0</a:t>
            </a:r>
            <a:r>
              <a:rPr lang="ru-RU" sz="2000" b="1" dirty="0" smtClean="0">
                <a:solidFill>
                  <a:srgbClr val="009993"/>
                </a:solidFill>
              </a:rPr>
              <a:t>,</a:t>
            </a:r>
            <a:r>
              <a:rPr lang="en-GB" sz="2000" b="1" dirty="0" smtClean="0">
                <a:solidFill>
                  <a:srgbClr val="009993"/>
                </a:solidFill>
              </a:rPr>
              <a:t>61 </a:t>
            </a:r>
            <a:r>
              <a:rPr lang="ru-RU" sz="2000" b="1" dirty="0" smtClean="0">
                <a:solidFill>
                  <a:srgbClr val="009993"/>
                </a:solidFill>
              </a:rPr>
              <a:t>л</a:t>
            </a:r>
            <a:r>
              <a:rPr lang="en-GB" sz="2000" b="1" dirty="0" smtClean="0">
                <a:solidFill>
                  <a:srgbClr val="009993"/>
                </a:solidFill>
              </a:rPr>
              <a:t>	</a:t>
            </a:r>
            <a:r>
              <a:rPr lang="ru-RU" sz="2000" b="1" dirty="0" smtClean="0">
                <a:solidFill>
                  <a:srgbClr val="009993"/>
                </a:solidFill>
              </a:rPr>
              <a:t>добавленного </a:t>
            </a:r>
            <a:r>
              <a:rPr lang="en-GB" sz="2000" b="1" dirty="0" smtClean="0">
                <a:solidFill>
                  <a:srgbClr val="009993"/>
                </a:solidFill>
              </a:rPr>
              <a:t>TMT 15</a:t>
            </a:r>
            <a:r>
              <a:rPr lang="en-GB" sz="2000" b="1" baseline="30000" dirty="0" smtClean="0">
                <a:solidFill>
                  <a:srgbClr val="009993"/>
                </a:solidFill>
              </a:rPr>
              <a:t>®</a:t>
            </a:r>
            <a:r>
              <a:rPr lang="en-GB" sz="2000" b="1" dirty="0" smtClean="0">
                <a:solidFill>
                  <a:srgbClr val="009993"/>
                </a:solidFill>
              </a:rPr>
              <a:t> </a:t>
            </a:r>
            <a:r>
              <a:rPr lang="en-GB" sz="2000" dirty="0" smtClean="0">
                <a:solidFill>
                  <a:srgbClr val="009993"/>
                </a:solidFill>
              </a:rPr>
              <a:t>(pH = 9</a:t>
            </a:r>
            <a:r>
              <a:rPr lang="ru-RU" sz="2000" dirty="0" smtClean="0">
                <a:solidFill>
                  <a:srgbClr val="009993"/>
                </a:solidFill>
              </a:rPr>
              <a:t>,</a:t>
            </a:r>
            <a:r>
              <a:rPr lang="en-GB" sz="2000" dirty="0" smtClean="0">
                <a:solidFill>
                  <a:srgbClr val="009993"/>
                </a:solidFill>
              </a:rPr>
              <a:t>2)</a:t>
            </a:r>
            <a:br>
              <a:rPr lang="en-GB" sz="2000" dirty="0" smtClean="0">
                <a:solidFill>
                  <a:srgbClr val="009993"/>
                </a:solidFill>
              </a:rPr>
            </a:br>
            <a:r>
              <a:rPr lang="en-GB" sz="1200" dirty="0" smtClean="0">
                <a:solidFill>
                  <a:srgbClr val="99FF33"/>
                </a:solidFill>
              </a:rPr>
              <a:t/>
            </a:r>
            <a:br>
              <a:rPr lang="en-GB" sz="1200" dirty="0" smtClean="0">
                <a:solidFill>
                  <a:srgbClr val="99FF33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- 0</a:t>
            </a:r>
            <a:r>
              <a:rPr lang="ru-RU" sz="2000" dirty="0" smtClean="0">
                <a:solidFill>
                  <a:srgbClr val="000000"/>
                </a:solidFill>
              </a:rPr>
              <a:t>,</a:t>
            </a:r>
            <a:r>
              <a:rPr lang="en-GB" sz="2000" dirty="0" smtClean="0">
                <a:solidFill>
                  <a:srgbClr val="000000"/>
                </a:solidFill>
              </a:rPr>
              <a:t>1</a:t>
            </a:r>
            <a:r>
              <a:rPr lang="ru-RU" sz="2000" dirty="0" smtClean="0">
                <a:solidFill>
                  <a:srgbClr val="000000"/>
                </a:solidFill>
              </a:rPr>
              <a:t> л</a:t>
            </a:r>
            <a:r>
              <a:rPr lang="en-GB" sz="20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000000"/>
                </a:solidFill>
              </a:rPr>
              <a:t>добавленного коагулянта </a:t>
            </a:r>
            <a:r>
              <a:rPr lang="en-GB" sz="2000" dirty="0" smtClean="0">
                <a:solidFill>
                  <a:srgbClr val="000000"/>
                </a:solidFill>
              </a:rPr>
              <a:t> [FeCl</a:t>
            </a:r>
            <a:r>
              <a:rPr lang="en-GB" sz="2000" baseline="-25000" dirty="0" smtClean="0">
                <a:solidFill>
                  <a:srgbClr val="000000"/>
                </a:solidFill>
              </a:rPr>
              <a:t>3</a:t>
            </a:r>
            <a:r>
              <a:rPr lang="en-GB" sz="2000" dirty="0" smtClean="0">
                <a:solidFill>
                  <a:srgbClr val="000000"/>
                </a:solidFill>
              </a:rPr>
              <a:t>] </a:t>
            </a:r>
            <a:r>
              <a:rPr lang="ru-RU" sz="2000" dirty="0" smtClean="0">
                <a:solidFill>
                  <a:srgbClr val="000000"/>
                </a:solidFill>
              </a:rPr>
              <a:t>и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- 20  </a:t>
            </a:r>
            <a:r>
              <a:rPr lang="ru-RU" sz="2000" dirty="0" smtClean="0">
                <a:solidFill>
                  <a:srgbClr val="000000"/>
                </a:solidFill>
              </a:rPr>
              <a:t>л</a:t>
            </a:r>
            <a:r>
              <a:rPr lang="en-GB" sz="2000" dirty="0" smtClean="0">
                <a:solidFill>
                  <a:srgbClr val="000000"/>
                </a:solidFill>
              </a:rPr>
              <a:t> 	</a:t>
            </a:r>
            <a:r>
              <a:rPr lang="ru-RU" sz="2000" dirty="0" smtClean="0">
                <a:solidFill>
                  <a:srgbClr val="000000"/>
                </a:solidFill>
              </a:rPr>
              <a:t>не ионного вспомогательного средства для 										коагуляции </a:t>
            </a:r>
            <a:r>
              <a:rPr lang="en-GB" sz="2000" dirty="0" smtClean="0">
                <a:solidFill>
                  <a:srgbClr val="000000"/>
                </a:solidFill>
              </a:rPr>
              <a:t>(0</a:t>
            </a:r>
            <a:r>
              <a:rPr lang="ru-RU" sz="2000" dirty="0" smtClean="0">
                <a:solidFill>
                  <a:srgbClr val="000000"/>
                </a:solidFill>
              </a:rPr>
              <a:t>,</a:t>
            </a:r>
            <a:r>
              <a:rPr lang="en-GB" sz="2000" dirty="0" smtClean="0">
                <a:solidFill>
                  <a:srgbClr val="000000"/>
                </a:solidFill>
              </a:rPr>
              <a:t>05%) </a:t>
            </a:r>
            <a:br>
              <a:rPr lang="en-GB" sz="2000" dirty="0" smtClean="0">
                <a:solidFill>
                  <a:srgbClr val="000000"/>
                </a:solidFill>
              </a:rPr>
            </a:br>
            <a:endParaRPr lang="en-GB" sz="1200" dirty="0" smtClean="0">
              <a:solidFill>
                <a:srgbClr val="000000"/>
              </a:solidFill>
            </a:endParaRPr>
          </a:p>
          <a:p>
            <a:pPr marL="571500" indent="-185738" defTabSz="228600">
              <a:spcBef>
                <a:spcPct val="20000"/>
              </a:spcBef>
              <a:tabLst>
                <a:tab pos="1042988" algn="dec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			</a:t>
            </a:r>
            <a:r>
              <a:rPr lang="ru-RU" sz="2000" dirty="0" smtClean="0">
                <a:solidFill>
                  <a:srgbClr val="000000"/>
                </a:solidFill>
              </a:rPr>
              <a:t>30 л</a:t>
            </a:r>
            <a:r>
              <a:rPr lang="en-GB" sz="20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000000"/>
                </a:solidFill>
              </a:rPr>
              <a:t>очень хорошо коагулированного коричневого осадка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		</a:t>
            </a:r>
            <a:r>
              <a:rPr lang="ru-RU" sz="2000" dirty="0" smtClean="0">
                <a:solidFill>
                  <a:srgbClr val="000000"/>
                </a:solidFill>
              </a:rPr>
              <a:t>почти всегда всплывающий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571500" indent="-185738" defTabSz="228600">
              <a:spcBef>
                <a:spcPct val="20000"/>
              </a:spcBef>
              <a:tabLst>
                <a:tab pos="1042988" algn="dec"/>
              </a:tabLst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571500" indent="-185738" defTabSz="228600">
              <a:spcBef>
                <a:spcPct val="20000"/>
              </a:spcBef>
              <a:tabLst>
                <a:tab pos="1042988" algn="dec"/>
              </a:tabLst>
            </a:pPr>
            <a:r>
              <a:rPr lang="en-GB" sz="2000" dirty="0" smtClean="0">
                <a:solidFill>
                  <a:srgbClr val="0000FF"/>
                </a:solidFill>
              </a:rPr>
              <a:t>	</a:t>
            </a:r>
            <a:r>
              <a:rPr lang="en-GB" sz="2000" dirty="0" smtClean="0">
                <a:solidFill>
                  <a:srgbClr val="009993"/>
                </a:solidFill>
              </a:rPr>
              <a:t>	</a:t>
            </a:r>
            <a:r>
              <a:rPr lang="en-GB" sz="2000" b="1" dirty="0" smtClean="0">
                <a:solidFill>
                  <a:srgbClr val="009993"/>
                </a:solidFill>
              </a:rPr>
              <a:t>	</a:t>
            </a:r>
            <a:r>
              <a:rPr lang="ru-RU" sz="2000" b="1" dirty="0" smtClean="0">
                <a:solidFill>
                  <a:srgbClr val="009993"/>
                </a:solidFill>
              </a:rPr>
              <a:t>Остаточная концентрация меди в фильтрате</a:t>
            </a:r>
            <a:r>
              <a:rPr lang="en-GB" sz="2000" b="1" dirty="0" smtClean="0">
                <a:solidFill>
                  <a:srgbClr val="009993"/>
                </a:solidFill>
              </a:rPr>
              <a:t>: 0,03 </a:t>
            </a:r>
            <a:r>
              <a:rPr lang="ru-RU" sz="2000" b="1" dirty="0" smtClean="0">
                <a:solidFill>
                  <a:srgbClr val="009993"/>
                </a:solidFill>
              </a:rPr>
              <a:t>мг</a:t>
            </a:r>
            <a:r>
              <a:rPr lang="en-GB" sz="2000" b="1" dirty="0" smtClean="0">
                <a:solidFill>
                  <a:srgbClr val="009993"/>
                </a:solidFill>
              </a:rPr>
              <a:t> Cu/</a:t>
            </a:r>
            <a:r>
              <a:rPr lang="ru-RU" sz="2000" b="1" dirty="0" smtClean="0">
                <a:solidFill>
                  <a:srgbClr val="009993"/>
                </a:solidFill>
              </a:rPr>
              <a:t>л</a:t>
            </a:r>
            <a:endParaRPr lang="de-DE" sz="2000" b="1" dirty="0" smtClean="0">
              <a:solidFill>
                <a:srgbClr val="009993"/>
              </a:solidFill>
            </a:endParaRP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5055363"/>
            <a:ext cx="6858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5420" y="22905"/>
            <a:ext cx="6409048" cy="107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400" dirty="0" smtClean="0">
                <a:solidFill>
                  <a:srgbClr val="FFFFFF"/>
                </a:solidFill>
              </a:rPr>
              <a:t/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Конкретный случай</a:t>
            </a:r>
            <a:r>
              <a:rPr lang="en-GB" sz="2400" dirty="0" smtClean="0">
                <a:solidFill>
                  <a:srgbClr val="FFFFFF"/>
                </a:solidFill>
              </a:rPr>
              <a:t> 2:</a:t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практика</a:t>
            </a:r>
            <a:r>
              <a:rPr lang="en-GB" sz="2400" dirty="0" smtClean="0">
                <a:solidFill>
                  <a:srgbClr val="FFFFFF"/>
                </a:solidFill>
              </a:rPr>
              <a:t> / </a:t>
            </a:r>
            <a:r>
              <a:rPr lang="ru-RU" sz="2400" dirty="0" smtClean="0">
                <a:solidFill>
                  <a:srgbClr val="FFFFFF"/>
                </a:solidFill>
              </a:rPr>
              <a:t>сточная вода с гальванических покрытий </a:t>
            </a: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70641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6F65795-0047-43CF-B39A-2D7B405EFAFC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82625" y="990600"/>
            <a:ext cx="7486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2700" b="1">
              <a:solidFill>
                <a:schemeClr val="bg1"/>
              </a:solidFill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539440" y="1281257"/>
            <a:ext cx="5897563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5000"/>
              </a:spcBef>
              <a:buClr>
                <a:schemeClr val="accent2"/>
              </a:buClr>
              <a:buSzPct val="120000"/>
              <a:buFont typeface="Wingdings" pitchFamily="2" charset="2"/>
              <a:buChar char="è"/>
            </a:pPr>
            <a:r>
              <a:rPr lang="en-GB" b="1" dirty="0"/>
              <a:t> </a:t>
            </a:r>
            <a:r>
              <a:rPr lang="ru-RU" dirty="0" smtClean="0"/>
              <a:t>Тяжелые металлы токсичны для 	окружающей среды, и поэтому их 	допустимое содержание в стоках 	ограничено.</a:t>
            </a:r>
            <a:endParaRPr lang="en-GB" dirty="0"/>
          </a:p>
          <a:p>
            <a:pPr marL="361950" indent="-361950" eaLnBrk="0" hangingPunct="0">
              <a:spcBef>
                <a:spcPct val="25000"/>
              </a:spcBef>
              <a:buClr>
                <a:srgbClr val="991D85"/>
              </a:buClr>
              <a:buSzPct val="120000"/>
              <a:buFont typeface="Wingdings" pitchFamily="2" charset="2"/>
              <a:buChar char="è"/>
            </a:pPr>
            <a:r>
              <a:rPr lang="en-GB" dirty="0" smtClean="0"/>
              <a:t> TMT 15</a:t>
            </a:r>
            <a:r>
              <a:rPr lang="en-GB" baseline="30000" dirty="0" smtClean="0">
                <a:cs typeface="Arial" charset="0"/>
              </a:rPr>
              <a:t>®</a:t>
            </a:r>
            <a:r>
              <a:rPr lang="en-GB" dirty="0" smtClean="0"/>
              <a:t> </a:t>
            </a:r>
            <a:r>
              <a:rPr lang="ru-RU" dirty="0" smtClean="0"/>
              <a:t>реагирует на тяжелые металлы, образуя стабильные соединения, которые легко отделяются</a:t>
            </a:r>
            <a:endParaRPr lang="en-GB" dirty="0" smtClean="0"/>
          </a:p>
          <a:p>
            <a:pPr marL="361950" indent="-361950" eaLnBrk="0" hangingPunct="0">
              <a:spcBef>
                <a:spcPct val="25000"/>
              </a:spcBef>
              <a:buClr>
                <a:srgbClr val="991D85"/>
              </a:buClr>
              <a:buSzPct val="120000"/>
              <a:buFont typeface="Wingdings" pitchFamily="2" charset="2"/>
              <a:buChar char="è"/>
              <a:tabLst>
                <a:tab pos="92075" algn="l"/>
                <a:tab pos="269875" algn="l"/>
                <a:tab pos="361950" algn="l"/>
                <a:tab pos="381000" algn="l"/>
              </a:tabLst>
            </a:pPr>
            <a:r>
              <a:rPr lang="en-GB" dirty="0" smtClean="0"/>
              <a:t> </a:t>
            </a:r>
            <a:r>
              <a:rPr lang="ru-RU" dirty="0" smtClean="0"/>
              <a:t>Соединения тяжелые металлы - </a:t>
            </a:r>
            <a:r>
              <a:rPr lang="en-GB" dirty="0" smtClean="0"/>
              <a:t>TMT 15</a:t>
            </a:r>
            <a:r>
              <a:rPr lang="en-GB" baseline="30000" dirty="0" smtClean="0">
                <a:cs typeface="Arial" charset="0"/>
              </a:rPr>
              <a:t>®</a:t>
            </a:r>
            <a:r>
              <a:rPr lang="en-GB" dirty="0" smtClean="0"/>
              <a:t> </a:t>
            </a:r>
            <a:r>
              <a:rPr lang="ru-RU" dirty="0" smtClean="0"/>
              <a:t>можно утилизировать или безопасно хранить.</a:t>
            </a:r>
            <a:endParaRPr lang="en-GB" b="1" dirty="0"/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7696200" y="2941638"/>
            <a:ext cx="14097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800" b="1"/>
              <a:t>TMT 15 = Trimercapto-s-	triazine 		trisodiumsalt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3762373" y="4077090"/>
            <a:ext cx="5202237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</a:pPr>
            <a:r>
              <a:rPr lang="ru-RU" dirty="0" smtClean="0"/>
              <a:t>Оправдавшееся применение в   различных  отраслях</a:t>
            </a:r>
            <a:endParaRPr lang="en-GB" dirty="0" smtClean="0"/>
          </a:p>
          <a:p>
            <a:pPr eaLnBrk="0" hangingPunct="0"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</a:pPr>
            <a:r>
              <a:rPr lang="en-GB" dirty="0" smtClean="0"/>
              <a:t> </a:t>
            </a:r>
            <a:r>
              <a:rPr lang="ru-RU" dirty="0" smtClean="0"/>
              <a:t>Без вреда для окружающей среды</a:t>
            </a:r>
            <a:endParaRPr lang="en-GB" dirty="0" smtClean="0"/>
          </a:p>
          <a:p>
            <a:pPr marL="177800" indent="-177800" eaLnBrk="0" hangingPunct="0"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  <a:tabLst>
                <a:tab pos="0" algn="l"/>
              </a:tabLst>
            </a:pPr>
            <a:r>
              <a:rPr lang="ru-RU" dirty="0" smtClean="0"/>
              <a:t>Благоприятные токсикологические и экологические данные</a:t>
            </a:r>
            <a:endParaRPr lang="en-GB" dirty="0" smtClean="0"/>
          </a:p>
          <a:p>
            <a:pPr eaLnBrk="0" hangingPunct="0"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</a:pPr>
            <a:r>
              <a:rPr lang="en-GB" dirty="0" smtClean="0"/>
              <a:t> </a:t>
            </a:r>
            <a:r>
              <a:rPr lang="ru-RU" dirty="0" smtClean="0"/>
              <a:t>Устойчивые продукты реакции</a:t>
            </a:r>
            <a:endParaRPr lang="en-GB" dirty="0" smtClean="0"/>
          </a:p>
          <a:p>
            <a:pPr eaLnBrk="0" hangingPunct="0">
              <a:spcBef>
                <a:spcPct val="25000"/>
              </a:spcBef>
              <a:buClr>
                <a:srgbClr val="991D85"/>
              </a:buClr>
              <a:buSzPct val="150000"/>
              <a:buFontTx/>
              <a:buChar char="•"/>
            </a:pPr>
            <a:r>
              <a:rPr lang="en-GB" dirty="0" smtClean="0"/>
              <a:t> </a:t>
            </a:r>
            <a:r>
              <a:rPr lang="ru-RU" dirty="0" smtClean="0"/>
              <a:t>Безопасное обращение</a:t>
            </a:r>
            <a:endParaRPr lang="en-GB" dirty="0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Осаждение тяжелых металлов с помощью</a:t>
            </a:r>
            <a:r>
              <a:rPr lang="en-GB" dirty="0" smtClean="0"/>
              <a:t> </a:t>
            </a:r>
            <a:r>
              <a:rPr lang="en-GB" dirty="0"/>
              <a:t>TMT 15</a:t>
            </a:r>
            <a:r>
              <a:rPr lang="en-GB" baseline="30000" dirty="0"/>
              <a:t>®</a:t>
            </a:r>
            <a:endParaRPr lang="de-DE" baseline="30000" dirty="0"/>
          </a:p>
        </p:txBody>
      </p:sp>
      <p:pic>
        <p:nvPicPr>
          <p:cNvPr id="271368" name="Picture 8" descr="tmt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844780"/>
            <a:ext cx="2452688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9" name="Picture 9" descr="11-01-176 ver Grafik TMT 15-RGB-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3120"/>
            <a:ext cx="2846387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812450" y="2996940"/>
            <a:ext cx="11521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600" b="1" dirty="0" smtClean="0"/>
              <a:t>ТМТ 15 = </a:t>
            </a:r>
            <a:r>
              <a:rPr lang="ru-RU" sz="600" b="1" dirty="0" err="1" smtClean="0"/>
              <a:t>тринатриевая</a:t>
            </a:r>
            <a:r>
              <a:rPr lang="ru-RU" sz="600" b="1" dirty="0" smtClean="0"/>
              <a:t> </a:t>
            </a:r>
          </a:p>
          <a:p>
            <a:r>
              <a:rPr lang="ru-RU" sz="600" b="1" dirty="0" smtClean="0"/>
              <a:t>соль </a:t>
            </a:r>
          </a:p>
          <a:p>
            <a:r>
              <a:rPr lang="ru-RU" sz="600" b="1" dirty="0" err="1" smtClean="0"/>
              <a:t>тримеркапто</a:t>
            </a:r>
            <a:r>
              <a:rPr lang="ru-RU" sz="600" b="1" dirty="0" smtClean="0"/>
              <a:t>-</a:t>
            </a:r>
            <a:r>
              <a:rPr lang="de-DE" sz="600" b="1" dirty="0" smtClean="0"/>
              <a:t>s-</a:t>
            </a:r>
            <a:r>
              <a:rPr lang="ru-RU" sz="600" b="1" dirty="0" err="1" smtClean="0"/>
              <a:t>триазина</a:t>
            </a:r>
            <a:r>
              <a:rPr lang="ru-RU" sz="600" b="1" dirty="0" smtClean="0"/>
              <a:t> </a:t>
            </a:r>
            <a:endParaRPr lang="de-DE" sz="600" b="1" dirty="0"/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1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1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 advAuto="3000"/>
      <p:bldP spid="271365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C9D6C337-699B-4244-95EF-55B347854365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1082675" y="3867150"/>
            <a:ext cx="65516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de-DE" dirty="0"/>
              <a:t> </a:t>
            </a:r>
            <a:r>
              <a:rPr lang="ru-RU" sz="1600" dirty="0" smtClean="0"/>
              <a:t>Устранение токсических тяжелых</a:t>
            </a:r>
          </a:p>
          <a:p>
            <a:pPr marL="177800">
              <a:spcBef>
                <a:spcPts val="0"/>
              </a:spcBef>
              <a:buClr>
                <a:schemeClr val="accent2"/>
              </a:buClr>
              <a:buSzPct val="120000"/>
              <a:tabLst>
                <a:tab pos="177800" algn="l"/>
              </a:tabLst>
            </a:pPr>
            <a:r>
              <a:rPr lang="ru-RU" sz="1600" dirty="0" smtClean="0"/>
              <a:t> металлов из стока с помощью осаждения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ru-RU" sz="1600" dirty="0" smtClean="0"/>
              <a:t> Наблюдение за содержанием тяжелых металлов и</a:t>
            </a:r>
          </a:p>
          <a:p>
            <a:pPr marL="177800">
              <a:spcBef>
                <a:spcPts val="0"/>
              </a:spcBef>
              <a:buClr>
                <a:schemeClr val="accent2"/>
              </a:buClr>
              <a:buSzPct val="120000"/>
            </a:pPr>
            <a:r>
              <a:rPr lang="ru-RU" sz="1600" dirty="0" smtClean="0"/>
              <a:t>соблюдением пределов</a:t>
            </a:r>
            <a:endParaRPr lang="de-DE" sz="1600" dirty="0"/>
          </a:p>
          <a:p>
            <a:pPr marL="177800" indent="-1778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  <a:tabLst>
                <a:tab pos="177800" algn="l"/>
              </a:tabLst>
            </a:pPr>
            <a:r>
              <a:rPr lang="de-DE" sz="1600" dirty="0"/>
              <a:t> </a:t>
            </a:r>
            <a:r>
              <a:rPr lang="ru-RU" sz="1600" dirty="0" smtClean="0"/>
              <a:t>Очень эффективно, даже если </a:t>
            </a:r>
            <a:r>
              <a:rPr lang="ru-RU" sz="1600" dirty="0" err="1" smtClean="0"/>
              <a:t>гидрооксидное</a:t>
            </a:r>
            <a:r>
              <a:rPr lang="ru-RU" sz="1600" dirty="0" smtClean="0"/>
              <a:t> осаждение не удается</a:t>
            </a:r>
            <a:endParaRPr lang="de-DE" sz="1600" dirty="0"/>
          </a:p>
          <a:p>
            <a:pPr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de-DE" sz="1600" dirty="0"/>
              <a:t> </a:t>
            </a:r>
            <a:r>
              <a:rPr lang="ru-RU" sz="1600" dirty="0" smtClean="0"/>
              <a:t>Вторичное использование соединений </a:t>
            </a:r>
            <a:r>
              <a:rPr lang="de-DE" sz="1600" dirty="0" smtClean="0"/>
              <a:t>TMT-</a:t>
            </a:r>
            <a:r>
              <a:rPr lang="ru-RU" sz="1600" dirty="0" smtClean="0"/>
              <a:t>металлы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   </a:t>
            </a:r>
            <a:r>
              <a:rPr lang="de-DE" sz="1600" dirty="0" smtClean="0"/>
              <a:t>(</a:t>
            </a:r>
            <a:r>
              <a:rPr lang="ru-RU" sz="1600" dirty="0" smtClean="0"/>
              <a:t>например, регенерация серебра</a:t>
            </a:r>
            <a:r>
              <a:rPr lang="de-DE" sz="1600" dirty="0" smtClean="0"/>
              <a:t>) </a:t>
            </a:r>
            <a:endParaRPr lang="de-DE" sz="1600" dirty="0"/>
          </a:p>
        </p:txBody>
      </p:sp>
      <p:sp>
        <p:nvSpPr>
          <p:cNvPr id="261123" name="Freeform 3" descr="Dscn0010"/>
          <p:cNvSpPr>
            <a:spLocks/>
          </p:cNvSpPr>
          <p:nvPr/>
        </p:nvSpPr>
        <p:spPr bwMode="auto">
          <a:xfrm>
            <a:off x="5871588" y="1628750"/>
            <a:ext cx="3019425" cy="1614487"/>
          </a:xfrm>
          <a:custGeom>
            <a:avLst/>
            <a:gdLst>
              <a:gd name="T0" fmla="*/ 127 w 1466"/>
              <a:gd name="T1" fmla="*/ 293 h 784"/>
              <a:gd name="T2" fmla="*/ 218 w 1466"/>
              <a:gd name="T3" fmla="*/ 175 h 784"/>
              <a:gd name="T4" fmla="*/ 318 w 1466"/>
              <a:gd name="T5" fmla="*/ 57 h 784"/>
              <a:gd name="T6" fmla="*/ 372 w 1466"/>
              <a:gd name="T7" fmla="*/ 29 h 784"/>
              <a:gd name="T8" fmla="*/ 427 w 1466"/>
              <a:gd name="T9" fmla="*/ 11 h 784"/>
              <a:gd name="T10" fmla="*/ 563 w 1466"/>
              <a:gd name="T11" fmla="*/ 66 h 784"/>
              <a:gd name="T12" fmla="*/ 618 w 1466"/>
              <a:gd name="T13" fmla="*/ 84 h 784"/>
              <a:gd name="T14" fmla="*/ 645 w 1466"/>
              <a:gd name="T15" fmla="*/ 93 h 784"/>
              <a:gd name="T16" fmla="*/ 745 w 1466"/>
              <a:gd name="T17" fmla="*/ 84 h 784"/>
              <a:gd name="T18" fmla="*/ 791 w 1466"/>
              <a:gd name="T19" fmla="*/ 47 h 784"/>
              <a:gd name="T20" fmla="*/ 872 w 1466"/>
              <a:gd name="T21" fmla="*/ 2 h 784"/>
              <a:gd name="T22" fmla="*/ 1054 w 1466"/>
              <a:gd name="T23" fmla="*/ 11 h 784"/>
              <a:gd name="T24" fmla="*/ 1127 w 1466"/>
              <a:gd name="T25" fmla="*/ 66 h 784"/>
              <a:gd name="T26" fmla="*/ 1181 w 1466"/>
              <a:gd name="T27" fmla="*/ 84 h 784"/>
              <a:gd name="T28" fmla="*/ 1281 w 1466"/>
              <a:gd name="T29" fmla="*/ 138 h 784"/>
              <a:gd name="T30" fmla="*/ 1327 w 1466"/>
              <a:gd name="T31" fmla="*/ 175 h 784"/>
              <a:gd name="T32" fmla="*/ 1336 w 1466"/>
              <a:gd name="T33" fmla="*/ 202 h 784"/>
              <a:gd name="T34" fmla="*/ 1400 w 1466"/>
              <a:gd name="T35" fmla="*/ 311 h 784"/>
              <a:gd name="T36" fmla="*/ 1418 w 1466"/>
              <a:gd name="T37" fmla="*/ 366 h 784"/>
              <a:gd name="T38" fmla="*/ 1436 w 1466"/>
              <a:gd name="T39" fmla="*/ 393 h 784"/>
              <a:gd name="T40" fmla="*/ 1454 w 1466"/>
              <a:gd name="T41" fmla="*/ 447 h 784"/>
              <a:gd name="T42" fmla="*/ 1463 w 1466"/>
              <a:gd name="T43" fmla="*/ 720 h 784"/>
              <a:gd name="T44" fmla="*/ 1427 w 1466"/>
              <a:gd name="T45" fmla="*/ 784 h 784"/>
              <a:gd name="T46" fmla="*/ 881 w 1466"/>
              <a:gd name="T47" fmla="*/ 775 h 784"/>
              <a:gd name="T48" fmla="*/ 645 w 1466"/>
              <a:gd name="T49" fmla="*/ 738 h 784"/>
              <a:gd name="T50" fmla="*/ 100 w 1466"/>
              <a:gd name="T51" fmla="*/ 684 h 784"/>
              <a:gd name="T52" fmla="*/ 0 w 1466"/>
              <a:gd name="T53" fmla="*/ 593 h 784"/>
              <a:gd name="T54" fmla="*/ 45 w 1466"/>
              <a:gd name="T55" fmla="*/ 438 h 784"/>
              <a:gd name="T56" fmla="*/ 127 w 1466"/>
              <a:gd name="T57" fmla="*/ 29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66" h="784">
                <a:moveTo>
                  <a:pt x="127" y="293"/>
                </a:moveTo>
                <a:cubicBezTo>
                  <a:pt x="155" y="251"/>
                  <a:pt x="190" y="216"/>
                  <a:pt x="218" y="175"/>
                </a:cubicBezTo>
                <a:cubicBezTo>
                  <a:pt x="235" y="123"/>
                  <a:pt x="265" y="74"/>
                  <a:pt x="318" y="57"/>
                </a:cubicBezTo>
                <a:cubicBezTo>
                  <a:pt x="346" y="27"/>
                  <a:pt x="325" y="43"/>
                  <a:pt x="372" y="29"/>
                </a:cubicBezTo>
                <a:cubicBezTo>
                  <a:pt x="390" y="24"/>
                  <a:pt x="427" y="11"/>
                  <a:pt x="427" y="11"/>
                </a:cubicBezTo>
                <a:cubicBezTo>
                  <a:pt x="479" y="24"/>
                  <a:pt x="512" y="48"/>
                  <a:pt x="563" y="66"/>
                </a:cubicBezTo>
                <a:cubicBezTo>
                  <a:pt x="586" y="74"/>
                  <a:pt x="594" y="76"/>
                  <a:pt x="618" y="84"/>
                </a:cubicBezTo>
                <a:cubicBezTo>
                  <a:pt x="627" y="87"/>
                  <a:pt x="645" y="93"/>
                  <a:pt x="645" y="93"/>
                </a:cubicBezTo>
                <a:cubicBezTo>
                  <a:pt x="678" y="90"/>
                  <a:pt x="712" y="91"/>
                  <a:pt x="745" y="84"/>
                </a:cubicBezTo>
                <a:cubicBezTo>
                  <a:pt x="765" y="80"/>
                  <a:pt x="776" y="58"/>
                  <a:pt x="791" y="47"/>
                </a:cubicBezTo>
                <a:cubicBezTo>
                  <a:pt x="840" y="10"/>
                  <a:pt x="830" y="16"/>
                  <a:pt x="872" y="2"/>
                </a:cubicBezTo>
                <a:cubicBezTo>
                  <a:pt x="933" y="5"/>
                  <a:pt x="994" y="0"/>
                  <a:pt x="1054" y="11"/>
                </a:cubicBezTo>
                <a:cubicBezTo>
                  <a:pt x="1166" y="32"/>
                  <a:pt x="1074" y="39"/>
                  <a:pt x="1127" y="66"/>
                </a:cubicBezTo>
                <a:cubicBezTo>
                  <a:pt x="1144" y="75"/>
                  <a:pt x="1181" y="84"/>
                  <a:pt x="1181" y="84"/>
                </a:cubicBezTo>
                <a:cubicBezTo>
                  <a:pt x="1207" y="109"/>
                  <a:pt x="1246" y="126"/>
                  <a:pt x="1281" y="138"/>
                </a:cubicBezTo>
                <a:cubicBezTo>
                  <a:pt x="1295" y="152"/>
                  <a:pt x="1315" y="160"/>
                  <a:pt x="1327" y="175"/>
                </a:cubicBezTo>
                <a:cubicBezTo>
                  <a:pt x="1333" y="182"/>
                  <a:pt x="1331" y="194"/>
                  <a:pt x="1336" y="202"/>
                </a:cubicBezTo>
                <a:cubicBezTo>
                  <a:pt x="1354" y="234"/>
                  <a:pt x="1378" y="280"/>
                  <a:pt x="1400" y="311"/>
                </a:cubicBezTo>
                <a:cubicBezTo>
                  <a:pt x="1406" y="329"/>
                  <a:pt x="1407" y="350"/>
                  <a:pt x="1418" y="366"/>
                </a:cubicBezTo>
                <a:cubicBezTo>
                  <a:pt x="1424" y="375"/>
                  <a:pt x="1432" y="383"/>
                  <a:pt x="1436" y="393"/>
                </a:cubicBezTo>
                <a:cubicBezTo>
                  <a:pt x="1444" y="410"/>
                  <a:pt x="1454" y="447"/>
                  <a:pt x="1454" y="447"/>
                </a:cubicBezTo>
                <a:cubicBezTo>
                  <a:pt x="1457" y="538"/>
                  <a:pt x="1463" y="629"/>
                  <a:pt x="1463" y="720"/>
                </a:cubicBezTo>
                <a:cubicBezTo>
                  <a:pt x="1463" y="781"/>
                  <a:pt x="1466" y="771"/>
                  <a:pt x="1427" y="784"/>
                </a:cubicBezTo>
                <a:cubicBezTo>
                  <a:pt x="1245" y="781"/>
                  <a:pt x="1063" y="781"/>
                  <a:pt x="881" y="775"/>
                </a:cubicBezTo>
                <a:cubicBezTo>
                  <a:pt x="803" y="773"/>
                  <a:pt x="723" y="747"/>
                  <a:pt x="645" y="738"/>
                </a:cubicBezTo>
                <a:cubicBezTo>
                  <a:pt x="464" y="718"/>
                  <a:pt x="282" y="699"/>
                  <a:pt x="100" y="684"/>
                </a:cubicBezTo>
                <a:cubicBezTo>
                  <a:pt x="36" y="663"/>
                  <a:pt x="23" y="661"/>
                  <a:pt x="0" y="593"/>
                </a:cubicBezTo>
                <a:cubicBezTo>
                  <a:pt x="6" y="536"/>
                  <a:pt x="4" y="481"/>
                  <a:pt x="45" y="438"/>
                </a:cubicBezTo>
                <a:cubicBezTo>
                  <a:pt x="63" y="383"/>
                  <a:pt x="106" y="346"/>
                  <a:pt x="127" y="293"/>
                </a:cubicBezTo>
                <a:close/>
              </a:path>
            </a:pathLst>
          </a:custGeom>
          <a:blipFill dpi="0" rotWithShape="0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1124" name="Freeform 4" descr="Anlage_klein"/>
          <p:cNvSpPr>
            <a:spLocks/>
          </p:cNvSpPr>
          <p:nvPr/>
        </p:nvSpPr>
        <p:spPr bwMode="auto">
          <a:xfrm>
            <a:off x="5862063" y="2774925"/>
            <a:ext cx="3030537" cy="1935162"/>
          </a:xfrm>
          <a:custGeom>
            <a:avLst/>
            <a:gdLst>
              <a:gd name="T0" fmla="*/ 291 w 1545"/>
              <a:gd name="T1" fmla="*/ 95 h 986"/>
              <a:gd name="T2" fmla="*/ 518 w 1545"/>
              <a:gd name="T3" fmla="*/ 159 h 986"/>
              <a:gd name="T4" fmla="*/ 973 w 1545"/>
              <a:gd name="T5" fmla="*/ 131 h 986"/>
              <a:gd name="T6" fmla="*/ 1009 w 1545"/>
              <a:gd name="T7" fmla="*/ 77 h 986"/>
              <a:gd name="T8" fmla="*/ 1027 w 1545"/>
              <a:gd name="T9" fmla="*/ 49 h 986"/>
              <a:gd name="T10" fmla="*/ 1045 w 1545"/>
              <a:gd name="T11" fmla="*/ 22 h 986"/>
              <a:gd name="T12" fmla="*/ 1454 w 1545"/>
              <a:gd name="T13" fmla="*/ 77 h 986"/>
              <a:gd name="T14" fmla="*/ 1482 w 1545"/>
              <a:gd name="T15" fmla="*/ 159 h 986"/>
              <a:gd name="T16" fmla="*/ 1500 w 1545"/>
              <a:gd name="T17" fmla="*/ 186 h 986"/>
              <a:gd name="T18" fmla="*/ 1536 w 1545"/>
              <a:gd name="T19" fmla="*/ 259 h 986"/>
              <a:gd name="T20" fmla="*/ 1545 w 1545"/>
              <a:gd name="T21" fmla="*/ 350 h 986"/>
              <a:gd name="T22" fmla="*/ 1509 w 1545"/>
              <a:gd name="T23" fmla="*/ 822 h 986"/>
              <a:gd name="T24" fmla="*/ 1482 w 1545"/>
              <a:gd name="T25" fmla="*/ 922 h 986"/>
              <a:gd name="T26" fmla="*/ 1373 w 1545"/>
              <a:gd name="T27" fmla="*/ 977 h 986"/>
              <a:gd name="T28" fmla="*/ 1054 w 1545"/>
              <a:gd name="T29" fmla="*/ 950 h 986"/>
              <a:gd name="T30" fmla="*/ 845 w 1545"/>
              <a:gd name="T31" fmla="*/ 986 h 986"/>
              <a:gd name="T32" fmla="*/ 527 w 1545"/>
              <a:gd name="T33" fmla="*/ 977 h 986"/>
              <a:gd name="T34" fmla="*/ 436 w 1545"/>
              <a:gd name="T35" fmla="*/ 940 h 986"/>
              <a:gd name="T36" fmla="*/ 227 w 1545"/>
              <a:gd name="T37" fmla="*/ 922 h 986"/>
              <a:gd name="T38" fmla="*/ 127 w 1545"/>
              <a:gd name="T39" fmla="*/ 895 h 986"/>
              <a:gd name="T40" fmla="*/ 100 w 1545"/>
              <a:gd name="T41" fmla="*/ 886 h 986"/>
              <a:gd name="T42" fmla="*/ 27 w 1545"/>
              <a:gd name="T43" fmla="*/ 822 h 986"/>
              <a:gd name="T44" fmla="*/ 9 w 1545"/>
              <a:gd name="T45" fmla="*/ 768 h 986"/>
              <a:gd name="T46" fmla="*/ 0 w 1545"/>
              <a:gd name="T47" fmla="*/ 740 h 986"/>
              <a:gd name="T48" fmla="*/ 36 w 1545"/>
              <a:gd name="T49" fmla="*/ 295 h 986"/>
              <a:gd name="T50" fmla="*/ 45 w 1545"/>
              <a:gd name="T51" fmla="*/ 195 h 986"/>
              <a:gd name="T52" fmla="*/ 109 w 1545"/>
              <a:gd name="T53" fmla="*/ 4 h 986"/>
              <a:gd name="T54" fmla="*/ 191 w 1545"/>
              <a:gd name="T55" fmla="*/ 13 h 986"/>
              <a:gd name="T56" fmla="*/ 245 w 1545"/>
              <a:gd name="T57" fmla="*/ 31 h 986"/>
              <a:gd name="T58" fmla="*/ 272 w 1545"/>
              <a:gd name="T59" fmla="*/ 59 h 986"/>
              <a:gd name="T60" fmla="*/ 345 w 1545"/>
              <a:gd name="T61" fmla="*/ 95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45" h="986">
                <a:moveTo>
                  <a:pt x="291" y="95"/>
                </a:moveTo>
                <a:cubicBezTo>
                  <a:pt x="369" y="111"/>
                  <a:pt x="442" y="138"/>
                  <a:pt x="518" y="159"/>
                </a:cubicBezTo>
                <a:cubicBezTo>
                  <a:pt x="673" y="155"/>
                  <a:pt x="826" y="178"/>
                  <a:pt x="973" y="131"/>
                </a:cubicBezTo>
                <a:cubicBezTo>
                  <a:pt x="985" y="113"/>
                  <a:pt x="997" y="95"/>
                  <a:pt x="1009" y="77"/>
                </a:cubicBezTo>
                <a:cubicBezTo>
                  <a:pt x="1015" y="68"/>
                  <a:pt x="1021" y="58"/>
                  <a:pt x="1027" y="49"/>
                </a:cubicBezTo>
                <a:cubicBezTo>
                  <a:pt x="1033" y="40"/>
                  <a:pt x="1045" y="22"/>
                  <a:pt x="1045" y="22"/>
                </a:cubicBezTo>
                <a:cubicBezTo>
                  <a:pt x="1168" y="26"/>
                  <a:pt x="1338" y="0"/>
                  <a:pt x="1454" y="77"/>
                </a:cubicBezTo>
                <a:cubicBezTo>
                  <a:pt x="1464" y="104"/>
                  <a:pt x="1469" y="133"/>
                  <a:pt x="1482" y="159"/>
                </a:cubicBezTo>
                <a:cubicBezTo>
                  <a:pt x="1487" y="169"/>
                  <a:pt x="1496" y="176"/>
                  <a:pt x="1500" y="186"/>
                </a:cubicBezTo>
                <a:cubicBezTo>
                  <a:pt x="1534" y="262"/>
                  <a:pt x="1499" y="220"/>
                  <a:pt x="1536" y="259"/>
                </a:cubicBezTo>
                <a:cubicBezTo>
                  <a:pt x="1539" y="289"/>
                  <a:pt x="1545" y="320"/>
                  <a:pt x="1545" y="350"/>
                </a:cubicBezTo>
                <a:cubicBezTo>
                  <a:pt x="1545" y="603"/>
                  <a:pt x="1537" y="637"/>
                  <a:pt x="1509" y="822"/>
                </a:cubicBezTo>
                <a:cubicBezTo>
                  <a:pt x="1499" y="884"/>
                  <a:pt x="1513" y="884"/>
                  <a:pt x="1482" y="922"/>
                </a:cubicBezTo>
                <a:cubicBezTo>
                  <a:pt x="1458" y="951"/>
                  <a:pt x="1408" y="968"/>
                  <a:pt x="1373" y="977"/>
                </a:cubicBezTo>
                <a:cubicBezTo>
                  <a:pt x="1180" y="970"/>
                  <a:pt x="1181" y="975"/>
                  <a:pt x="1054" y="950"/>
                </a:cubicBezTo>
                <a:cubicBezTo>
                  <a:pt x="972" y="957"/>
                  <a:pt x="920" y="971"/>
                  <a:pt x="845" y="986"/>
                </a:cubicBezTo>
                <a:cubicBezTo>
                  <a:pt x="739" y="983"/>
                  <a:pt x="633" y="983"/>
                  <a:pt x="527" y="977"/>
                </a:cubicBezTo>
                <a:cubicBezTo>
                  <a:pt x="494" y="975"/>
                  <a:pt x="468" y="944"/>
                  <a:pt x="436" y="940"/>
                </a:cubicBezTo>
                <a:cubicBezTo>
                  <a:pt x="367" y="931"/>
                  <a:pt x="297" y="929"/>
                  <a:pt x="227" y="922"/>
                </a:cubicBezTo>
                <a:cubicBezTo>
                  <a:pt x="164" y="909"/>
                  <a:pt x="195" y="918"/>
                  <a:pt x="127" y="895"/>
                </a:cubicBezTo>
                <a:cubicBezTo>
                  <a:pt x="118" y="892"/>
                  <a:pt x="100" y="886"/>
                  <a:pt x="100" y="886"/>
                </a:cubicBezTo>
                <a:cubicBezTo>
                  <a:pt x="46" y="832"/>
                  <a:pt x="72" y="852"/>
                  <a:pt x="27" y="822"/>
                </a:cubicBezTo>
                <a:cubicBezTo>
                  <a:pt x="21" y="804"/>
                  <a:pt x="15" y="786"/>
                  <a:pt x="9" y="768"/>
                </a:cubicBezTo>
                <a:cubicBezTo>
                  <a:pt x="6" y="759"/>
                  <a:pt x="0" y="740"/>
                  <a:pt x="0" y="740"/>
                </a:cubicBezTo>
                <a:cubicBezTo>
                  <a:pt x="6" y="592"/>
                  <a:pt x="7" y="441"/>
                  <a:pt x="36" y="295"/>
                </a:cubicBezTo>
                <a:cubicBezTo>
                  <a:pt x="39" y="262"/>
                  <a:pt x="42" y="228"/>
                  <a:pt x="45" y="195"/>
                </a:cubicBezTo>
                <a:cubicBezTo>
                  <a:pt x="51" y="115"/>
                  <a:pt x="26" y="32"/>
                  <a:pt x="109" y="4"/>
                </a:cubicBezTo>
                <a:cubicBezTo>
                  <a:pt x="136" y="7"/>
                  <a:pt x="164" y="8"/>
                  <a:pt x="191" y="13"/>
                </a:cubicBezTo>
                <a:cubicBezTo>
                  <a:pt x="210" y="17"/>
                  <a:pt x="245" y="31"/>
                  <a:pt x="245" y="31"/>
                </a:cubicBezTo>
                <a:cubicBezTo>
                  <a:pt x="254" y="40"/>
                  <a:pt x="261" y="53"/>
                  <a:pt x="272" y="59"/>
                </a:cubicBezTo>
                <a:cubicBezTo>
                  <a:pt x="369" y="113"/>
                  <a:pt x="299" y="49"/>
                  <a:pt x="345" y="95"/>
                </a:cubicBezTo>
              </a:path>
            </a:pathLst>
          </a:cu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61125" name="Group 5"/>
          <p:cNvGrpSpPr>
            <a:grpSpLocks/>
          </p:cNvGrpSpPr>
          <p:nvPr/>
        </p:nvGrpSpPr>
        <p:grpSpPr bwMode="auto">
          <a:xfrm>
            <a:off x="611188" y="1412876"/>
            <a:ext cx="6653214" cy="2200275"/>
            <a:chOff x="193" y="1184"/>
            <a:chExt cx="4191" cy="1386"/>
          </a:xfrm>
        </p:grpSpPr>
        <p:sp>
          <p:nvSpPr>
            <p:cNvPr id="261126" name="Text Box 6"/>
            <p:cNvSpPr txBox="1">
              <a:spLocks noChangeArrowheads="1"/>
            </p:cNvSpPr>
            <p:nvPr/>
          </p:nvSpPr>
          <p:spPr bwMode="auto">
            <a:xfrm>
              <a:off x="193" y="1184"/>
              <a:ext cx="2540" cy="1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92075" indent="-92075" defTabSz="269875">
                <a:spcBef>
                  <a:spcPct val="50000"/>
                </a:spcBef>
                <a:buClr>
                  <a:schemeClr val="accent2"/>
                </a:buClr>
                <a:buFont typeface="Marlett" pitchFamily="2" charset="2"/>
                <a:buChar char="4"/>
                <a:tabLst>
                  <a:tab pos="92075" algn="l"/>
                  <a:tab pos="269875" algn="l"/>
                </a:tabLst>
              </a:pPr>
              <a:r>
                <a:rPr lang="de-DE" b="1" dirty="0"/>
                <a:t> </a:t>
              </a:r>
              <a:r>
                <a:rPr lang="ru-RU" sz="1700" b="1" dirty="0" smtClean="0"/>
                <a:t>Металлообрабатывающая 	промышленность</a:t>
              </a:r>
              <a:endParaRPr lang="de-DE" sz="1700" b="1" dirty="0"/>
            </a:p>
            <a:p>
              <a:pPr>
                <a:spcBef>
                  <a:spcPct val="50000"/>
                </a:spcBef>
                <a:buClr>
                  <a:schemeClr val="accent2"/>
                </a:buClr>
                <a:buFont typeface="Marlett" pitchFamily="2" charset="2"/>
                <a:buChar char="4"/>
              </a:pPr>
              <a:r>
                <a:rPr lang="de-DE" sz="1700" b="1" dirty="0"/>
                <a:t> </a:t>
              </a:r>
              <a:r>
                <a:rPr lang="ru-RU" sz="1700" b="1" dirty="0" smtClean="0"/>
                <a:t>Производство печатных плат</a:t>
              </a:r>
              <a:endParaRPr lang="de-DE" sz="1700" b="1" dirty="0"/>
            </a:p>
            <a:p>
              <a:pPr>
                <a:spcBef>
                  <a:spcPct val="50000"/>
                </a:spcBef>
                <a:buClr>
                  <a:schemeClr val="accent2"/>
                </a:buClr>
                <a:buFont typeface="Marlett" pitchFamily="2" charset="2"/>
                <a:buChar char="4"/>
              </a:pPr>
              <a:r>
                <a:rPr lang="de-DE" sz="1700" b="1" dirty="0"/>
                <a:t> </a:t>
              </a:r>
              <a:r>
                <a:rPr lang="ru-RU" sz="1700" b="1" dirty="0" smtClean="0"/>
                <a:t>Гальванотехника </a:t>
              </a:r>
              <a:endParaRPr lang="de-DE" sz="1700" b="1" dirty="0"/>
            </a:p>
            <a:p>
              <a:pPr>
                <a:spcBef>
                  <a:spcPct val="50000"/>
                </a:spcBef>
                <a:buClr>
                  <a:schemeClr val="accent2"/>
                </a:buClr>
                <a:buFont typeface="Marlett" pitchFamily="2" charset="2"/>
                <a:buChar char="4"/>
              </a:pPr>
              <a:r>
                <a:rPr lang="de-DE" sz="1700" b="1" dirty="0"/>
                <a:t> </a:t>
              </a:r>
              <a:r>
                <a:rPr lang="ru-RU" sz="1700" b="1" dirty="0" smtClean="0"/>
                <a:t>Фото-промышленность</a:t>
              </a:r>
              <a:endParaRPr lang="de-DE" sz="1700" b="1" dirty="0"/>
            </a:p>
            <a:p>
              <a:pPr>
                <a:spcBef>
                  <a:spcPct val="50000"/>
                </a:spcBef>
                <a:buClr>
                  <a:schemeClr val="accent2"/>
                </a:buClr>
                <a:buFont typeface="Marlett" pitchFamily="2" charset="2"/>
                <a:buChar char="4"/>
              </a:pPr>
              <a:r>
                <a:rPr lang="de-DE" sz="1700" b="1" dirty="0"/>
                <a:t> </a:t>
              </a:r>
              <a:r>
                <a:rPr lang="ru-RU" sz="1700" b="1" dirty="0" smtClean="0"/>
                <a:t>Горная промышленность</a:t>
              </a:r>
              <a:endParaRPr lang="de-DE" sz="1700" b="1" dirty="0"/>
            </a:p>
          </p:txBody>
        </p:sp>
        <p:graphicFrame>
          <p:nvGraphicFramePr>
            <p:cNvPr id="2611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188247"/>
                </p:ext>
              </p:extLst>
            </p:nvPr>
          </p:nvGraphicFramePr>
          <p:xfrm>
            <a:off x="2824" y="1275"/>
            <a:ext cx="1560" cy="1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223" name="Slide" r:id="rId6" imgW="4477506" imgH="3357420" progId="PowerPoint.Slide.8">
                    <p:embed/>
                  </p:oleObj>
                </mc:Choice>
                <mc:Fallback>
                  <p:oleObj name="Slide" r:id="rId6" imgW="4477506" imgH="3357420" progId="PowerPoint.Slide.8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4" y="1275"/>
                          <a:ext cx="1560" cy="1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11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7431" y="0"/>
            <a:ext cx="5976829" cy="1124680"/>
          </a:xfrm>
        </p:spPr>
        <p:txBody>
          <a:bodyPr/>
          <a:lstStyle/>
          <a:p>
            <a:r>
              <a:rPr lang="ru-RU" sz="2400" dirty="0" smtClean="0"/>
              <a:t>Применение </a:t>
            </a:r>
            <a:r>
              <a:rPr lang="en-GB" sz="2400" dirty="0" smtClean="0"/>
              <a:t>TMT </a:t>
            </a:r>
            <a:r>
              <a:rPr lang="en-GB" sz="2400" dirty="0"/>
              <a:t>15</a:t>
            </a:r>
            <a:r>
              <a:rPr lang="en-GB" sz="2400" baseline="30000" dirty="0"/>
              <a:t>®</a:t>
            </a:r>
            <a:r>
              <a:rPr lang="en-GB" sz="2400" dirty="0"/>
              <a:t>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ru-RU" sz="2400" dirty="0" smtClean="0"/>
              <a:t>в различных областях промышленности</a:t>
            </a:r>
            <a:endParaRPr lang="de-DE" sz="2400" dirty="0"/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0B301F0E-9E59-493B-9DF9-54CC430190AF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5019675" y="5603875"/>
            <a:ext cx="405874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sz="1600" b="1" dirty="0" smtClean="0"/>
              <a:t>литров </a:t>
            </a:r>
            <a:r>
              <a:rPr lang="de-DE" sz="1600" b="1" dirty="0" smtClean="0"/>
              <a:t>TMT </a:t>
            </a:r>
            <a:r>
              <a:rPr lang="de-DE" sz="1600" b="1" dirty="0"/>
              <a:t>15 / </a:t>
            </a:r>
            <a:r>
              <a:rPr lang="ru-RU" sz="1600" b="1" dirty="0" smtClean="0"/>
              <a:t>кг тяжелых металлов</a:t>
            </a:r>
            <a:endParaRPr lang="de-DE" sz="1600" b="1" dirty="0"/>
          </a:p>
        </p:txBody>
      </p:sp>
      <p:sp>
        <p:nvSpPr>
          <p:cNvPr id="499715" name="Freeform 3"/>
          <p:cNvSpPr>
            <a:spLocks/>
          </p:cNvSpPr>
          <p:nvPr/>
        </p:nvSpPr>
        <p:spPr bwMode="auto">
          <a:xfrm>
            <a:off x="1946275" y="1390650"/>
            <a:ext cx="2862263" cy="3986213"/>
          </a:xfrm>
          <a:custGeom>
            <a:avLst/>
            <a:gdLst>
              <a:gd name="T0" fmla="*/ 0 w 1803"/>
              <a:gd name="T1" fmla="*/ 2510 h 2511"/>
              <a:gd name="T2" fmla="*/ 1802 w 1803"/>
              <a:gd name="T3" fmla="*/ 2510 h 2511"/>
              <a:gd name="T4" fmla="*/ 1802 w 1803"/>
              <a:gd name="T5" fmla="*/ 0 h 2511"/>
              <a:gd name="T6" fmla="*/ 0 w 1803"/>
              <a:gd name="T7" fmla="*/ 0 h 2511"/>
              <a:gd name="T8" fmla="*/ 0 w 1803"/>
              <a:gd name="T9" fmla="*/ 2510 h 2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3" h="2511">
                <a:moveTo>
                  <a:pt x="0" y="2510"/>
                </a:moveTo>
                <a:lnTo>
                  <a:pt x="1802" y="2510"/>
                </a:lnTo>
                <a:lnTo>
                  <a:pt x="1802" y="0"/>
                </a:lnTo>
                <a:lnTo>
                  <a:pt x="0" y="0"/>
                </a:lnTo>
                <a:lnTo>
                  <a:pt x="0" y="25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16" name="Freeform 4"/>
          <p:cNvSpPr>
            <a:spLocks/>
          </p:cNvSpPr>
          <p:nvPr/>
        </p:nvSpPr>
        <p:spPr bwMode="auto">
          <a:xfrm>
            <a:off x="1738313" y="1390650"/>
            <a:ext cx="198437" cy="4186238"/>
          </a:xfrm>
          <a:custGeom>
            <a:avLst/>
            <a:gdLst>
              <a:gd name="T0" fmla="*/ 124 w 125"/>
              <a:gd name="T1" fmla="*/ 2511 h 2637"/>
              <a:gd name="T2" fmla="*/ 0 w 125"/>
              <a:gd name="T3" fmla="*/ 2636 h 2637"/>
              <a:gd name="T4" fmla="*/ 0 w 125"/>
              <a:gd name="T5" fmla="*/ 126 h 2637"/>
              <a:gd name="T6" fmla="*/ 124 w 125"/>
              <a:gd name="T7" fmla="*/ 0 h 2637"/>
              <a:gd name="T8" fmla="*/ 124 w 125"/>
              <a:gd name="T9" fmla="*/ 2511 h 2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2637">
                <a:moveTo>
                  <a:pt x="124" y="2511"/>
                </a:moveTo>
                <a:lnTo>
                  <a:pt x="0" y="2636"/>
                </a:lnTo>
                <a:lnTo>
                  <a:pt x="0" y="126"/>
                </a:lnTo>
                <a:lnTo>
                  <a:pt x="124" y="0"/>
                </a:lnTo>
                <a:lnTo>
                  <a:pt x="124" y="251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17" name="Freeform 5"/>
          <p:cNvSpPr>
            <a:spLocks/>
          </p:cNvSpPr>
          <p:nvPr/>
        </p:nvSpPr>
        <p:spPr bwMode="auto">
          <a:xfrm>
            <a:off x="1738313" y="5387975"/>
            <a:ext cx="3070225" cy="188913"/>
          </a:xfrm>
          <a:custGeom>
            <a:avLst/>
            <a:gdLst>
              <a:gd name="T0" fmla="*/ 131 w 1934"/>
              <a:gd name="T1" fmla="*/ 0 h 119"/>
              <a:gd name="T2" fmla="*/ 1933 w 1934"/>
              <a:gd name="T3" fmla="*/ 0 h 119"/>
              <a:gd name="T4" fmla="*/ 1801 w 1934"/>
              <a:gd name="T5" fmla="*/ 118 h 119"/>
              <a:gd name="T6" fmla="*/ 0 w 1934"/>
              <a:gd name="T7" fmla="*/ 118 h 119"/>
              <a:gd name="T8" fmla="*/ 131 w 1934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4" h="119">
                <a:moveTo>
                  <a:pt x="131" y="0"/>
                </a:moveTo>
                <a:lnTo>
                  <a:pt x="1933" y="0"/>
                </a:lnTo>
                <a:lnTo>
                  <a:pt x="1801" y="118"/>
                </a:lnTo>
                <a:lnTo>
                  <a:pt x="0" y="118"/>
                </a:lnTo>
                <a:lnTo>
                  <a:pt x="131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18" name="Line 6"/>
          <p:cNvSpPr>
            <a:spLocks noChangeShapeType="1"/>
          </p:cNvSpPr>
          <p:nvPr/>
        </p:nvSpPr>
        <p:spPr bwMode="auto">
          <a:xfrm flipV="1">
            <a:off x="1946275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19" name="Line 7"/>
          <p:cNvSpPr>
            <a:spLocks noChangeShapeType="1"/>
          </p:cNvSpPr>
          <p:nvPr/>
        </p:nvSpPr>
        <p:spPr bwMode="auto">
          <a:xfrm flipV="1">
            <a:off x="2520950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0" name="Line 8"/>
          <p:cNvSpPr>
            <a:spLocks noChangeShapeType="1"/>
          </p:cNvSpPr>
          <p:nvPr/>
        </p:nvSpPr>
        <p:spPr bwMode="auto">
          <a:xfrm flipV="1">
            <a:off x="3094038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1" name="Line 9"/>
          <p:cNvSpPr>
            <a:spLocks noChangeShapeType="1"/>
          </p:cNvSpPr>
          <p:nvPr/>
        </p:nvSpPr>
        <p:spPr bwMode="auto">
          <a:xfrm flipV="1">
            <a:off x="3670300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2" name="Line 10"/>
          <p:cNvSpPr>
            <a:spLocks noChangeShapeType="1"/>
          </p:cNvSpPr>
          <p:nvPr/>
        </p:nvSpPr>
        <p:spPr bwMode="auto">
          <a:xfrm flipV="1">
            <a:off x="4244975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3" name="Line 11"/>
          <p:cNvSpPr>
            <a:spLocks noChangeShapeType="1"/>
          </p:cNvSpPr>
          <p:nvPr/>
        </p:nvSpPr>
        <p:spPr bwMode="auto">
          <a:xfrm flipV="1">
            <a:off x="4816475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4" name="Line 12"/>
          <p:cNvSpPr>
            <a:spLocks noChangeShapeType="1"/>
          </p:cNvSpPr>
          <p:nvPr/>
        </p:nvSpPr>
        <p:spPr bwMode="auto">
          <a:xfrm flipV="1">
            <a:off x="1738313" y="5387975"/>
            <a:ext cx="207962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5" name="Line 13"/>
          <p:cNvSpPr>
            <a:spLocks noChangeShapeType="1"/>
          </p:cNvSpPr>
          <p:nvPr/>
        </p:nvSpPr>
        <p:spPr bwMode="auto">
          <a:xfrm flipV="1">
            <a:off x="2311400" y="5387975"/>
            <a:ext cx="209550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6" name="Line 14"/>
          <p:cNvSpPr>
            <a:spLocks noChangeShapeType="1"/>
          </p:cNvSpPr>
          <p:nvPr/>
        </p:nvSpPr>
        <p:spPr bwMode="auto">
          <a:xfrm flipV="1">
            <a:off x="2886075" y="5387975"/>
            <a:ext cx="207963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7" name="Line 15"/>
          <p:cNvSpPr>
            <a:spLocks noChangeShapeType="1"/>
          </p:cNvSpPr>
          <p:nvPr/>
        </p:nvSpPr>
        <p:spPr bwMode="auto">
          <a:xfrm flipV="1">
            <a:off x="3460750" y="5387975"/>
            <a:ext cx="209550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8" name="Line 16"/>
          <p:cNvSpPr>
            <a:spLocks noChangeShapeType="1"/>
          </p:cNvSpPr>
          <p:nvPr/>
        </p:nvSpPr>
        <p:spPr bwMode="auto">
          <a:xfrm flipV="1">
            <a:off x="4035425" y="5387975"/>
            <a:ext cx="209550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29" name="Line 17"/>
          <p:cNvSpPr>
            <a:spLocks noChangeShapeType="1"/>
          </p:cNvSpPr>
          <p:nvPr/>
        </p:nvSpPr>
        <p:spPr bwMode="auto">
          <a:xfrm flipV="1">
            <a:off x="4608513" y="5387975"/>
            <a:ext cx="207962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0" name="Line 18"/>
          <p:cNvSpPr>
            <a:spLocks noChangeShapeType="1"/>
          </p:cNvSpPr>
          <p:nvPr/>
        </p:nvSpPr>
        <p:spPr bwMode="auto">
          <a:xfrm flipV="1">
            <a:off x="4816475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1" name="Line 19"/>
          <p:cNvSpPr>
            <a:spLocks noChangeShapeType="1"/>
          </p:cNvSpPr>
          <p:nvPr/>
        </p:nvSpPr>
        <p:spPr bwMode="auto">
          <a:xfrm flipH="1">
            <a:off x="1946275" y="1390650"/>
            <a:ext cx="2870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2" name="Line 20"/>
          <p:cNvSpPr>
            <a:spLocks noChangeShapeType="1"/>
          </p:cNvSpPr>
          <p:nvPr/>
        </p:nvSpPr>
        <p:spPr bwMode="auto">
          <a:xfrm>
            <a:off x="1946275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3" name="Line 21"/>
          <p:cNvSpPr>
            <a:spLocks noChangeShapeType="1"/>
          </p:cNvSpPr>
          <p:nvPr/>
        </p:nvSpPr>
        <p:spPr bwMode="auto">
          <a:xfrm flipH="1">
            <a:off x="1738313" y="5387975"/>
            <a:ext cx="207962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4" name="Line 22"/>
          <p:cNvSpPr>
            <a:spLocks noChangeShapeType="1"/>
          </p:cNvSpPr>
          <p:nvPr/>
        </p:nvSpPr>
        <p:spPr bwMode="auto">
          <a:xfrm flipV="1">
            <a:off x="1738313" y="1589088"/>
            <a:ext cx="0" cy="399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5" name="Line 23"/>
          <p:cNvSpPr>
            <a:spLocks noChangeShapeType="1"/>
          </p:cNvSpPr>
          <p:nvPr/>
        </p:nvSpPr>
        <p:spPr bwMode="auto">
          <a:xfrm flipV="1">
            <a:off x="1738313" y="1390650"/>
            <a:ext cx="207962" cy="198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6" name="Line 24"/>
          <p:cNvSpPr>
            <a:spLocks noChangeShapeType="1"/>
          </p:cNvSpPr>
          <p:nvPr/>
        </p:nvSpPr>
        <p:spPr bwMode="auto">
          <a:xfrm>
            <a:off x="1946275" y="1390650"/>
            <a:ext cx="0" cy="399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7" name="Line 25"/>
          <p:cNvSpPr>
            <a:spLocks noChangeShapeType="1"/>
          </p:cNvSpPr>
          <p:nvPr/>
        </p:nvSpPr>
        <p:spPr bwMode="auto">
          <a:xfrm flipH="1">
            <a:off x="4608513" y="5387975"/>
            <a:ext cx="207962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8" name="Line 26"/>
          <p:cNvSpPr>
            <a:spLocks noChangeShapeType="1"/>
          </p:cNvSpPr>
          <p:nvPr/>
        </p:nvSpPr>
        <p:spPr bwMode="auto">
          <a:xfrm flipH="1">
            <a:off x="1738313" y="5584825"/>
            <a:ext cx="2870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39" name="Line 27"/>
          <p:cNvSpPr>
            <a:spLocks noChangeShapeType="1"/>
          </p:cNvSpPr>
          <p:nvPr/>
        </p:nvSpPr>
        <p:spPr bwMode="auto">
          <a:xfrm flipV="1">
            <a:off x="1738313" y="5387975"/>
            <a:ext cx="207962" cy="196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40" name="Rectangle 28"/>
          <p:cNvSpPr>
            <a:spLocks noChangeArrowheads="1"/>
          </p:cNvSpPr>
          <p:nvPr/>
        </p:nvSpPr>
        <p:spPr bwMode="auto">
          <a:xfrm>
            <a:off x="2617788" y="16081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5.5</a:t>
            </a:r>
          </a:p>
        </p:txBody>
      </p:sp>
      <p:sp>
        <p:nvSpPr>
          <p:cNvPr id="499741" name="Rectangle 29"/>
          <p:cNvSpPr>
            <a:spLocks noChangeArrowheads="1"/>
          </p:cNvSpPr>
          <p:nvPr/>
        </p:nvSpPr>
        <p:spPr bwMode="auto">
          <a:xfrm>
            <a:off x="3124200" y="21955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99742" name="Rectangle 30"/>
          <p:cNvSpPr>
            <a:spLocks noChangeArrowheads="1"/>
          </p:cNvSpPr>
          <p:nvPr/>
        </p:nvSpPr>
        <p:spPr bwMode="auto">
          <a:xfrm>
            <a:off x="4287838" y="33305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499743" name="Rectangle 31"/>
          <p:cNvSpPr>
            <a:spLocks noChangeArrowheads="1"/>
          </p:cNvSpPr>
          <p:nvPr/>
        </p:nvSpPr>
        <p:spPr bwMode="auto">
          <a:xfrm>
            <a:off x="2651125" y="3905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99744" name="Rectangle 32"/>
          <p:cNvSpPr>
            <a:spLocks noChangeArrowheads="1"/>
          </p:cNvSpPr>
          <p:nvPr/>
        </p:nvSpPr>
        <p:spPr bwMode="auto">
          <a:xfrm>
            <a:off x="2651125" y="448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99745" name="Rectangle 33"/>
          <p:cNvSpPr>
            <a:spLocks noChangeArrowheads="1"/>
          </p:cNvSpPr>
          <p:nvPr/>
        </p:nvSpPr>
        <p:spPr bwMode="auto">
          <a:xfrm>
            <a:off x="4273550" y="50450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499746" name="Line 34"/>
          <p:cNvSpPr>
            <a:spLocks noChangeShapeType="1"/>
          </p:cNvSpPr>
          <p:nvPr/>
        </p:nvSpPr>
        <p:spPr bwMode="auto">
          <a:xfrm>
            <a:off x="1947863" y="5387975"/>
            <a:ext cx="2868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47" name="Line 35"/>
          <p:cNvSpPr>
            <a:spLocks noChangeShapeType="1"/>
          </p:cNvSpPr>
          <p:nvPr/>
        </p:nvSpPr>
        <p:spPr bwMode="auto">
          <a:xfrm>
            <a:off x="1947863" y="5387975"/>
            <a:ext cx="2868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48" name="Freeform 36"/>
          <p:cNvSpPr>
            <a:spLocks/>
          </p:cNvSpPr>
          <p:nvPr/>
        </p:nvSpPr>
        <p:spPr bwMode="auto">
          <a:xfrm>
            <a:off x="4165600" y="5027613"/>
            <a:ext cx="73025" cy="336550"/>
          </a:xfrm>
          <a:custGeom>
            <a:avLst/>
            <a:gdLst>
              <a:gd name="T0" fmla="*/ 0 w 46"/>
              <a:gd name="T1" fmla="*/ 36 h 212"/>
              <a:gd name="T2" fmla="*/ 0 w 46"/>
              <a:gd name="T3" fmla="*/ 211 h 212"/>
              <a:gd name="T4" fmla="*/ 45 w 46"/>
              <a:gd name="T5" fmla="*/ 174 h 212"/>
              <a:gd name="T6" fmla="*/ 45 w 46"/>
              <a:gd name="T7" fmla="*/ 0 h 212"/>
              <a:gd name="T8" fmla="*/ 0 w 46"/>
              <a:gd name="T9" fmla="*/ 3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12">
                <a:moveTo>
                  <a:pt x="0" y="36"/>
                </a:moveTo>
                <a:lnTo>
                  <a:pt x="0" y="211"/>
                </a:lnTo>
                <a:lnTo>
                  <a:pt x="45" y="174"/>
                </a:lnTo>
                <a:lnTo>
                  <a:pt x="45" y="0"/>
                </a:lnTo>
                <a:lnTo>
                  <a:pt x="0" y="36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49" name="Freeform 37"/>
          <p:cNvSpPr>
            <a:spLocks/>
          </p:cNvSpPr>
          <p:nvPr/>
        </p:nvSpPr>
        <p:spPr bwMode="auto">
          <a:xfrm>
            <a:off x="4165600" y="5027613"/>
            <a:ext cx="66675" cy="346075"/>
          </a:xfrm>
          <a:custGeom>
            <a:avLst/>
            <a:gdLst>
              <a:gd name="T0" fmla="*/ 0 w 42"/>
              <a:gd name="T1" fmla="*/ 37 h 218"/>
              <a:gd name="T2" fmla="*/ 0 w 42"/>
              <a:gd name="T3" fmla="*/ 217 h 218"/>
              <a:gd name="T4" fmla="*/ 41 w 42"/>
              <a:gd name="T5" fmla="*/ 179 h 218"/>
              <a:gd name="T6" fmla="*/ 41 w 42"/>
              <a:gd name="T7" fmla="*/ 0 h 218"/>
              <a:gd name="T8" fmla="*/ 0 w 42"/>
              <a:gd name="T9" fmla="*/ 3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18">
                <a:moveTo>
                  <a:pt x="0" y="37"/>
                </a:moveTo>
                <a:lnTo>
                  <a:pt x="0" y="217"/>
                </a:lnTo>
                <a:lnTo>
                  <a:pt x="41" y="179"/>
                </a:lnTo>
                <a:lnTo>
                  <a:pt x="41" y="0"/>
                </a:lnTo>
                <a:lnTo>
                  <a:pt x="0" y="37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0" name="Freeform 38"/>
          <p:cNvSpPr>
            <a:spLocks/>
          </p:cNvSpPr>
          <p:nvPr/>
        </p:nvSpPr>
        <p:spPr bwMode="auto">
          <a:xfrm>
            <a:off x="1809750" y="5027613"/>
            <a:ext cx="2424113" cy="55562"/>
          </a:xfrm>
          <a:custGeom>
            <a:avLst/>
            <a:gdLst>
              <a:gd name="T0" fmla="*/ 0 w 1527"/>
              <a:gd name="T1" fmla="*/ 34 h 35"/>
              <a:gd name="T2" fmla="*/ 1485 w 1527"/>
              <a:gd name="T3" fmla="*/ 34 h 35"/>
              <a:gd name="T4" fmla="*/ 1526 w 1527"/>
              <a:gd name="T5" fmla="*/ 0 h 35"/>
              <a:gd name="T6" fmla="*/ 41 w 1527"/>
              <a:gd name="T7" fmla="*/ 0 h 35"/>
              <a:gd name="T8" fmla="*/ 0 w 1527"/>
              <a:gd name="T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35">
                <a:moveTo>
                  <a:pt x="0" y="34"/>
                </a:moveTo>
                <a:lnTo>
                  <a:pt x="1485" y="34"/>
                </a:lnTo>
                <a:lnTo>
                  <a:pt x="1526" y="0"/>
                </a:lnTo>
                <a:lnTo>
                  <a:pt x="41" y="0"/>
                </a:lnTo>
                <a:lnTo>
                  <a:pt x="0" y="34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1" name="Freeform 39"/>
          <p:cNvSpPr>
            <a:spLocks/>
          </p:cNvSpPr>
          <p:nvPr/>
        </p:nvSpPr>
        <p:spPr bwMode="auto">
          <a:xfrm>
            <a:off x="1809750" y="5027613"/>
            <a:ext cx="2422525" cy="61912"/>
          </a:xfrm>
          <a:custGeom>
            <a:avLst/>
            <a:gdLst>
              <a:gd name="T0" fmla="*/ 0 w 1526"/>
              <a:gd name="T1" fmla="*/ 38 h 39"/>
              <a:gd name="T2" fmla="*/ 1484 w 1526"/>
              <a:gd name="T3" fmla="*/ 38 h 39"/>
              <a:gd name="T4" fmla="*/ 1525 w 1526"/>
              <a:gd name="T5" fmla="*/ 0 h 39"/>
              <a:gd name="T6" fmla="*/ 41 w 1526"/>
              <a:gd name="T7" fmla="*/ 0 h 39"/>
              <a:gd name="T8" fmla="*/ 0 w 1526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6" h="39">
                <a:moveTo>
                  <a:pt x="0" y="38"/>
                </a:moveTo>
                <a:lnTo>
                  <a:pt x="1484" y="38"/>
                </a:lnTo>
                <a:lnTo>
                  <a:pt x="1525" y="0"/>
                </a:lnTo>
                <a:lnTo>
                  <a:pt x="41" y="0"/>
                </a:lnTo>
                <a:lnTo>
                  <a:pt x="0" y="38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2" name="Freeform 40"/>
          <p:cNvSpPr>
            <a:spLocks/>
          </p:cNvSpPr>
          <p:nvPr/>
        </p:nvSpPr>
        <p:spPr bwMode="auto">
          <a:xfrm>
            <a:off x="1809750" y="5087938"/>
            <a:ext cx="2354263" cy="282575"/>
          </a:xfrm>
          <a:custGeom>
            <a:avLst/>
            <a:gdLst>
              <a:gd name="T0" fmla="*/ 0 w 1483"/>
              <a:gd name="T1" fmla="*/ 0 h 178"/>
              <a:gd name="T2" fmla="*/ 1482 w 1483"/>
              <a:gd name="T3" fmla="*/ 0 h 178"/>
              <a:gd name="T4" fmla="*/ 1482 w 1483"/>
              <a:gd name="T5" fmla="*/ 177 h 178"/>
              <a:gd name="T6" fmla="*/ 0 w 1483"/>
              <a:gd name="T7" fmla="*/ 177 h 178"/>
              <a:gd name="T8" fmla="*/ 0 w 1483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3" h="178">
                <a:moveTo>
                  <a:pt x="0" y="0"/>
                </a:moveTo>
                <a:lnTo>
                  <a:pt x="1482" y="0"/>
                </a:lnTo>
                <a:lnTo>
                  <a:pt x="1482" y="177"/>
                </a:lnTo>
                <a:lnTo>
                  <a:pt x="0" y="177"/>
                </a:lnTo>
                <a:lnTo>
                  <a:pt x="0" y="0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3" name="Freeform 41"/>
          <p:cNvSpPr>
            <a:spLocks/>
          </p:cNvSpPr>
          <p:nvPr/>
        </p:nvSpPr>
        <p:spPr bwMode="auto">
          <a:xfrm>
            <a:off x="1809750" y="5087938"/>
            <a:ext cx="2357438" cy="285750"/>
          </a:xfrm>
          <a:custGeom>
            <a:avLst/>
            <a:gdLst>
              <a:gd name="T0" fmla="*/ 0 w 1485"/>
              <a:gd name="T1" fmla="*/ 0 h 180"/>
              <a:gd name="T2" fmla="*/ 1484 w 1485"/>
              <a:gd name="T3" fmla="*/ 0 h 180"/>
              <a:gd name="T4" fmla="*/ 1484 w 1485"/>
              <a:gd name="T5" fmla="*/ 179 h 180"/>
              <a:gd name="T6" fmla="*/ 0 w 1485"/>
              <a:gd name="T7" fmla="*/ 179 h 180"/>
              <a:gd name="T8" fmla="*/ 0 w 1485"/>
              <a:gd name="T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5" h="180">
                <a:moveTo>
                  <a:pt x="0" y="0"/>
                </a:moveTo>
                <a:lnTo>
                  <a:pt x="1484" y="0"/>
                </a:lnTo>
                <a:lnTo>
                  <a:pt x="1484" y="179"/>
                </a:lnTo>
                <a:lnTo>
                  <a:pt x="0" y="179"/>
                </a:lnTo>
                <a:lnTo>
                  <a:pt x="0" y="0"/>
                </a:lnTo>
              </a:path>
            </a:pathLst>
          </a:custGeom>
          <a:solidFill>
            <a:srgbClr val="73C7C4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4" name="Freeform 42"/>
          <p:cNvSpPr>
            <a:spLocks/>
          </p:cNvSpPr>
          <p:nvPr/>
        </p:nvSpPr>
        <p:spPr bwMode="auto">
          <a:xfrm>
            <a:off x="2547938" y="4457700"/>
            <a:ext cx="74612" cy="346075"/>
          </a:xfrm>
          <a:custGeom>
            <a:avLst/>
            <a:gdLst>
              <a:gd name="T0" fmla="*/ 0 w 47"/>
              <a:gd name="T1" fmla="*/ 37 h 218"/>
              <a:gd name="T2" fmla="*/ 0 w 47"/>
              <a:gd name="T3" fmla="*/ 217 h 218"/>
              <a:gd name="T4" fmla="*/ 46 w 47"/>
              <a:gd name="T5" fmla="*/ 179 h 218"/>
              <a:gd name="T6" fmla="*/ 46 w 47"/>
              <a:gd name="T7" fmla="*/ 0 h 218"/>
              <a:gd name="T8" fmla="*/ 0 w 47"/>
              <a:gd name="T9" fmla="*/ 3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18">
                <a:moveTo>
                  <a:pt x="0" y="37"/>
                </a:moveTo>
                <a:lnTo>
                  <a:pt x="0" y="217"/>
                </a:lnTo>
                <a:lnTo>
                  <a:pt x="46" y="179"/>
                </a:lnTo>
                <a:lnTo>
                  <a:pt x="46" y="0"/>
                </a:lnTo>
                <a:lnTo>
                  <a:pt x="0" y="37"/>
                </a:lnTo>
              </a:path>
            </a:pathLst>
          </a:custGeom>
          <a:solidFill>
            <a:srgbClr val="0099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5" name="Freeform 43"/>
          <p:cNvSpPr>
            <a:spLocks/>
          </p:cNvSpPr>
          <p:nvPr/>
        </p:nvSpPr>
        <p:spPr bwMode="auto">
          <a:xfrm>
            <a:off x="2555875" y="4457700"/>
            <a:ext cx="69850" cy="347663"/>
          </a:xfrm>
          <a:custGeom>
            <a:avLst/>
            <a:gdLst>
              <a:gd name="T0" fmla="*/ 0 w 44"/>
              <a:gd name="T1" fmla="*/ 37 h 219"/>
              <a:gd name="T2" fmla="*/ 0 w 44"/>
              <a:gd name="T3" fmla="*/ 218 h 219"/>
              <a:gd name="T4" fmla="*/ 43 w 44"/>
              <a:gd name="T5" fmla="*/ 180 h 219"/>
              <a:gd name="T6" fmla="*/ 43 w 44"/>
              <a:gd name="T7" fmla="*/ 0 h 219"/>
              <a:gd name="T8" fmla="*/ 0 w 44"/>
              <a:gd name="T9" fmla="*/ 3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19">
                <a:moveTo>
                  <a:pt x="0" y="37"/>
                </a:moveTo>
                <a:lnTo>
                  <a:pt x="0" y="218"/>
                </a:lnTo>
                <a:lnTo>
                  <a:pt x="43" y="180"/>
                </a:lnTo>
                <a:lnTo>
                  <a:pt x="43" y="0"/>
                </a:lnTo>
                <a:lnTo>
                  <a:pt x="0" y="3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6" name="Freeform 44"/>
          <p:cNvSpPr>
            <a:spLocks/>
          </p:cNvSpPr>
          <p:nvPr/>
        </p:nvSpPr>
        <p:spPr bwMode="auto">
          <a:xfrm>
            <a:off x="1809750" y="4457700"/>
            <a:ext cx="820738" cy="49213"/>
          </a:xfrm>
          <a:custGeom>
            <a:avLst/>
            <a:gdLst>
              <a:gd name="T0" fmla="*/ 0 w 517"/>
              <a:gd name="T1" fmla="*/ 30 h 31"/>
              <a:gd name="T2" fmla="*/ 472 w 517"/>
              <a:gd name="T3" fmla="*/ 30 h 31"/>
              <a:gd name="T4" fmla="*/ 516 w 517"/>
              <a:gd name="T5" fmla="*/ 0 h 31"/>
              <a:gd name="T6" fmla="*/ 43 w 517"/>
              <a:gd name="T7" fmla="*/ 0 h 31"/>
              <a:gd name="T8" fmla="*/ 0 w 517"/>
              <a:gd name="T9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1">
                <a:moveTo>
                  <a:pt x="0" y="30"/>
                </a:moveTo>
                <a:lnTo>
                  <a:pt x="472" y="30"/>
                </a:lnTo>
                <a:lnTo>
                  <a:pt x="516" y="0"/>
                </a:lnTo>
                <a:lnTo>
                  <a:pt x="43" y="0"/>
                </a:lnTo>
                <a:lnTo>
                  <a:pt x="0" y="3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7" name="Freeform 45"/>
          <p:cNvSpPr>
            <a:spLocks/>
          </p:cNvSpPr>
          <p:nvPr/>
        </p:nvSpPr>
        <p:spPr bwMode="auto">
          <a:xfrm>
            <a:off x="1809750" y="4457700"/>
            <a:ext cx="815975" cy="52388"/>
          </a:xfrm>
          <a:custGeom>
            <a:avLst/>
            <a:gdLst>
              <a:gd name="T0" fmla="*/ 0 w 514"/>
              <a:gd name="T1" fmla="*/ 32 h 33"/>
              <a:gd name="T2" fmla="*/ 470 w 514"/>
              <a:gd name="T3" fmla="*/ 32 h 33"/>
              <a:gd name="T4" fmla="*/ 513 w 514"/>
              <a:gd name="T5" fmla="*/ 0 h 33"/>
              <a:gd name="T6" fmla="*/ 43 w 514"/>
              <a:gd name="T7" fmla="*/ 0 h 33"/>
              <a:gd name="T8" fmla="*/ 0 w 514"/>
              <a:gd name="T9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33">
                <a:moveTo>
                  <a:pt x="0" y="32"/>
                </a:moveTo>
                <a:lnTo>
                  <a:pt x="470" y="32"/>
                </a:lnTo>
                <a:lnTo>
                  <a:pt x="513" y="0"/>
                </a:lnTo>
                <a:lnTo>
                  <a:pt x="43" y="0"/>
                </a:lnTo>
                <a:lnTo>
                  <a:pt x="0" y="32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8" name="Freeform 46"/>
          <p:cNvSpPr>
            <a:spLocks/>
          </p:cNvSpPr>
          <p:nvPr/>
        </p:nvSpPr>
        <p:spPr bwMode="auto">
          <a:xfrm>
            <a:off x="1809750" y="4516438"/>
            <a:ext cx="749300" cy="287337"/>
          </a:xfrm>
          <a:custGeom>
            <a:avLst/>
            <a:gdLst>
              <a:gd name="T0" fmla="*/ 0 w 472"/>
              <a:gd name="T1" fmla="*/ 0 h 181"/>
              <a:gd name="T2" fmla="*/ 471 w 472"/>
              <a:gd name="T3" fmla="*/ 0 h 181"/>
              <a:gd name="T4" fmla="*/ 471 w 472"/>
              <a:gd name="T5" fmla="*/ 180 h 181"/>
              <a:gd name="T6" fmla="*/ 0 w 472"/>
              <a:gd name="T7" fmla="*/ 180 h 181"/>
              <a:gd name="T8" fmla="*/ 0 w 472"/>
              <a:gd name="T9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181">
                <a:moveTo>
                  <a:pt x="0" y="0"/>
                </a:moveTo>
                <a:lnTo>
                  <a:pt x="471" y="0"/>
                </a:lnTo>
                <a:lnTo>
                  <a:pt x="471" y="180"/>
                </a:lnTo>
                <a:lnTo>
                  <a:pt x="0" y="180"/>
                </a:lnTo>
                <a:lnTo>
                  <a:pt x="0" y="0"/>
                </a:lnTo>
              </a:path>
            </a:pathLst>
          </a:custGeom>
          <a:solidFill>
            <a:srgbClr val="73C7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59" name="Freeform 47"/>
          <p:cNvSpPr>
            <a:spLocks/>
          </p:cNvSpPr>
          <p:nvPr/>
        </p:nvSpPr>
        <p:spPr bwMode="auto">
          <a:xfrm>
            <a:off x="1809750" y="4516438"/>
            <a:ext cx="747713" cy="288925"/>
          </a:xfrm>
          <a:custGeom>
            <a:avLst/>
            <a:gdLst>
              <a:gd name="T0" fmla="*/ 0 w 471"/>
              <a:gd name="T1" fmla="*/ 0 h 182"/>
              <a:gd name="T2" fmla="*/ 470 w 471"/>
              <a:gd name="T3" fmla="*/ 0 h 182"/>
              <a:gd name="T4" fmla="*/ 470 w 471"/>
              <a:gd name="T5" fmla="*/ 181 h 182"/>
              <a:gd name="T6" fmla="*/ 0 w 471"/>
              <a:gd name="T7" fmla="*/ 181 h 182"/>
              <a:gd name="T8" fmla="*/ 0 w 471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182">
                <a:moveTo>
                  <a:pt x="0" y="0"/>
                </a:moveTo>
                <a:lnTo>
                  <a:pt x="470" y="0"/>
                </a:lnTo>
                <a:lnTo>
                  <a:pt x="470" y="181"/>
                </a:lnTo>
                <a:lnTo>
                  <a:pt x="0" y="18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0" name="Freeform 48"/>
          <p:cNvSpPr>
            <a:spLocks/>
          </p:cNvSpPr>
          <p:nvPr/>
        </p:nvSpPr>
        <p:spPr bwMode="auto">
          <a:xfrm>
            <a:off x="2555875" y="3886200"/>
            <a:ext cx="69850" cy="344488"/>
          </a:xfrm>
          <a:custGeom>
            <a:avLst/>
            <a:gdLst>
              <a:gd name="T0" fmla="*/ 0 w 44"/>
              <a:gd name="T1" fmla="*/ 38 h 217"/>
              <a:gd name="T2" fmla="*/ 0 w 44"/>
              <a:gd name="T3" fmla="*/ 216 h 217"/>
              <a:gd name="T4" fmla="*/ 43 w 44"/>
              <a:gd name="T5" fmla="*/ 178 h 217"/>
              <a:gd name="T6" fmla="*/ 43 w 44"/>
              <a:gd name="T7" fmla="*/ 0 h 217"/>
              <a:gd name="T8" fmla="*/ 0 w 44"/>
              <a:gd name="T9" fmla="*/ 3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17">
                <a:moveTo>
                  <a:pt x="0" y="38"/>
                </a:moveTo>
                <a:lnTo>
                  <a:pt x="0" y="216"/>
                </a:lnTo>
                <a:lnTo>
                  <a:pt x="43" y="178"/>
                </a:lnTo>
                <a:lnTo>
                  <a:pt x="43" y="0"/>
                </a:lnTo>
                <a:lnTo>
                  <a:pt x="0" y="38"/>
                </a:lnTo>
              </a:path>
            </a:pathLst>
          </a:custGeom>
          <a:solidFill>
            <a:srgbClr val="0099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1" name="Freeform 49"/>
          <p:cNvSpPr>
            <a:spLocks/>
          </p:cNvSpPr>
          <p:nvPr/>
        </p:nvSpPr>
        <p:spPr bwMode="auto">
          <a:xfrm>
            <a:off x="2555875" y="3886200"/>
            <a:ext cx="69850" cy="346075"/>
          </a:xfrm>
          <a:custGeom>
            <a:avLst/>
            <a:gdLst>
              <a:gd name="T0" fmla="*/ 0 w 44"/>
              <a:gd name="T1" fmla="*/ 38 h 218"/>
              <a:gd name="T2" fmla="*/ 0 w 44"/>
              <a:gd name="T3" fmla="*/ 217 h 218"/>
              <a:gd name="T4" fmla="*/ 43 w 44"/>
              <a:gd name="T5" fmla="*/ 179 h 218"/>
              <a:gd name="T6" fmla="*/ 43 w 44"/>
              <a:gd name="T7" fmla="*/ 0 h 218"/>
              <a:gd name="T8" fmla="*/ 0 w 44"/>
              <a:gd name="T9" fmla="*/ 3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18">
                <a:moveTo>
                  <a:pt x="0" y="38"/>
                </a:moveTo>
                <a:lnTo>
                  <a:pt x="0" y="217"/>
                </a:lnTo>
                <a:lnTo>
                  <a:pt x="43" y="179"/>
                </a:lnTo>
                <a:lnTo>
                  <a:pt x="43" y="0"/>
                </a:lnTo>
                <a:lnTo>
                  <a:pt x="0" y="3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2" name="Freeform 50"/>
          <p:cNvSpPr>
            <a:spLocks/>
          </p:cNvSpPr>
          <p:nvPr/>
        </p:nvSpPr>
        <p:spPr bwMode="auto">
          <a:xfrm>
            <a:off x="1809750" y="3886200"/>
            <a:ext cx="815975" cy="63500"/>
          </a:xfrm>
          <a:custGeom>
            <a:avLst/>
            <a:gdLst>
              <a:gd name="T0" fmla="*/ 0 w 514"/>
              <a:gd name="T1" fmla="*/ 39 h 40"/>
              <a:gd name="T2" fmla="*/ 469 w 514"/>
              <a:gd name="T3" fmla="*/ 39 h 40"/>
              <a:gd name="T4" fmla="*/ 513 w 514"/>
              <a:gd name="T5" fmla="*/ 0 h 40"/>
              <a:gd name="T6" fmla="*/ 43 w 514"/>
              <a:gd name="T7" fmla="*/ 0 h 40"/>
              <a:gd name="T8" fmla="*/ 0 w 514"/>
              <a:gd name="T9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40">
                <a:moveTo>
                  <a:pt x="0" y="39"/>
                </a:moveTo>
                <a:lnTo>
                  <a:pt x="469" y="39"/>
                </a:lnTo>
                <a:lnTo>
                  <a:pt x="513" y="0"/>
                </a:lnTo>
                <a:lnTo>
                  <a:pt x="43" y="0"/>
                </a:lnTo>
                <a:lnTo>
                  <a:pt x="0" y="39"/>
                </a:lnTo>
              </a:path>
            </a:pathLst>
          </a:custGeom>
          <a:solidFill>
            <a:srgbClr val="0099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3" name="Freeform 51"/>
          <p:cNvSpPr>
            <a:spLocks/>
          </p:cNvSpPr>
          <p:nvPr/>
        </p:nvSpPr>
        <p:spPr bwMode="auto">
          <a:xfrm>
            <a:off x="1809750" y="3886200"/>
            <a:ext cx="815975" cy="63500"/>
          </a:xfrm>
          <a:custGeom>
            <a:avLst/>
            <a:gdLst>
              <a:gd name="T0" fmla="*/ 0 w 514"/>
              <a:gd name="T1" fmla="*/ 39 h 40"/>
              <a:gd name="T2" fmla="*/ 470 w 514"/>
              <a:gd name="T3" fmla="*/ 39 h 40"/>
              <a:gd name="T4" fmla="*/ 513 w 514"/>
              <a:gd name="T5" fmla="*/ 0 h 40"/>
              <a:gd name="T6" fmla="*/ 43 w 514"/>
              <a:gd name="T7" fmla="*/ 0 h 40"/>
              <a:gd name="T8" fmla="*/ 0 w 514"/>
              <a:gd name="T9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4" h="40">
                <a:moveTo>
                  <a:pt x="0" y="39"/>
                </a:moveTo>
                <a:lnTo>
                  <a:pt x="470" y="39"/>
                </a:lnTo>
                <a:lnTo>
                  <a:pt x="513" y="0"/>
                </a:lnTo>
                <a:lnTo>
                  <a:pt x="43" y="0"/>
                </a:lnTo>
                <a:lnTo>
                  <a:pt x="0" y="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4" name="Freeform 52"/>
          <p:cNvSpPr>
            <a:spLocks/>
          </p:cNvSpPr>
          <p:nvPr/>
        </p:nvSpPr>
        <p:spPr bwMode="auto">
          <a:xfrm>
            <a:off x="1809750" y="3948113"/>
            <a:ext cx="746125" cy="282575"/>
          </a:xfrm>
          <a:custGeom>
            <a:avLst/>
            <a:gdLst>
              <a:gd name="T0" fmla="*/ 0 w 470"/>
              <a:gd name="T1" fmla="*/ 0 h 178"/>
              <a:gd name="T2" fmla="*/ 469 w 470"/>
              <a:gd name="T3" fmla="*/ 0 h 178"/>
              <a:gd name="T4" fmla="*/ 469 w 470"/>
              <a:gd name="T5" fmla="*/ 177 h 178"/>
              <a:gd name="T6" fmla="*/ 0 w 470"/>
              <a:gd name="T7" fmla="*/ 177 h 178"/>
              <a:gd name="T8" fmla="*/ 0 w 470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178">
                <a:moveTo>
                  <a:pt x="0" y="0"/>
                </a:moveTo>
                <a:lnTo>
                  <a:pt x="469" y="0"/>
                </a:lnTo>
                <a:lnTo>
                  <a:pt x="469" y="177"/>
                </a:lnTo>
                <a:lnTo>
                  <a:pt x="0" y="177"/>
                </a:lnTo>
                <a:lnTo>
                  <a:pt x="0" y="0"/>
                </a:lnTo>
              </a:path>
            </a:pathLst>
          </a:custGeom>
          <a:solidFill>
            <a:srgbClr val="73C7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5" name="Freeform 53"/>
          <p:cNvSpPr>
            <a:spLocks/>
          </p:cNvSpPr>
          <p:nvPr/>
        </p:nvSpPr>
        <p:spPr bwMode="auto">
          <a:xfrm>
            <a:off x="1809750" y="3948113"/>
            <a:ext cx="747713" cy="284162"/>
          </a:xfrm>
          <a:custGeom>
            <a:avLst/>
            <a:gdLst>
              <a:gd name="T0" fmla="*/ 0 w 471"/>
              <a:gd name="T1" fmla="*/ 0 h 179"/>
              <a:gd name="T2" fmla="*/ 470 w 471"/>
              <a:gd name="T3" fmla="*/ 0 h 179"/>
              <a:gd name="T4" fmla="*/ 470 w 471"/>
              <a:gd name="T5" fmla="*/ 178 h 179"/>
              <a:gd name="T6" fmla="*/ 0 w 471"/>
              <a:gd name="T7" fmla="*/ 178 h 179"/>
              <a:gd name="T8" fmla="*/ 0 w 471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179">
                <a:moveTo>
                  <a:pt x="0" y="0"/>
                </a:moveTo>
                <a:lnTo>
                  <a:pt x="470" y="0"/>
                </a:lnTo>
                <a:lnTo>
                  <a:pt x="470" y="178"/>
                </a:lnTo>
                <a:lnTo>
                  <a:pt x="0" y="17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6" name="Freeform 54"/>
          <p:cNvSpPr>
            <a:spLocks/>
          </p:cNvSpPr>
          <p:nvPr/>
        </p:nvSpPr>
        <p:spPr bwMode="auto">
          <a:xfrm>
            <a:off x="4164013" y="3316288"/>
            <a:ext cx="74612" cy="350837"/>
          </a:xfrm>
          <a:custGeom>
            <a:avLst/>
            <a:gdLst>
              <a:gd name="T0" fmla="*/ 0 w 47"/>
              <a:gd name="T1" fmla="*/ 38 h 221"/>
              <a:gd name="T2" fmla="*/ 0 w 47"/>
              <a:gd name="T3" fmla="*/ 220 h 221"/>
              <a:gd name="T4" fmla="*/ 46 w 47"/>
              <a:gd name="T5" fmla="*/ 181 h 221"/>
              <a:gd name="T6" fmla="*/ 46 w 47"/>
              <a:gd name="T7" fmla="*/ 0 h 221"/>
              <a:gd name="T8" fmla="*/ 0 w 47"/>
              <a:gd name="T9" fmla="*/ 3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21">
                <a:moveTo>
                  <a:pt x="0" y="38"/>
                </a:moveTo>
                <a:lnTo>
                  <a:pt x="0" y="220"/>
                </a:lnTo>
                <a:lnTo>
                  <a:pt x="46" y="181"/>
                </a:lnTo>
                <a:lnTo>
                  <a:pt x="46" y="0"/>
                </a:lnTo>
                <a:lnTo>
                  <a:pt x="0" y="38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7" name="Freeform 55"/>
          <p:cNvSpPr>
            <a:spLocks/>
          </p:cNvSpPr>
          <p:nvPr/>
        </p:nvSpPr>
        <p:spPr bwMode="auto">
          <a:xfrm>
            <a:off x="4168775" y="3316288"/>
            <a:ext cx="66675" cy="346075"/>
          </a:xfrm>
          <a:custGeom>
            <a:avLst/>
            <a:gdLst>
              <a:gd name="T0" fmla="*/ 0 w 42"/>
              <a:gd name="T1" fmla="*/ 37 h 218"/>
              <a:gd name="T2" fmla="*/ 0 w 42"/>
              <a:gd name="T3" fmla="*/ 217 h 218"/>
              <a:gd name="T4" fmla="*/ 41 w 42"/>
              <a:gd name="T5" fmla="*/ 179 h 218"/>
              <a:gd name="T6" fmla="*/ 41 w 42"/>
              <a:gd name="T7" fmla="*/ 0 h 218"/>
              <a:gd name="T8" fmla="*/ 0 w 42"/>
              <a:gd name="T9" fmla="*/ 3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18">
                <a:moveTo>
                  <a:pt x="0" y="37"/>
                </a:moveTo>
                <a:lnTo>
                  <a:pt x="0" y="217"/>
                </a:lnTo>
                <a:lnTo>
                  <a:pt x="41" y="179"/>
                </a:lnTo>
                <a:lnTo>
                  <a:pt x="41" y="0"/>
                </a:lnTo>
                <a:lnTo>
                  <a:pt x="0" y="37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8" name="Freeform 56"/>
          <p:cNvSpPr>
            <a:spLocks/>
          </p:cNvSpPr>
          <p:nvPr/>
        </p:nvSpPr>
        <p:spPr bwMode="auto">
          <a:xfrm>
            <a:off x="1809750" y="3316288"/>
            <a:ext cx="2413000" cy="65087"/>
          </a:xfrm>
          <a:custGeom>
            <a:avLst/>
            <a:gdLst>
              <a:gd name="T0" fmla="*/ 0 w 1520"/>
              <a:gd name="T1" fmla="*/ 40 h 41"/>
              <a:gd name="T2" fmla="*/ 1478 w 1520"/>
              <a:gd name="T3" fmla="*/ 40 h 41"/>
              <a:gd name="T4" fmla="*/ 1519 w 1520"/>
              <a:gd name="T5" fmla="*/ 0 h 41"/>
              <a:gd name="T6" fmla="*/ 41 w 1520"/>
              <a:gd name="T7" fmla="*/ 0 h 41"/>
              <a:gd name="T8" fmla="*/ 0 w 1520"/>
              <a:gd name="T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41">
                <a:moveTo>
                  <a:pt x="0" y="40"/>
                </a:moveTo>
                <a:lnTo>
                  <a:pt x="1478" y="40"/>
                </a:lnTo>
                <a:lnTo>
                  <a:pt x="1519" y="0"/>
                </a:lnTo>
                <a:lnTo>
                  <a:pt x="41" y="0"/>
                </a:lnTo>
                <a:lnTo>
                  <a:pt x="0" y="40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69" name="Freeform 57"/>
          <p:cNvSpPr>
            <a:spLocks/>
          </p:cNvSpPr>
          <p:nvPr/>
        </p:nvSpPr>
        <p:spPr bwMode="auto">
          <a:xfrm>
            <a:off x="1809750" y="3316288"/>
            <a:ext cx="2425700" cy="60325"/>
          </a:xfrm>
          <a:custGeom>
            <a:avLst/>
            <a:gdLst>
              <a:gd name="T0" fmla="*/ 0 w 1528"/>
              <a:gd name="T1" fmla="*/ 37 h 38"/>
              <a:gd name="T2" fmla="*/ 1486 w 1528"/>
              <a:gd name="T3" fmla="*/ 37 h 38"/>
              <a:gd name="T4" fmla="*/ 1527 w 1528"/>
              <a:gd name="T5" fmla="*/ 0 h 38"/>
              <a:gd name="T6" fmla="*/ 41 w 1528"/>
              <a:gd name="T7" fmla="*/ 0 h 38"/>
              <a:gd name="T8" fmla="*/ 0 w 1528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38">
                <a:moveTo>
                  <a:pt x="0" y="37"/>
                </a:moveTo>
                <a:lnTo>
                  <a:pt x="1486" y="37"/>
                </a:lnTo>
                <a:lnTo>
                  <a:pt x="1527" y="0"/>
                </a:lnTo>
                <a:lnTo>
                  <a:pt x="41" y="0"/>
                </a:lnTo>
                <a:lnTo>
                  <a:pt x="0" y="37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0" name="Freeform 58"/>
          <p:cNvSpPr>
            <a:spLocks/>
          </p:cNvSpPr>
          <p:nvPr/>
        </p:nvSpPr>
        <p:spPr bwMode="auto">
          <a:xfrm>
            <a:off x="1809750" y="3375025"/>
            <a:ext cx="2355850" cy="284163"/>
          </a:xfrm>
          <a:custGeom>
            <a:avLst/>
            <a:gdLst>
              <a:gd name="T0" fmla="*/ 0 w 1484"/>
              <a:gd name="T1" fmla="*/ 0 h 179"/>
              <a:gd name="T2" fmla="*/ 1483 w 1484"/>
              <a:gd name="T3" fmla="*/ 0 h 179"/>
              <a:gd name="T4" fmla="*/ 1483 w 1484"/>
              <a:gd name="T5" fmla="*/ 178 h 179"/>
              <a:gd name="T6" fmla="*/ 0 w 1484"/>
              <a:gd name="T7" fmla="*/ 178 h 179"/>
              <a:gd name="T8" fmla="*/ 0 w 1484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4" h="179">
                <a:moveTo>
                  <a:pt x="0" y="0"/>
                </a:moveTo>
                <a:lnTo>
                  <a:pt x="1483" y="0"/>
                </a:lnTo>
                <a:lnTo>
                  <a:pt x="1483" y="178"/>
                </a:lnTo>
                <a:lnTo>
                  <a:pt x="0" y="178"/>
                </a:lnTo>
                <a:lnTo>
                  <a:pt x="0" y="0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1" name="Freeform 59"/>
          <p:cNvSpPr>
            <a:spLocks/>
          </p:cNvSpPr>
          <p:nvPr/>
        </p:nvSpPr>
        <p:spPr bwMode="auto">
          <a:xfrm>
            <a:off x="1809750" y="3375025"/>
            <a:ext cx="2360613" cy="287338"/>
          </a:xfrm>
          <a:custGeom>
            <a:avLst/>
            <a:gdLst>
              <a:gd name="T0" fmla="*/ 0 w 1487"/>
              <a:gd name="T1" fmla="*/ 0 h 181"/>
              <a:gd name="T2" fmla="*/ 1486 w 1487"/>
              <a:gd name="T3" fmla="*/ 0 h 181"/>
              <a:gd name="T4" fmla="*/ 1486 w 1487"/>
              <a:gd name="T5" fmla="*/ 180 h 181"/>
              <a:gd name="T6" fmla="*/ 0 w 1487"/>
              <a:gd name="T7" fmla="*/ 180 h 181"/>
              <a:gd name="T8" fmla="*/ 0 w 1487"/>
              <a:gd name="T9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7" h="181">
                <a:moveTo>
                  <a:pt x="0" y="0"/>
                </a:moveTo>
                <a:lnTo>
                  <a:pt x="1486" y="0"/>
                </a:lnTo>
                <a:lnTo>
                  <a:pt x="1486" y="180"/>
                </a:lnTo>
                <a:lnTo>
                  <a:pt x="0" y="180"/>
                </a:lnTo>
                <a:lnTo>
                  <a:pt x="0" y="0"/>
                </a:lnTo>
              </a:path>
            </a:pathLst>
          </a:custGeom>
          <a:solidFill>
            <a:srgbClr val="73C7C4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2" name="Freeform 60"/>
          <p:cNvSpPr>
            <a:spLocks/>
          </p:cNvSpPr>
          <p:nvPr/>
        </p:nvSpPr>
        <p:spPr bwMode="auto">
          <a:xfrm>
            <a:off x="3951288" y="2746375"/>
            <a:ext cx="73025" cy="341313"/>
          </a:xfrm>
          <a:custGeom>
            <a:avLst/>
            <a:gdLst>
              <a:gd name="T0" fmla="*/ 0 w 46"/>
              <a:gd name="T1" fmla="*/ 37 h 215"/>
              <a:gd name="T2" fmla="*/ 0 w 46"/>
              <a:gd name="T3" fmla="*/ 214 h 215"/>
              <a:gd name="T4" fmla="*/ 45 w 46"/>
              <a:gd name="T5" fmla="*/ 176 h 215"/>
              <a:gd name="T6" fmla="*/ 45 w 46"/>
              <a:gd name="T7" fmla="*/ 0 h 215"/>
              <a:gd name="T8" fmla="*/ 0 w 46"/>
              <a:gd name="T9" fmla="*/ 3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15">
                <a:moveTo>
                  <a:pt x="0" y="37"/>
                </a:moveTo>
                <a:lnTo>
                  <a:pt x="0" y="214"/>
                </a:lnTo>
                <a:lnTo>
                  <a:pt x="45" y="176"/>
                </a:lnTo>
                <a:lnTo>
                  <a:pt x="45" y="0"/>
                </a:lnTo>
                <a:lnTo>
                  <a:pt x="0" y="37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3" name="Freeform 61"/>
          <p:cNvSpPr>
            <a:spLocks/>
          </p:cNvSpPr>
          <p:nvPr/>
        </p:nvSpPr>
        <p:spPr bwMode="auto">
          <a:xfrm>
            <a:off x="3954463" y="2746375"/>
            <a:ext cx="66675" cy="346075"/>
          </a:xfrm>
          <a:custGeom>
            <a:avLst/>
            <a:gdLst>
              <a:gd name="T0" fmla="*/ 0 w 42"/>
              <a:gd name="T1" fmla="*/ 37 h 218"/>
              <a:gd name="T2" fmla="*/ 0 w 42"/>
              <a:gd name="T3" fmla="*/ 217 h 218"/>
              <a:gd name="T4" fmla="*/ 41 w 42"/>
              <a:gd name="T5" fmla="*/ 179 h 218"/>
              <a:gd name="T6" fmla="*/ 41 w 42"/>
              <a:gd name="T7" fmla="*/ 0 h 218"/>
              <a:gd name="T8" fmla="*/ 0 w 42"/>
              <a:gd name="T9" fmla="*/ 3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18">
                <a:moveTo>
                  <a:pt x="0" y="37"/>
                </a:moveTo>
                <a:lnTo>
                  <a:pt x="0" y="217"/>
                </a:lnTo>
                <a:lnTo>
                  <a:pt x="41" y="179"/>
                </a:lnTo>
                <a:lnTo>
                  <a:pt x="41" y="0"/>
                </a:lnTo>
                <a:lnTo>
                  <a:pt x="0" y="37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4" name="Freeform 62"/>
          <p:cNvSpPr>
            <a:spLocks/>
          </p:cNvSpPr>
          <p:nvPr/>
        </p:nvSpPr>
        <p:spPr bwMode="auto">
          <a:xfrm>
            <a:off x="1809750" y="2746375"/>
            <a:ext cx="2211388" cy="55563"/>
          </a:xfrm>
          <a:custGeom>
            <a:avLst/>
            <a:gdLst>
              <a:gd name="T0" fmla="*/ 0 w 1393"/>
              <a:gd name="T1" fmla="*/ 34 h 35"/>
              <a:gd name="T2" fmla="*/ 1351 w 1393"/>
              <a:gd name="T3" fmla="*/ 34 h 35"/>
              <a:gd name="T4" fmla="*/ 1392 w 1393"/>
              <a:gd name="T5" fmla="*/ 0 h 35"/>
              <a:gd name="T6" fmla="*/ 42 w 1393"/>
              <a:gd name="T7" fmla="*/ 0 h 35"/>
              <a:gd name="T8" fmla="*/ 0 w 1393"/>
              <a:gd name="T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3" h="35">
                <a:moveTo>
                  <a:pt x="0" y="34"/>
                </a:moveTo>
                <a:lnTo>
                  <a:pt x="1351" y="34"/>
                </a:lnTo>
                <a:lnTo>
                  <a:pt x="1392" y="0"/>
                </a:lnTo>
                <a:lnTo>
                  <a:pt x="42" y="0"/>
                </a:lnTo>
                <a:lnTo>
                  <a:pt x="0" y="34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5" name="Freeform 63"/>
          <p:cNvSpPr>
            <a:spLocks/>
          </p:cNvSpPr>
          <p:nvPr/>
        </p:nvSpPr>
        <p:spPr bwMode="auto">
          <a:xfrm>
            <a:off x="1809750" y="2746375"/>
            <a:ext cx="2211388" cy="60325"/>
          </a:xfrm>
          <a:custGeom>
            <a:avLst/>
            <a:gdLst>
              <a:gd name="T0" fmla="*/ 0 w 1393"/>
              <a:gd name="T1" fmla="*/ 37 h 38"/>
              <a:gd name="T2" fmla="*/ 1351 w 1393"/>
              <a:gd name="T3" fmla="*/ 37 h 38"/>
              <a:gd name="T4" fmla="*/ 1392 w 1393"/>
              <a:gd name="T5" fmla="*/ 0 h 38"/>
              <a:gd name="T6" fmla="*/ 41 w 1393"/>
              <a:gd name="T7" fmla="*/ 0 h 38"/>
              <a:gd name="T8" fmla="*/ 0 w 1393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3" h="38">
                <a:moveTo>
                  <a:pt x="0" y="37"/>
                </a:moveTo>
                <a:lnTo>
                  <a:pt x="1351" y="37"/>
                </a:lnTo>
                <a:lnTo>
                  <a:pt x="1392" y="0"/>
                </a:lnTo>
                <a:lnTo>
                  <a:pt x="41" y="0"/>
                </a:lnTo>
                <a:lnTo>
                  <a:pt x="0" y="37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6" name="Freeform 64"/>
          <p:cNvSpPr>
            <a:spLocks/>
          </p:cNvSpPr>
          <p:nvPr/>
        </p:nvSpPr>
        <p:spPr bwMode="auto">
          <a:xfrm>
            <a:off x="1809750" y="2805113"/>
            <a:ext cx="2152650" cy="287337"/>
          </a:xfrm>
          <a:custGeom>
            <a:avLst/>
            <a:gdLst>
              <a:gd name="T0" fmla="*/ 0 w 1356"/>
              <a:gd name="T1" fmla="*/ 0 h 181"/>
              <a:gd name="T2" fmla="*/ 1355 w 1356"/>
              <a:gd name="T3" fmla="*/ 0 h 181"/>
              <a:gd name="T4" fmla="*/ 1355 w 1356"/>
              <a:gd name="T5" fmla="*/ 180 h 181"/>
              <a:gd name="T6" fmla="*/ 0 w 1356"/>
              <a:gd name="T7" fmla="*/ 180 h 181"/>
              <a:gd name="T8" fmla="*/ 0 w 1356"/>
              <a:gd name="T9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6" h="181">
                <a:moveTo>
                  <a:pt x="0" y="0"/>
                </a:moveTo>
                <a:lnTo>
                  <a:pt x="1355" y="0"/>
                </a:lnTo>
                <a:lnTo>
                  <a:pt x="1355" y="180"/>
                </a:lnTo>
                <a:lnTo>
                  <a:pt x="0" y="180"/>
                </a:lnTo>
                <a:lnTo>
                  <a:pt x="0" y="0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7" name="Freeform 65"/>
          <p:cNvSpPr>
            <a:spLocks/>
          </p:cNvSpPr>
          <p:nvPr/>
        </p:nvSpPr>
        <p:spPr bwMode="auto">
          <a:xfrm>
            <a:off x="1809750" y="2805113"/>
            <a:ext cx="2146300" cy="287337"/>
          </a:xfrm>
          <a:custGeom>
            <a:avLst/>
            <a:gdLst>
              <a:gd name="T0" fmla="*/ 0 w 1352"/>
              <a:gd name="T1" fmla="*/ 0 h 181"/>
              <a:gd name="T2" fmla="*/ 1351 w 1352"/>
              <a:gd name="T3" fmla="*/ 0 h 181"/>
              <a:gd name="T4" fmla="*/ 1351 w 1352"/>
              <a:gd name="T5" fmla="*/ 180 h 181"/>
              <a:gd name="T6" fmla="*/ 0 w 1352"/>
              <a:gd name="T7" fmla="*/ 180 h 181"/>
              <a:gd name="T8" fmla="*/ 0 w 1352"/>
              <a:gd name="T9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2" h="181">
                <a:moveTo>
                  <a:pt x="0" y="0"/>
                </a:moveTo>
                <a:lnTo>
                  <a:pt x="1351" y="0"/>
                </a:lnTo>
                <a:lnTo>
                  <a:pt x="1351" y="180"/>
                </a:lnTo>
                <a:lnTo>
                  <a:pt x="0" y="180"/>
                </a:lnTo>
                <a:lnTo>
                  <a:pt x="0" y="0"/>
                </a:lnTo>
              </a:path>
            </a:pathLst>
          </a:custGeom>
          <a:solidFill>
            <a:srgbClr val="73C7C4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8" name="Freeform 66"/>
          <p:cNvSpPr>
            <a:spLocks/>
          </p:cNvSpPr>
          <p:nvPr/>
        </p:nvSpPr>
        <p:spPr bwMode="auto">
          <a:xfrm>
            <a:off x="3017838" y="2173288"/>
            <a:ext cx="74612" cy="347662"/>
          </a:xfrm>
          <a:custGeom>
            <a:avLst/>
            <a:gdLst>
              <a:gd name="T0" fmla="*/ 0 w 47"/>
              <a:gd name="T1" fmla="*/ 37 h 219"/>
              <a:gd name="T2" fmla="*/ 0 w 47"/>
              <a:gd name="T3" fmla="*/ 218 h 219"/>
              <a:gd name="T4" fmla="*/ 46 w 47"/>
              <a:gd name="T5" fmla="*/ 179 h 219"/>
              <a:gd name="T6" fmla="*/ 46 w 47"/>
              <a:gd name="T7" fmla="*/ 0 h 219"/>
              <a:gd name="T8" fmla="*/ 0 w 47"/>
              <a:gd name="T9" fmla="*/ 3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19">
                <a:moveTo>
                  <a:pt x="0" y="37"/>
                </a:moveTo>
                <a:lnTo>
                  <a:pt x="0" y="218"/>
                </a:lnTo>
                <a:lnTo>
                  <a:pt x="46" y="179"/>
                </a:lnTo>
                <a:lnTo>
                  <a:pt x="46" y="0"/>
                </a:lnTo>
                <a:lnTo>
                  <a:pt x="0" y="37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79" name="Freeform 67"/>
          <p:cNvSpPr>
            <a:spLocks/>
          </p:cNvSpPr>
          <p:nvPr/>
        </p:nvSpPr>
        <p:spPr bwMode="auto">
          <a:xfrm>
            <a:off x="3024188" y="2173288"/>
            <a:ext cx="68262" cy="347662"/>
          </a:xfrm>
          <a:custGeom>
            <a:avLst/>
            <a:gdLst>
              <a:gd name="T0" fmla="*/ 0 w 43"/>
              <a:gd name="T1" fmla="*/ 37 h 219"/>
              <a:gd name="T2" fmla="*/ 0 w 43"/>
              <a:gd name="T3" fmla="*/ 218 h 219"/>
              <a:gd name="T4" fmla="*/ 42 w 43"/>
              <a:gd name="T5" fmla="*/ 179 h 219"/>
              <a:gd name="T6" fmla="*/ 42 w 43"/>
              <a:gd name="T7" fmla="*/ 0 h 219"/>
              <a:gd name="T8" fmla="*/ 0 w 43"/>
              <a:gd name="T9" fmla="*/ 3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19">
                <a:moveTo>
                  <a:pt x="0" y="37"/>
                </a:moveTo>
                <a:lnTo>
                  <a:pt x="0" y="218"/>
                </a:lnTo>
                <a:lnTo>
                  <a:pt x="42" y="179"/>
                </a:lnTo>
                <a:lnTo>
                  <a:pt x="42" y="0"/>
                </a:lnTo>
                <a:lnTo>
                  <a:pt x="0" y="37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0" name="Freeform 68"/>
          <p:cNvSpPr>
            <a:spLocks/>
          </p:cNvSpPr>
          <p:nvPr/>
        </p:nvSpPr>
        <p:spPr bwMode="auto">
          <a:xfrm>
            <a:off x="1809750" y="2173288"/>
            <a:ext cx="1285875" cy="55562"/>
          </a:xfrm>
          <a:custGeom>
            <a:avLst/>
            <a:gdLst>
              <a:gd name="T0" fmla="*/ 0 w 810"/>
              <a:gd name="T1" fmla="*/ 34 h 35"/>
              <a:gd name="T2" fmla="*/ 766 w 810"/>
              <a:gd name="T3" fmla="*/ 34 h 35"/>
              <a:gd name="T4" fmla="*/ 809 w 810"/>
              <a:gd name="T5" fmla="*/ 0 h 35"/>
              <a:gd name="T6" fmla="*/ 43 w 810"/>
              <a:gd name="T7" fmla="*/ 0 h 35"/>
              <a:gd name="T8" fmla="*/ 0 w 810"/>
              <a:gd name="T9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0" h="35">
                <a:moveTo>
                  <a:pt x="0" y="34"/>
                </a:moveTo>
                <a:lnTo>
                  <a:pt x="766" y="34"/>
                </a:lnTo>
                <a:lnTo>
                  <a:pt x="809" y="0"/>
                </a:lnTo>
                <a:lnTo>
                  <a:pt x="43" y="0"/>
                </a:lnTo>
                <a:lnTo>
                  <a:pt x="0" y="34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1" name="Freeform 69"/>
          <p:cNvSpPr>
            <a:spLocks/>
          </p:cNvSpPr>
          <p:nvPr/>
        </p:nvSpPr>
        <p:spPr bwMode="auto">
          <a:xfrm>
            <a:off x="1809750" y="2173288"/>
            <a:ext cx="1282700" cy="63500"/>
          </a:xfrm>
          <a:custGeom>
            <a:avLst/>
            <a:gdLst>
              <a:gd name="T0" fmla="*/ 0 w 808"/>
              <a:gd name="T1" fmla="*/ 39 h 40"/>
              <a:gd name="T2" fmla="*/ 765 w 808"/>
              <a:gd name="T3" fmla="*/ 39 h 40"/>
              <a:gd name="T4" fmla="*/ 807 w 808"/>
              <a:gd name="T5" fmla="*/ 0 h 40"/>
              <a:gd name="T6" fmla="*/ 42 w 808"/>
              <a:gd name="T7" fmla="*/ 0 h 40"/>
              <a:gd name="T8" fmla="*/ 0 w 808"/>
              <a:gd name="T9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8" h="40">
                <a:moveTo>
                  <a:pt x="0" y="39"/>
                </a:moveTo>
                <a:lnTo>
                  <a:pt x="765" y="39"/>
                </a:lnTo>
                <a:lnTo>
                  <a:pt x="807" y="0"/>
                </a:lnTo>
                <a:lnTo>
                  <a:pt x="42" y="0"/>
                </a:lnTo>
                <a:lnTo>
                  <a:pt x="0" y="39"/>
                </a:lnTo>
              </a:path>
            </a:pathLst>
          </a:custGeom>
          <a:solidFill>
            <a:srgbClr val="00999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2" name="Freeform 70"/>
          <p:cNvSpPr>
            <a:spLocks/>
          </p:cNvSpPr>
          <p:nvPr/>
        </p:nvSpPr>
        <p:spPr bwMode="auto">
          <a:xfrm>
            <a:off x="1809750" y="2235200"/>
            <a:ext cx="1204913" cy="282575"/>
          </a:xfrm>
          <a:custGeom>
            <a:avLst/>
            <a:gdLst>
              <a:gd name="T0" fmla="*/ 0 w 759"/>
              <a:gd name="T1" fmla="*/ 0 h 178"/>
              <a:gd name="T2" fmla="*/ 758 w 759"/>
              <a:gd name="T3" fmla="*/ 0 h 178"/>
              <a:gd name="T4" fmla="*/ 758 w 759"/>
              <a:gd name="T5" fmla="*/ 177 h 178"/>
              <a:gd name="T6" fmla="*/ 0 w 759"/>
              <a:gd name="T7" fmla="*/ 177 h 178"/>
              <a:gd name="T8" fmla="*/ 0 w 759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9" h="178">
                <a:moveTo>
                  <a:pt x="0" y="0"/>
                </a:moveTo>
                <a:lnTo>
                  <a:pt x="758" y="0"/>
                </a:lnTo>
                <a:lnTo>
                  <a:pt x="758" y="177"/>
                </a:lnTo>
                <a:lnTo>
                  <a:pt x="0" y="177"/>
                </a:lnTo>
                <a:lnTo>
                  <a:pt x="0" y="0"/>
                </a:lnTo>
              </a:path>
            </a:pathLst>
          </a:custGeom>
          <a:solidFill>
            <a:srgbClr val="F18C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3" name="Freeform 71"/>
          <p:cNvSpPr>
            <a:spLocks/>
          </p:cNvSpPr>
          <p:nvPr/>
        </p:nvSpPr>
        <p:spPr bwMode="auto">
          <a:xfrm>
            <a:off x="1814513" y="2235200"/>
            <a:ext cx="1201737" cy="285750"/>
          </a:xfrm>
          <a:custGeom>
            <a:avLst/>
            <a:gdLst>
              <a:gd name="T0" fmla="*/ 0 w 757"/>
              <a:gd name="T1" fmla="*/ 0 h 180"/>
              <a:gd name="T2" fmla="*/ 756 w 757"/>
              <a:gd name="T3" fmla="*/ 0 h 180"/>
              <a:gd name="T4" fmla="*/ 756 w 757"/>
              <a:gd name="T5" fmla="*/ 179 h 180"/>
              <a:gd name="T6" fmla="*/ 0 w 757"/>
              <a:gd name="T7" fmla="*/ 179 h 180"/>
              <a:gd name="T8" fmla="*/ 0 w 757"/>
              <a:gd name="T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7" h="180">
                <a:moveTo>
                  <a:pt x="0" y="0"/>
                </a:moveTo>
                <a:lnTo>
                  <a:pt x="756" y="0"/>
                </a:lnTo>
                <a:lnTo>
                  <a:pt x="756" y="179"/>
                </a:lnTo>
                <a:lnTo>
                  <a:pt x="0" y="179"/>
                </a:lnTo>
                <a:lnTo>
                  <a:pt x="0" y="0"/>
                </a:lnTo>
              </a:path>
            </a:pathLst>
          </a:custGeom>
          <a:solidFill>
            <a:srgbClr val="73C7C4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4" name="Freeform 72"/>
          <p:cNvSpPr>
            <a:spLocks/>
          </p:cNvSpPr>
          <p:nvPr/>
        </p:nvSpPr>
        <p:spPr bwMode="auto">
          <a:xfrm>
            <a:off x="2511425" y="1603375"/>
            <a:ext cx="73025" cy="338138"/>
          </a:xfrm>
          <a:custGeom>
            <a:avLst/>
            <a:gdLst>
              <a:gd name="T0" fmla="*/ 0 w 46"/>
              <a:gd name="T1" fmla="*/ 36 h 213"/>
              <a:gd name="T2" fmla="*/ 0 w 46"/>
              <a:gd name="T3" fmla="*/ 212 h 213"/>
              <a:gd name="T4" fmla="*/ 45 w 46"/>
              <a:gd name="T5" fmla="*/ 175 h 213"/>
              <a:gd name="T6" fmla="*/ 45 w 46"/>
              <a:gd name="T7" fmla="*/ 0 h 213"/>
              <a:gd name="T8" fmla="*/ 0 w 46"/>
              <a:gd name="T9" fmla="*/ 3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13">
                <a:moveTo>
                  <a:pt x="0" y="36"/>
                </a:moveTo>
                <a:lnTo>
                  <a:pt x="0" y="212"/>
                </a:lnTo>
                <a:lnTo>
                  <a:pt x="45" y="175"/>
                </a:lnTo>
                <a:lnTo>
                  <a:pt x="45" y="0"/>
                </a:lnTo>
                <a:lnTo>
                  <a:pt x="0" y="36"/>
                </a:lnTo>
              </a:path>
            </a:pathLst>
          </a:custGeom>
          <a:solidFill>
            <a:srgbClr val="0099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5" name="Freeform 73"/>
          <p:cNvSpPr>
            <a:spLocks/>
          </p:cNvSpPr>
          <p:nvPr/>
        </p:nvSpPr>
        <p:spPr bwMode="auto">
          <a:xfrm>
            <a:off x="2511425" y="1603375"/>
            <a:ext cx="71438" cy="347663"/>
          </a:xfrm>
          <a:custGeom>
            <a:avLst/>
            <a:gdLst>
              <a:gd name="T0" fmla="*/ 0 w 45"/>
              <a:gd name="T1" fmla="*/ 37 h 219"/>
              <a:gd name="T2" fmla="*/ 0 w 45"/>
              <a:gd name="T3" fmla="*/ 218 h 219"/>
              <a:gd name="T4" fmla="*/ 44 w 45"/>
              <a:gd name="T5" fmla="*/ 180 h 219"/>
              <a:gd name="T6" fmla="*/ 44 w 45"/>
              <a:gd name="T7" fmla="*/ 0 h 219"/>
              <a:gd name="T8" fmla="*/ 0 w 45"/>
              <a:gd name="T9" fmla="*/ 3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19">
                <a:moveTo>
                  <a:pt x="0" y="37"/>
                </a:moveTo>
                <a:lnTo>
                  <a:pt x="0" y="218"/>
                </a:lnTo>
                <a:lnTo>
                  <a:pt x="44" y="180"/>
                </a:lnTo>
                <a:lnTo>
                  <a:pt x="44" y="0"/>
                </a:lnTo>
                <a:lnTo>
                  <a:pt x="0" y="3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6" name="Freeform 74"/>
          <p:cNvSpPr>
            <a:spLocks/>
          </p:cNvSpPr>
          <p:nvPr/>
        </p:nvSpPr>
        <p:spPr bwMode="auto">
          <a:xfrm>
            <a:off x="1809750" y="1603375"/>
            <a:ext cx="760413" cy="61913"/>
          </a:xfrm>
          <a:custGeom>
            <a:avLst/>
            <a:gdLst>
              <a:gd name="T0" fmla="*/ 0 w 479"/>
              <a:gd name="T1" fmla="*/ 38 h 39"/>
              <a:gd name="T2" fmla="*/ 434 w 479"/>
              <a:gd name="T3" fmla="*/ 38 h 39"/>
              <a:gd name="T4" fmla="*/ 478 w 479"/>
              <a:gd name="T5" fmla="*/ 0 h 39"/>
              <a:gd name="T6" fmla="*/ 43 w 479"/>
              <a:gd name="T7" fmla="*/ 0 h 39"/>
              <a:gd name="T8" fmla="*/ 0 w 479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" h="39">
                <a:moveTo>
                  <a:pt x="0" y="38"/>
                </a:moveTo>
                <a:lnTo>
                  <a:pt x="434" y="38"/>
                </a:lnTo>
                <a:lnTo>
                  <a:pt x="478" y="0"/>
                </a:lnTo>
                <a:lnTo>
                  <a:pt x="43" y="0"/>
                </a:lnTo>
                <a:lnTo>
                  <a:pt x="0" y="38"/>
                </a:lnTo>
              </a:path>
            </a:pathLst>
          </a:custGeom>
          <a:solidFill>
            <a:srgbClr val="0099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7" name="Freeform 75"/>
          <p:cNvSpPr>
            <a:spLocks/>
          </p:cNvSpPr>
          <p:nvPr/>
        </p:nvSpPr>
        <p:spPr bwMode="auto">
          <a:xfrm>
            <a:off x="1809750" y="1603375"/>
            <a:ext cx="773113" cy="60325"/>
          </a:xfrm>
          <a:custGeom>
            <a:avLst/>
            <a:gdLst>
              <a:gd name="T0" fmla="*/ 0 w 487"/>
              <a:gd name="T1" fmla="*/ 37 h 38"/>
              <a:gd name="T2" fmla="*/ 441 w 487"/>
              <a:gd name="T3" fmla="*/ 37 h 38"/>
              <a:gd name="T4" fmla="*/ 486 w 487"/>
              <a:gd name="T5" fmla="*/ 0 h 38"/>
              <a:gd name="T6" fmla="*/ 44 w 487"/>
              <a:gd name="T7" fmla="*/ 0 h 38"/>
              <a:gd name="T8" fmla="*/ 0 w 487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38">
                <a:moveTo>
                  <a:pt x="0" y="37"/>
                </a:moveTo>
                <a:lnTo>
                  <a:pt x="441" y="37"/>
                </a:lnTo>
                <a:lnTo>
                  <a:pt x="486" y="0"/>
                </a:lnTo>
                <a:lnTo>
                  <a:pt x="44" y="0"/>
                </a:lnTo>
                <a:lnTo>
                  <a:pt x="0" y="3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8" name="Freeform 76"/>
          <p:cNvSpPr>
            <a:spLocks/>
          </p:cNvSpPr>
          <p:nvPr/>
        </p:nvSpPr>
        <p:spPr bwMode="auto">
          <a:xfrm>
            <a:off x="1809750" y="1662113"/>
            <a:ext cx="698500" cy="288925"/>
          </a:xfrm>
          <a:custGeom>
            <a:avLst/>
            <a:gdLst>
              <a:gd name="T0" fmla="*/ 0 w 440"/>
              <a:gd name="T1" fmla="*/ 0 h 182"/>
              <a:gd name="T2" fmla="*/ 439 w 440"/>
              <a:gd name="T3" fmla="*/ 0 h 182"/>
              <a:gd name="T4" fmla="*/ 439 w 440"/>
              <a:gd name="T5" fmla="*/ 181 h 182"/>
              <a:gd name="T6" fmla="*/ 0 w 440"/>
              <a:gd name="T7" fmla="*/ 181 h 182"/>
              <a:gd name="T8" fmla="*/ 0 w 440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82">
                <a:moveTo>
                  <a:pt x="0" y="0"/>
                </a:moveTo>
                <a:lnTo>
                  <a:pt x="439" y="0"/>
                </a:lnTo>
                <a:lnTo>
                  <a:pt x="439" y="181"/>
                </a:lnTo>
                <a:lnTo>
                  <a:pt x="0" y="181"/>
                </a:lnTo>
                <a:lnTo>
                  <a:pt x="0" y="0"/>
                </a:lnTo>
              </a:path>
            </a:pathLst>
          </a:custGeom>
          <a:solidFill>
            <a:srgbClr val="73C7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89" name="Freeform 77"/>
          <p:cNvSpPr>
            <a:spLocks/>
          </p:cNvSpPr>
          <p:nvPr/>
        </p:nvSpPr>
        <p:spPr bwMode="auto">
          <a:xfrm>
            <a:off x="1809750" y="1662113"/>
            <a:ext cx="703263" cy="288925"/>
          </a:xfrm>
          <a:custGeom>
            <a:avLst/>
            <a:gdLst>
              <a:gd name="T0" fmla="*/ 0 w 443"/>
              <a:gd name="T1" fmla="*/ 0 h 182"/>
              <a:gd name="T2" fmla="*/ 442 w 443"/>
              <a:gd name="T3" fmla="*/ 0 h 182"/>
              <a:gd name="T4" fmla="*/ 442 w 443"/>
              <a:gd name="T5" fmla="*/ 181 h 182"/>
              <a:gd name="T6" fmla="*/ 0 w 443"/>
              <a:gd name="T7" fmla="*/ 181 h 182"/>
              <a:gd name="T8" fmla="*/ 0 w 443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82">
                <a:moveTo>
                  <a:pt x="0" y="0"/>
                </a:moveTo>
                <a:lnTo>
                  <a:pt x="442" y="0"/>
                </a:lnTo>
                <a:lnTo>
                  <a:pt x="442" y="181"/>
                </a:lnTo>
                <a:lnTo>
                  <a:pt x="0" y="18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9790" name="Line 78"/>
          <p:cNvSpPr>
            <a:spLocks noChangeShapeType="1"/>
          </p:cNvSpPr>
          <p:nvPr/>
        </p:nvSpPr>
        <p:spPr bwMode="auto">
          <a:xfrm>
            <a:off x="1738313" y="1589088"/>
            <a:ext cx="0" cy="399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91" name="Line 79"/>
          <p:cNvSpPr>
            <a:spLocks noChangeShapeType="1"/>
          </p:cNvSpPr>
          <p:nvPr/>
        </p:nvSpPr>
        <p:spPr bwMode="auto">
          <a:xfrm>
            <a:off x="1738313" y="5584825"/>
            <a:ext cx="2870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792" name="Rectangle 80"/>
          <p:cNvSpPr>
            <a:spLocks noChangeArrowheads="1"/>
          </p:cNvSpPr>
          <p:nvPr/>
        </p:nvSpPr>
        <p:spPr bwMode="auto">
          <a:xfrm>
            <a:off x="683460" y="1556740"/>
            <a:ext cx="104836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b="1" dirty="0" smtClean="0">
                <a:solidFill>
                  <a:srgbClr val="000000"/>
                </a:solidFill>
              </a:rPr>
              <a:t>Свинец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99793" name="Rectangle 81"/>
          <p:cNvSpPr>
            <a:spLocks noChangeArrowheads="1"/>
          </p:cNvSpPr>
          <p:nvPr/>
        </p:nvSpPr>
        <p:spPr bwMode="auto">
          <a:xfrm>
            <a:off x="611450" y="2204830"/>
            <a:ext cx="106080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b="1" dirty="0" smtClean="0">
                <a:solidFill>
                  <a:srgbClr val="000000"/>
                </a:solidFill>
              </a:rPr>
              <a:t>Кадмий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99794" name="Rectangle 82"/>
          <p:cNvSpPr>
            <a:spLocks noChangeArrowheads="1"/>
          </p:cNvSpPr>
          <p:nvPr/>
        </p:nvSpPr>
        <p:spPr bwMode="auto">
          <a:xfrm>
            <a:off x="827480" y="2780910"/>
            <a:ext cx="7950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b="1" dirty="0" smtClean="0">
                <a:solidFill>
                  <a:srgbClr val="000000"/>
                </a:solidFill>
              </a:rPr>
              <a:t>Медь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99795" name="Rectangle 83"/>
          <p:cNvSpPr>
            <a:spLocks noChangeArrowheads="1"/>
          </p:cNvSpPr>
          <p:nvPr/>
        </p:nvSpPr>
        <p:spPr bwMode="auto">
          <a:xfrm>
            <a:off x="683460" y="3284980"/>
            <a:ext cx="10275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b="1" dirty="0" smtClean="0">
                <a:solidFill>
                  <a:srgbClr val="000000"/>
                </a:solidFill>
              </a:rPr>
              <a:t>Никель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99796" name="Rectangle 84"/>
          <p:cNvSpPr>
            <a:spLocks noChangeArrowheads="1"/>
          </p:cNvSpPr>
          <p:nvPr/>
        </p:nvSpPr>
        <p:spPr bwMode="auto">
          <a:xfrm>
            <a:off x="755470" y="3861060"/>
            <a:ext cx="84696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b="1" dirty="0" smtClean="0">
                <a:solidFill>
                  <a:srgbClr val="000000"/>
                </a:solidFill>
              </a:rPr>
              <a:t>Ртуть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99797" name="Rectangle 85"/>
          <p:cNvSpPr>
            <a:spLocks noChangeArrowheads="1"/>
          </p:cNvSpPr>
          <p:nvPr/>
        </p:nvSpPr>
        <p:spPr bwMode="auto">
          <a:xfrm>
            <a:off x="539440" y="4365130"/>
            <a:ext cx="117198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b="1" dirty="0" smtClean="0">
                <a:solidFill>
                  <a:srgbClr val="000000"/>
                </a:solidFill>
              </a:rPr>
              <a:t>Серебро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99798" name="Rectangle 86"/>
          <p:cNvSpPr>
            <a:spLocks noChangeArrowheads="1"/>
          </p:cNvSpPr>
          <p:nvPr/>
        </p:nvSpPr>
        <p:spPr bwMode="auto">
          <a:xfrm>
            <a:off x="899490" y="5013220"/>
            <a:ext cx="75180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ru-RU" b="1" dirty="0" smtClean="0">
                <a:solidFill>
                  <a:srgbClr val="000000"/>
                </a:solidFill>
              </a:rPr>
              <a:t>Цинк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99799" name="Rectangle 87"/>
          <p:cNvSpPr>
            <a:spLocks noChangeArrowheads="1"/>
          </p:cNvSpPr>
          <p:nvPr/>
        </p:nvSpPr>
        <p:spPr bwMode="auto">
          <a:xfrm>
            <a:off x="1582738" y="5603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99800" name="Rectangle 88"/>
          <p:cNvSpPr>
            <a:spLocks noChangeArrowheads="1"/>
          </p:cNvSpPr>
          <p:nvPr/>
        </p:nvSpPr>
        <p:spPr bwMode="auto">
          <a:xfrm>
            <a:off x="2155825" y="5603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99801" name="Rectangle 89"/>
          <p:cNvSpPr>
            <a:spLocks noChangeArrowheads="1"/>
          </p:cNvSpPr>
          <p:nvPr/>
        </p:nvSpPr>
        <p:spPr bwMode="auto">
          <a:xfrm>
            <a:off x="2682875" y="56038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99802" name="Rectangle 90"/>
          <p:cNvSpPr>
            <a:spLocks noChangeArrowheads="1"/>
          </p:cNvSpPr>
          <p:nvPr/>
        </p:nvSpPr>
        <p:spPr bwMode="auto">
          <a:xfrm>
            <a:off x="3259138" y="56038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99803" name="Rectangle 91"/>
          <p:cNvSpPr>
            <a:spLocks noChangeArrowheads="1"/>
          </p:cNvSpPr>
          <p:nvPr/>
        </p:nvSpPr>
        <p:spPr bwMode="auto">
          <a:xfrm>
            <a:off x="3832225" y="56038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499804" name="Rectangle 92"/>
          <p:cNvSpPr>
            <a:spLocks noChangeArrowheads="1"/>
          </p:cNvSpPr>
          <p:nvPr/>
        </p:nvSpPr>
        <p:spPr bwMode="auto">
          <a:xfrm>
            <a:off x="4405313" y="56038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499805" name="Rectangle 93"/>
          <p:cNvSpPr>
            <a:spLocks noChangeArrowheads="1"/>
          </p:cNvSpPr>
          <p:nvPr/>
        </p:nvSpPr>
        <p:spPr bwMode="auto">
          <a:xfrm>
            <a:off x="4100513" y="2778125"/>
            <a:ext cx="242887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9806" name="Rectangle 94"/>
          <p:cNvSpPr>
            <a:spLocks noChangeArrowheads="1"/>
          </p:cNvSpPr>
          <p:nvPr/>
        </p:nvSpPr>
        <p:spPr bwMode="auto">
          <a:xfrm>
            <a:off x="4083050" y="27638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b="1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99807" name="Rectangle 95"/>
          <p:cNvSpPr>
            <a:spLocks noChangeArrowheads="1"/>
          </p:cNvSpPr>
          <p:nvPr/>
        </p:nvSpPr>
        <p:spPr bwMode="auto">
          <a:xfrm>
            <a:off x="5148079" y="1673224"/>
            <a:ext cx="3372033" cy="333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66700" indent="-266700">
              <a:spcBef>
                <a:spcPct val="100000"/>
              </a:spcBef>
              <a:buClr>
                <a:srgbClr val="991D85"/>
              </a:buClr>
              <a:buSzPct val="120000"/>
              <a:buFont typeface="Wingdings" pitchFamily="2" charset="2"/>
              <a:buChar char="Ø"/>
            </a:pPr>
            <a:r>
              <a:rPr lang="ru-RU" dirty="0" smtClean="0">
                <a:cs typeface="Arial" charset="0"/>
              </a:rPr>
              <a:t>На практике обычно сталкиваются со смесью тяжелых металлов.</a:t>
            </a:r>
            <a:endParaRPr lang="de-DE" dirty="0" smtClean="0">
              <a:cs typeface="Arial" charset="0"/>
            </a:endParaRPr>
          </a:p>
          <a:p>
            <a:pPr marL="266700" indent="-266700">
              <a:spcBef>
                <a:spcPct val="100000"/>
              </a:spcBef>
              <a:buClr>
                <a:srgbClr val="991D85"/>
              </a:buClr>
              <a:buSzPct val="120000"/>
              <a:buFont typeface="Wingdings" pitchFamily="2" charset="2"/>
              <a:buChar char="Ø"/>
            </a:pPr>
            <a:r>
              <a:rPr lang="ru-RU" dirty="0" smtClean="0">
                <a:cs typeface="Arial" charset="0"/>
              </a:rPr>
              <a:t>Поэтому требуемое количество </a:t>
            </a:r>
            <a:r>
              <a:rPr lang="de-DE" dirty="0" smtClean="0">
                <a:cs typeface="Arial" charset="0"/>
              </a:rPr>
              <a:t>TMT 15</a:t>
            </a:r>
            <a:r>
              <a:rPr lang="de-DE" baseline="30000" dirty="0" smtClean="0">
                <a:cs typeface="Arial" charset="0"/>
              </a:rPr>
              <a:t>®</a:t>
            </a:r>
            <a:r>
              <a:rPr lang="de-DE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можно было только оценить.</a:t>
            </a:r>
            <a:endParaRPr lang="de-DE" dirty="0" smtClean="0">
              <a:cs typeface="Arial" charset="0"/>
            </a:endParaRPr>
          </a:p>
          <a:p>
            <a:pPr marL="266700" indent="-266700">
              <a:spcBef>
                <a:spcPct val="100000"/>
              </a:spcBef>
              <a:buClr>
                <a:srgbClr val="991D85"/>
              </a:buClr>
              <a:buSzPct val="120000"/>
              <a:buFont typeface="Wingdings" pitchFamily="2" charset="2"/>
              <a:buChar char="Ø"/>
            </a:pPr>
            <a:r>
              <a:rPr lang="ru-RU" dirty="0" smtClean="0">
                <a:cs typeface="Arial" charset="0"/>
              </a:rPr>
              <a:t>Благодаря испытаниям удалось выявить требуемое количество </a:t>
            </a:r>
            <a:r>
              <a:rPr lang="de-DE" dirty="0" smtClean="0">
                <a:cs typeface="Arial" charset="0"/>
              </a:rPr>
              <a:t>TMT 15 </a:t>
            </a:r>
            <a:r>
              <a:rPr lang="de-DE" baseline="30000" dirty="0" smtClean="0">
                <a:cs typeface="Arial" charset="0"/>
              </a:rPr>
              <a:t>®</a:t>
            </a:r>
            <a:r>
              <a:rPr lang="ru-RU" baseline="30000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для оптимальных результатов.</a:t>
            </a:r>
            <a:endParaRPr lang="de-DE" dirty="0">
              <a:cs typeface="Arial" charset="0"/>
            </a:endParaRPr>
          </a:p>
        </p:txBody>
      </p:sp>
      <p:sp>
        <p:nvSpPr>
          <p:cNvPr id="499808" name="Rectangle 96"/>
          <p:cNvSpPr>
            <a:spLocks noChangeArrowheads="1"/>
          </p:cNvSpPr>
          <p:nvPr/>
        </p:nvSpPr>
        <p:spPr bwMode="auto">
          <a:xfrm>
            <a:off x="457200" y="114300"/>
            <a:ext cx="59848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GB" sz="2400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Требуемое количество </a:t>
            </a:r>
            <a:r>
              <a:rPr lang="en-GB" sz="2700" b="1" dirty="0" smtClean="0">
                <a:solidFill>
                  <a:schemeClr val="bg1"/>
                </a:solidFill>
                <a:cs typeface="Arial" charset="0"/>
              </a:rPr>
              <a:t>TMT 15</a:t>
            </a:r>
            <a:r>
              <a:rPr lang="en-GB" sz="2700" b="1" baseline="30000" dirty="0" smtClean="0">
                <a:solidFill>
                  <a:schemeClr val="bg1"/>
                </a:solidFill>
                <a:cs typeface="Arial" charset="0"/>
              </a:rPr>
              <a:t>®</a:t>
            </a:r>
            <a:endParaRPr lang="de-DE" sz="27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0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9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9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8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76FCB823-B8E2-4D3F-A7E1-C3E6E9108AAC}" type="slidenum">
              <a:rPr lang="de-DE"/>
              <a:pPr/>
              <a:t>4</a:t>
            </a:fld>
            <a:endParaRPr lang="de-DE" dirty="0"/>
          </a:p>
        </p:txBody>
      </p:sp>
      <p:grpSp>
        <p:nvGrpSpPr>
          <p:cNvPr id="692226" name="Group 2"/>
          <p:cNvGrpSpPr>
            <a:grpSpLocks/>
          </p:cNvGrpSpPr>
          <p:nvPr/>
        </p:nvGrpSpPr>
        <p:grpSpPr bwMode="auto">
          <a:xfrm>
            <a:off x="1174670" y="2170530"/>
            <a:ext cx="2590800" cy="685800"/>
            <a:chOff x="624" y="1440"/>
            <a:chExt cx="1632" cy="432"/>
          </a:xfrm>
        </p:grpSpPr>
        <p:sp>
          <p:nvSpPr>
            <p:cNvPr id="692227" name="Line 3"/>
            <p:cNvSpPr>
              <a:spLocks noChangeShapeType="1"/>
            </p:cNvSpPr>
            <p:nvPr/>
          </p:nvSpPr>
          <p:spPr bwMode="auto">
            <a:xfrm>
              <a:off x="624" y="144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2228" name="Line 4"/>
            <p:cNvSpPr>
              <a:spLocks noChangeShapeType="1"/>
            </p:cNvSpPr>
            <p:nvPr/>
          </p:nvSpPr>
          <p:spPr bwMode="auto">
            <a:xfrm>
              <a:off x="2256" y="144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2229" name="Group 5"/>
          <p:cNvGrpSpPr>
            <a:grpSpLocks/>
          </p:cNvGrpSpPr>
          <p:nvPr/>
        </p:nvGrpSpPr>
        <p:grpSpPr bwMode="auto">
          <a:xfrm>
            <a:off x="4375070" y="1865730"/>
            <a:ext cx="3505200" cy="990600"/>
            <a:chOff x="2640" y="1248"/>
            <a:chExt cx="2208" cy="624"/>
          </a:xfrm>
        </p:grpSpPr>
        <p:sp>
          <p:nvSpPr>
            <p:cNvPr id="692230" name="Line 6"/>
            <p:cNvSpPr>
              <a:spLocks noChangeShapeType="1"/>
            </p:cNvSpPr>
            <p:nvPr/>
          </p:nvSpPr>
          <p:spPr bwMode="auto">
            <a:xfrm>
              <a:off x="2640" y="1248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2231" name="Line 7"/>
            <p:cNvSpPr>
              <a:spLocks noChangeShapeType="1"/>
            </p:cNvSpPr>
            <p:nvPr/>
          </p:nvSpPr>
          <p:spPr bwMode="auto">
            <a:xfrm>
              <a:off x="2640" y="124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2232" name="Group 8"/>
          <p:cNvGrpSpPr>
            <a:grpSpLocks/>
          </p:cNvGrpSpPr>
          <p:nvPr/>
        </p:nvGrpSpPr>
        <p:grpSpPr bwMode="auto">
          <a:xfrm>
            <a:off x="1174670" y="2475330"/>
            <a:ext cx="2438400" cy="381000"/>
            <a:chOff x="624" y="1632"/>
            <a:chExt cx="1536" cy="240"/>
          </a:xfrm>
        </p:grpSpPr>
        <p:sp>
          <p:nvSpPr>
            <p:cNvPr id="692233" name="Line 9"/>
            <p:cNvSpPr>
              <a:spLocks noChangeShapeType="1"/>
            </p:cNvSpPr>
            <p:nvPr/>
          </p:nvSpPr>
          <p:spPr bwMode="auto">
            <a:xfrm>
              <a:off x="624" y="1632"/>
              <a:ext cx="1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2234" name="Line 10"/>
            <p:cNvSpPr>
              <a:spLocks noChangeShapeType="1"/>
            </p:cNvSpPr>
            <p:nvPr/>
          </p:nvSpPr>
          <p:spPr bwMode="auto">
            <a:xfrm>
              <a:off x="2160" y="163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2235" name="Group 11"/>
          <p:cNvGrpSpPr>
            <a:grpSpLocks/>
          </p:cNvGrpSpPr>
          <p:nvPr/>
        </p:nvGrpSpPr>
        <p:grpSpPr bwMode="auto">
          <a:xfrm>
            <a:off x="4527470" y="2170530"/>
            <a:ext cx="3352800" cy="685800"/>
            <a:chOff x="2736" y="1440"/>
            <a:chExt cx="2112" cy="432"/>
          </a:xfrm>
        </p:grpSpPr>
        <p:sp>
          <p:nvSpPr>
            <p:cNvPr id="692236" name="Line 12"/>
            <p:cNvSpPr>
              <a:spLocks noChangeShapeType="1"/>
            </p:cNvSpPr>
            <p:nvPr/>
          </p:nvSpPr>
          <p:spPr bwMode="auto">
            <a:xfrm>
              <a:off x="2736" y="144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2237" name="Line 13"/>
            <p:cNvSpPr>
              <a:spLocks noChangeShapeType="1"/>
            </p:cNvSpPr>
            <p:nvPr/>
          </p:nvSpPr>
          <p:spPr bwMode="auto">
            <a:xfrm>
              <a:off x="2736" y="1440"/>
              <a:ext cx="2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2238" name="Group 14"/>
          <p:cNvGrpSpPr>
            <a:grpSpLocks/>
          </p:cNvGrpSpPr>
          <p:nvPr/>
        </p:nvGrpSpPr>
        <p:grpSpPr bwMode="auto">
          <a:xfrm>
            <a:off x="4146470" y="4608930"/>
            <a:ext cx="1371600" cy="152400"/>
            <a:chOff x="2496" y="2976"/>
            <a:chExt cx="864" cy="96"/>
          </a:xfrm>
        </p:grpSpPr>
        <p:sp>
          <p:nvSpPr>
            <p:cNvPr id="692239" name="Line 15"/>
            <p:cNvSpPr>
              <a:spLocks noChangeShapeType="1"/>
            </p:cNvSpPr>
            <p:nvPr/>
          </p:nvSpPr>
          <p:spPr bwMode="auto">
            <a:xfrm>
              <a:off x="2496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2240" name="Line 16"/>
            <p:cNvSpPr>
              <a:spLocks noChangeShapeType="1"/>
            </p:cNvSpPr>
            <p:nvPr/>
          </p:nvSpPr>
          <p:spPr bwMode="auto">
            <a:xfrm>
              <a:off x="2496" y="307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2241" name="Group 17"/>
          <p:cNvGrpSpPr>
            <a:grpSpLocks/>
          </p:cNvGrpSpPr>
          <p:nvPr/>
        </p:nvGrpSpPr>
        <p:grpSpPr bwMode="auto">
          <a:xfrm>
            <a:off x="5518070" y="4304130"/>
            <a:ext cx="1600200" cy="1295400"/>
            <a:chOff x="3360" y="2784"/>
            <a:chExt cx="1008" cy="816"/>
          </a:xfrm>
        </p:grpSpPr>
        <p:grpSp>
          <p:nvGrpSpPr>
            <p:cNvPr id="692242" name="Group 18"/>
            <p:cNvGrpSpPr>
              <a:grpSpLocks/>
            </p:cNvGrpSpPr>
            <p:nvPr/>
          </p:nvGrpSpPr>
          <p:grpSpPr bwMode="auto">
            <a:xfrm>
              <a:off x="3360" y="2784"/>
              <a:ext cx="1008" cy="624"/>
              <a:chOff x="3504" y="2784"/>
              <a:chExt cx="1008" cy="624"/>
            </a:xfrm>
          </p:grpSpPr>
          <p:sp>
            <p:nvSpPr>
              <p:cNvPr id="692243" name="Rectangle 19"/>
              <p:cNvSpPr>
                <a:spLocks noChangeArrowheads="1"/>
              </p:cNvSpPr>
              <p:nvPr/>
            </p:nvSpPr>
            <p:spPr bwMode="auto">
              <a:xfrm flipH="1">
                <a:off x="3648" y="2784"/>
                <a:ext cx="576" cy="480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0CC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244" name="Rectangle 20"/>
              <p:cNvSpPr>
                <a:spLocks noChangeArrowheads="1"/>
              </p:cNvSpPr>
              <p:nvPr/>
            </p:nvSpPr>
            <p:spPr bwMode="auto">
              <a:xfrm flipH="1">
                <a:off x="4224" y="2784"/>
                <a:ext cx="288" cy="4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245" name="Rectangle 21"/>
              <p:cNvSpPr>
                <a:spLocks noChangeArrowheads="1"/>
              </p:cNvSpPr>
              <p:nvPr/>
            </p:nvSpPr>
            <p:spPr bwMode="auto">
              <a:xfrm flipH="1">
                <a:off x="3504" y="2784"/>
                <a:ext cx="144" cy="48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2246" name="Rectangle 22"/>
              <p:cNvSpPr>
                <a:spLocks noChangeArrowheads="1"/>
              </p:cNvSpPr>
              <p:nvPr/>
            </p:nvSpPr>
            <p:spPr bwMode="auto">
              <a:xfrm flipH="1">
                <a:off x="3504" y="3264"/>
                <a:ext cx="1008" cy="14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92247" name="Group 23"/>
              <p:cNvGrpSpPr>
                <a:grpSpLocks/>
              </p:cNvGrpSpPr>
              <p:nvPr/>
            </p:nvGrpSpPr>
            <p:grpSpPr bwMode="auto">
              <a:xfrm flipH="1">
                <a:off x="3504" y="2784"/>
                <a:ext cx="1008" cy="624"/>
                <a:chOff x="1392" y="2880"/>
                <a:chExt cx="1008" cy="624"/>
              </a:xfrm>
            </p:grpSpPr>
            <p:sp>
              <p:nvSpPr>
                <p:cNvPr id="692248" name="Rectangle 24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1008" cy="62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2249" name="Line 25"/>
                <p:cNvSpPr>
                  <a:spLocks noChangeShapeType="1"/>
                </p:cNvSpPr>
                <p:nvPr/>
              </p:nvSpPr>
              <p:spPr bwMode="auto">
                <a:xfrm>
                  <a:off x="1392" y="3360"/>
                  <a:ext cx="10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692250" name="Group 26"/>
                <p:cNvGrpSpPr>
                  <a:grpSpLocks/>
                </p:cNvGrpSpPr>
                <p:nvPr/>
              </p:nvGrpSpPr>
              <p:grpSpPr bwMode="auto">
                <a:xfrm>
                  <a:off x="1536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225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5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5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2254" name="Group 30"/>
                <p:cNvGrpSpPr>
                  <a:grpSpLocks/>
                </p:cNvGrpSpPr>
                <p:nvPr/>
              </p:nvGrpSpPr>
              <p:grpSpPr bwMode="auto">
                <a:xfrm>
                  <a:off x="1968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225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5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5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2258" name="Group 34"/>
                <p:cNvGrpSpPr>
                  <a:grpSpLocks/>
                </p:cNvGrpSpPr>
                <p:nvPr/>
              </p:nvGrpSpPr>
              <p:grpSpPr bwMode="auto">
                <a:xfrm>
                  <a:off x="2112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225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6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6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2262" name="Group 38"/>
                <p:cNvGrpSpPr>
                  <a:grpSpLocks/>
                </p:cNvGrpSpPr>
                <p:nvPr/>
              </p:nvGrpSpPr>
              <p:grpSpPr bwMode="auto">
                <a:xfrm>
                  <a:off x="2256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22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6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2266" name="Group 42"/>
                <p:cNvGrpSpPr>
                  <a:grpSpLocks/>
                </p:cNvGrpSpPr>
                <p:nvPr/>
              </p:nvGrpSpPr>
              <p:grpSpPr bwMode="auto">
                <a:xfrm>
                  <a:off x="1680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226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6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2270" name="Group 46"/>
                <p:cNvGrpSpPr>
                  <a:grpSpLocks/>
                </p:cNvGrpSpPr>
                <p:nvPr/>
              </p:nvGrpSpPr>
              <p:grpSpPr bwMode="auto">
                <a:xfrm>
                  <a:off x="1824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22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22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692274" name="AutoShape 50"/>
            <p:cNvSpPr>
              <a:spLocks noChangeArrowheads="1"/>
            </p:cNvSpPr>
            <p:nvPr/>
          </p:nvSpPr>
          <p:spPr bwMode="auto">
            <a:xfrm>
              <a:off x="3744" y="3408"/>
              <a:ext cx="288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33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2275" name="Text Box 51"/>
          <p:cNvSpPr txBox="1">
            <a:spLocks noChangeArrowheads="1"/>
          </p:cNvSpPr>
          <p:nvPr/>
        </p:nvSpPr>
        <p:spPr bwMode="auto">
          <a:xfrm>
            <a:off x="508495" y="1852380"/>
            <a:ext cx="3456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Сточная вода с тяжелыми металлами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92276" name="Text Box 52"/>
          <p:cNvSpPr txBox="1">
            <a:spLocks noChangeArrowheads="1"/>
          </p:cNvSpPr>
          <p:nvPr/>
        </p:nvSpPr>
        <p:spPr bwMode="auto">
          <a:xfrm>
            <a:off x="1098469" y="2170530"/>
            <a:ext cx="2146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Кислоты</a:t>
            </a:r>
            <a:r>
              <a:rPr lang="en-GB" sz="1400" dirty="0" smtClean="0"/>
              <a:t> </a:t>
            </a:r>
            <a:r>
              <a:rPr lang="en-GB" sz="1400" dirty="0"/>
              <a:t>/ </a:t>
            </a:r>
            <a:r>
              <a:rPr lang="ru-RU" sz="1400" dirty="0" smtClean="0"/>
              <a:t>основания</a:t>
            </a:r>
            <a:endParaRPr lang="en-GB" sz="1400" dirty="0"/>
          </a:p>
        </p:txBody>
      </p:sp>
      <p:sp>
        <p:nvSpPr>
          <p:cNvPr id="692277" name="Text Box 53"/>
          <p:cNvSpPr txBox="1">
            <a:spLocks noChangeArrowheads="1"/>
          </p:cNvSpPr>
          <p:nvPr/>
        </p:nvSpPr>
        <p:spPr bwMode="auto">
          <a:xfrm>
            <a:off x="6737270" y="186573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 err="1" smtClean="0"/>
              <a:t>Флоктулянт</a:t>
            </a:r>
            <a:endParaRPr lang="en-GB" sz="1400" dirty="0"/>
          </a:p>
        </p:txBody>
      </p:sp>
      <p:sp>
        <p:nvSpPr>
          <p:cNvPr id="692278" name="Text Box 54"/>
          <p:cNvSpPr txBox="1">
            <a:spLocks noChangeArrowheads="1"/>
          </p:cNvSpPr>
          <p:nvPr/>
        </p:nvSpPr>
        <p:spPr bwMode="auto">
          <a:xfrm>
            <a:off x="869869" y="4608930"/>
            <a:ext cx="338314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rgbClr val="00FF00"/>
                </a:solidFill>
              </a:rPr>
              <a:t>Сточная вода без тяжелых металлов</a:t>
            </a:r>
            <a:endParaRPr lang="en-GB" sz="1400" dirty="0">
              <a:solidFill>
                <a:srgbClr val="00FF00"/>
              </a:solidFill>
            </a:endParaRPr>
          </a:p>
        </p:txBody>
      </p:sp>
      <p:sp>
        <p:nvSpPr>
          <p:cNvPr id="692279" name="Text Box 55"/>
          <p:cNvSpPr txBox="1">
            <a:spLocks noChangeArrowheads="1"/>
          </p:cNvSpPr>
          <p:nvPr/>
        </p:nvSpPr>
        <p:spPr bwMode="auto">
          <a:xfrm>
            <a:off x="6584870" y="338973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 smtClean="0"/>
              <a:t>Фильтрат</a:t>
            </a:r>
            <a:endParaRPr lang="en-GB" sz="1400" dirty="0"/>
          </a:p>
        </p:txBody>
      </p:sp>
      <p:sp>
        <p:nvSpPr>
          <p:cNvPr id="692280" name="Text Box 56"/>
          <p:cNvSpPr txBox="1">
            <a:spLocks noChangeArrowheads="1"/>
          </p:cNvSpPr>
          <p:nvPr/>
        </p:nvSpPr>
        <p:spPr bwMode="auto">
          <a:xfrm>
            <a:off x="6584870" y="148473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 b="1" dirty="0">
                <a:solidFill>
                  <a:srgbClr val="00FF00"/>
                </a:solidFill>
              </a:rPr>
              <a:t>TMT 15</a:t>
            </a:r>
          </a:p>
        </p:txBody>
      </p:sp>
      <p:sp>
        <p:nvSpPr>
          <p:cNvPr id="692281" name="Text Box 57"/>
          <p:cNvSpPr txBox="1">
            <a:spLocks noChangeArrowheads="1"/>
          </p:cNvSpPr>
          <p:nvPr/>
        </p:nvSpPr>
        <p:spPr bwMode="auto">
          <a:xfrm>
            <a:off x="5670469" y="3923130"/>
            <a:ext cx="18229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Фильтр-пресс</a:t>
            </a:r>
            <a:endParaRPr lang="en-GB" sz="1400" dirty="0"/>
          </a:p>
        </p:txBody>
      </p:sp>
      <p:sp>
        <p:nvSpPr>
          <p:cNvPr id="692282" name="Text Box 58"/>
          <p:cNvSpPr txBox="1">
            <a:spLocks noChangeArrowheads="1"/>
          </p:cNvSpPr>
          <p:nvPr/>
        </p:nvSpPr>
        <p:spPr bwMode="auto">
          <a:xfrm>
            <a:off x="5137070" y="300873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Бак обработки</a:t>
            </a:r>
            <a:endParaRPr lang="en-GB" sz="1400" dirty="0"/>
          </a:p>
        </p:txBody>
      </p:sp>
      <p:sp>
        <p:nvSpPr>
          <p:cNvPr id="692283" name="Text Box 59"/>
          <p:cNvSpPr txBox="1">
            <a:spLocks noChangeArrowheads="1"/>
          </p:cNvSpPr>
          <p:nvPr/>
        </p:nvSpPr>
        <p:spPr bwMode="auto">
          <a:xfrm>
            <a:off x="4901105" y="5668910"/>
            <a:ext cx="2895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Шлам с тяжелыми металлами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692284" name="Group 60"/>
          <p:cNvGrpSpPr>
            <a:grpSpLocks/>
          </p:cNvGrpSpPr>
          <p:nvPr/>
        </p:nvGrpSpPr>
        <p:grpSpPr bwMode="auto">
          <a:xfrm>
            <a:off x="4679870" y="2475330"/>
            <a:ext cx="3200400" cy="2286000"/>
            <a:chOff x="2832" y="1632"/>
            <a:chExt cx="2016" cy="1440"/>
          </a:xfrm>
        </p:grpSpPr>
        <p:grpSp>
          <p:nvGrpSpPr>
            <p:cNvPr id="692285" name="Group 61"/>
            <p:cNvGrpSpPr>
              <a:grpSpLocks/>
            </p:cNvGrpSpPr>
            <p:nvPr/>
          </p:nvGrpSpPr>
          <p:grpSpPr bwMode="auto">
            <a:xfrm>
              <a:off x="2832" y="1632"/>
              <a:ext cx="2016" cy="240"/>
              <a:chOff x="2832" y="1632"/>
              <a:chExt cx="2016" cy="240"/>
            </a:xfrm>
          </p:grpSpPr>
          <p:sp>
            <p:nvSpPr>
              <p:cNvPr id="692286" name="Line 62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287" name="Line 63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92288" name="Line 64"/>
            <p:cNvSpPr>
              <a:spLocks noChangeShapeType="1"/>
            </p:cNvSpPr>
            <p:nvPr/>
          </p:nvSpPr>
          <p:spPr bwMode="auto">
            <a:xfrm>
              <a:off x="4368" y="30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2289" name="Line 65"/>
            <p:cNvSpPr>
              <a:spLocks noChangeShapeType="1"/>
            </p:cNvSpPr>
            <p:nvPr/>
          </p:nvSpPr>
          <p:spPr bwMode="auto">
            <a:xfrm flipV="1">
              <a:off x="4848" y="1632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2290" name="Group 66"/>
          <p:cNvGrpSpPr>
            <a:grpSpLocks/>
          </p:cNvGrpSpPr>
          <p:nvPr/>
        </p:nvGrpSpPr>
        <p:grpSpPr bwMode="auto">
          <a:xfrm>
            <a:off x="2317670" y="2932530"/>
            <a:ext cx="914400" cy="1600200"/>
            <a:chOff x="1344" y="1920"/>
            <a:chExt cx="576" cy="1008"/>
          </a:xfrm>
        </p:grpSpPr>
        <p:sp>
          <p:nvSpPr>
            <p:cNvPr id="692291" name="Line 67"/>
            <p:cNvSpPr>
              <a:spLocks noChangeShapeType="1"/>
            </p:cNvSpPr>
            <p:nvPr/>
          </p:nvSpPr>
          <p:spPr bwMode="auto">
            <a:xfrm flipH="1">
              <a:off x="1344" y="192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2292" name="Line 68"/>
            <p:cNvSpPr>
              <a:spLocks noChangeShapeType="1"/>
            </p:cNvSpPr>
            <p:nvPr/>
          </p:nvSpPr>
          <p:spPr bwMode="auto">
            <a:xfrm>
              <a:off x="1344" y="192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2293" name="Group 69"/>
          <p:cNvGrpSpPr>
            <a:grpSpLocks/>
          </p:cNvGrpSpPr>
          <p:nvPr/>
        </p:nvGrpSpPr>
        <p:grpSpPr bwMode="auto">
          <a:xfrm>
            <a:off x="3232070" y="1865730"/>
            <a:ext cx="1828800" cy="2743200"/>
            <a:chOff x="1920" y="1248"/>
            <a:chExt cx="1152" cy="1728"/>
          </a:xfrm>
        </p:grpSpPr>
        <p:grpSp>
          <p:nvGrpSpPr>
            <p:cNvPr id="692294" name="Group 70"/>
            <p:cNvGrpSpPr>
              <a:grpSpLocks/>
            </p:cNvGrpSpPr>
            <p:nvPr/>
          </p:nvGrpSpPr>
          <p:grpSpPr bwMode="auto">
            <a:xfrm>
              <a:off x="1920" y="1728"/>
              <a:ext cx="1152" cy="1248"/>
              <a:chOff x="1920" y="1728"/>
              <a:chExt cx="1152" cy="1248"/>
            </a:xfrm>
          </p:grpSpPr>
          <p:sp>
            <p:nvSpPr>
              <p:cNvPr id="692295" name="AutoShape 71"/>
              <p:cNvSpPr>
                <a:spLocks noChangeArrowheads="1"/>
              </p:cNvSpPr>
              <p:nvPr/>
            </p:nvSpPr>
            <p:spPr bwMode="auto">
              <a:xfrm flipV="1">
                <a:off x="1920" y="2400"/>
                <a:ext cx="1152" cy="576"/>
              </a:xfrm>
              <a:prstGeom prst="triangle">
                <a:avLst>
                  <a:gd name="adj" fmla="val 49912"/>
                </a:avLst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296" name="Rectangle 72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1152" cy="28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297" name="Rectangle 73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1152" cy="240"/>
              </a:xfrm>
              <a:prstGeom prst="rect">
                <a:avLst/>
              </a:prstGeom>
              <a:gradFill rotWithShape="0">
                <a:gsLst>
                  <a:gs pos="0">
                    <a:srgbClr val="00CCFF"/>
                  </a:gs>
                  <a:gs pos="100000">
                    <a:srgbClr val="8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298" name="Line 7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299" name="Line 75"/>
              <p:cNvSpPr>
                <a:spLocks noChangeShapeType="1"/>
              </p:cNvSpPr>
              <p:nvPr/>
            </p:nvSpPr>
            <p:spPr bwMode="auto">
              <a:xfrm>
                <a:off x="1920" y="2400"/>
                <a:ext cx="576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300" name="Line 76"/>
              <p:cNvSpPr>
                <a:spLocks noChangeShapeType="1"/>
              </p:cNvSpPr>
              <p:nvPr/>
            </p:nvSpPr>
            <p:spPr bwMode="auto">
              <a:xfrm flipV="1">
                <a:off x="2496" y="2400"/>
                <a:ext cx="576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301" name="Line 77"/>
              <p:cNvSpPr>
                <a:spLocks noChangeShapeType="1"/>
              </p:cNvSpPr>
              <p:nvPr/>
            </p:nvSpPr>
            <p:spPr bwMode="auto">
              <a:xfrm flipV="1">
                <a:off x="3072" y="1728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92302" name="Group 78"/>
            <p:cNvGrpSpPr>
              <a:grpSpLocks/>
            </p:cNvGrpSpPr>
            <p:nvPr/>
          </p:nvGrpSpPr>
          <p:grpSpPr bwMode="auto">
            <a:xfrm>
              <a:off x="2256" y="1248"/>
              <a:ext cx="480" cy="1392"/>
              <a:chOff x="2880" y="1344"/>
              <a:chExt cx="480" cy="1008"/>
            </a:xfrm>
          </p:grpSpPr>
          <p:sp>
            <p:nvSpPr>
              <p:cNvPr id="692303" name="Line 79"/>
              <p:cNvSpPr>
                <a:spLocks noChangeShapeType="1"/>
              </p:cNvSpPr>
              <p:nvPr/>
            </p:nvSpPr>
            <p:spPr bwMode="auto">
              <a:xfrm flipV="1">
                <a:off x="3120" y="1344"/>
                <a:ext cx="0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304" name="Line 8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48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305" name="Line 81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2306" name="Line 82"/>
              <p:cNvSpPr>
                <a:spLocks noChangeShapeType="1"/>
              </p:cNvSpPr>
              <p:nvPr/>
            </p:nvSpPr>
            <p:spPr bwMode="auto">
              <a:xfrm>
                <a:off x="3360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692307" name="Rectangle 8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Технологический процесс </a:t>
            </a:r>
            <a:endParaRPr lang="de-DE" dirty="0"/>
          </a:p>
        </p:txBody>
      </p:sp>
      <p:sp>
        <p:nvSpPr>
          <p:cNvPr id="88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/>
              <a:t>Страница</a:t>
            </a:r>
            <a:r>
              <a:rPr lang="de-DE" dirty="0" smtClean="0"/>
              <a:t> </a:t>
            </a:r>
            <a:r>
              <a:rPr lang="de-DE" dirty="0"/>
              <a:t>| </a:t>
            </a:r>
            <a:fld id="{2DAD0D45-CF43-4AC9-8C16-1E9F8FBBBB1E}" type="slidenum">
              <a:rPr lang="de-DE"/>
              <a:pPr/>
              <a:t>5</a:t>
            </a:fld>
            <a:endParaRPr lang="de-DE" dirty="0"/>
          </a:p>
        </p:txBody>
      </p:sp>
      <p:grpSp>
        <p:nvGrpSpPr>
          <p:cNvPr id="694274" name="Group 2"/>
          <p:cNvGrpSpPr>
            <a:grpSpLocks/>
          </p:cNvGrpSpPr>
          <p:nvPr/>
        </p:nvGrpSpPr>
        <p:grpSpPr bwMode="auto">
          <a:xfrm>
            <a:off x="1056570" y="2279180"/>
            <a:ext cx="2286000" cy="685800"/>
            <a:chOff x="576" y="1440"/>
            <a:chExt cx="1440" cy="432"/>
          </a:xfrm>
        </p:grpSpPr>
        <p:sp>
          <p:nvSpPr>
            <p:cNvPr id="694275" name="Line 3"/>
            <p:cNvSpPr>
              <a:spLocks noChangeShapeType="1"/>
            </p:cNvSpPr>
            <p:nvPr/>
          </p:nvSpPr>
          <p:spPr bwMode="auto">
            <a:xfrm>
              <a:off x="576" y="1440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276" name="Line 4"/>
            <p:cNvSpPr>
              <a:spLocks noChangeShapeType="1"/>
            </p:cNvSpPr>
            <p:nvPr/>
          </p:nvSpPr>
          <p:spPr bwMode="auto">
            <a:xfrm>
              <a:off x="2016" y="144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4277" name="Group 5"/>
          <p:cNvGrpSpPr>
            <a:grpSpLocks/>
          </p:cNvGrpSpPr>
          <p:nvPr/>
        </p:nvGrpSpPr>
        <p:grpSpPr bwMode="auto">
          <a:xfrm>
            <a:off x="4256970" y="1974380"/>
            <a:ext cx="3505200" cy="990600"/>
            <a:chOff x="2592" y="1248"/>
            <a:chExt cx="2208" cy="624"/>
          </a:xfrm>
        </p:grpSpPr>
        <p:sp>
          <p:nvSpPr>
            <p:cNvPr id="694278" name="Line 6"/>
            <p:cNvSpPr>
              <a:spLocks noChangeShapeType="1"/>
            </p:cNvSpPr>
            <p:nvPr/>
          </p:nvSpPr>
          <p:spPr bwMode="auto">
            <a:xfrm>
              <a:off x="2592" y="1248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279" name="Line 7"/>
            <p:cNvSpPr>
              <a:spLocks noChangeShapeType="1"/>
            </p:cNvSpPr>
            <p:nvPr/>
          </p:nvSpPr>
          <p:spPr bwMode="auto">
            <a:xfrm>
              <a:off x="2592" y="124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4280" name="Group 8"/>
          <p:cNvGrpSpPr>
            <a:grpSpLocks/>
          </p:cNvGrpSpPr>
          <p:nvPr/>
        </p:nvGrpSpPr>
        <p:grpSpPr bwMode="auto">
          <a:xfrm>
            <a:off x="4409370" y="2279180"/>
            <a:ext cx="3352800" cy="685800"/>
            <a:chOff x="2688" y="1440"/>
            <a:chExt cx="2112" cy="432"/>
          </a:xfrm>
        </p:grpSpPr>
        <p:sp>
          <p:nvSpPr>
            <p:cNvPr id="694281" name="Line 9"/>
            <p:cNvSpPr>
              <a:spLocks noChangeShapeType="1"/>
            </p:cNvSpPr>
            <p:nvPr/>
          </p:nvSpPr>
          <p:spPr bwMode="auto">
            <a:xfrm>
              <a:off x="2688" y="144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282" name="Line 10"/>
            <p:cNvSpPr>
              <a:spLocks noChangeShapeType="1"/>
            </p:cNvSpPr>
            <p:nvPr/>
          </p:nvSpPr>
          <p:spPr bwMode="auto">
            <a:xfrm>
              <a:off x="2688" y="1440"/>
              <a:ext cx="2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4283" name="Group 11"/>
          <p:cNvGrpSpPr>
            <a:grpSpLocks/>
          </p:cNvGrpSpPr>
          <p:nvPr/>
        </p:nvGrpSpPr>
        <p:grpSpPr bwMode="auto">
          <a:xfrm>
            <a:off x="1056570" y="1974380"/>
            <a:ext cx="2438400" cy="990600"/>
            <a:chOff x="576" y="1248"/>
            <a:chExt cx="1536" cy="624"/>
          </a:xfrm>
        </p:grpSpPr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576" y="1248"/>
              <a:ext cx="1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2112" y="124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4286" name="Group 14"/>
          <p:cNvGrpSpPr>
            <a:grpSpLocks/>
          </p:cNvGrpSpPr>
          <p:nvPr/>
        </p:nvGrpSpPr>
        <p:grpSpPr bwMode="auto">
          <a:xfrm>
            <a:off x="3418770" y="4717580"/>
            <a:ext cx="2514600" cy="152400"/>
            <a:chOff x="2064" y="2976"/>
            <a:chExt cx="1584" cy="96"/>
          </a:xfrm>
        </p:grpSpPr>
        <p:sp>
          <p:nvSpPr>
            <p:cNvPr id="694287" name="Line 15"/>
            <p:cNvSpPr>
              <a:spLocks noChangeShapeType="1"/>
            </p:cNvSpPr>
            <p:nvPr/>
          </p:nvSpPr>
          <p:spPr bwMode="auto">
            <a:xfrm>
              <a:off x="3648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 flipH="1">
              <a:off x="2064" y="3072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4289" name="Text Box 17"/>
          <p:cNvSpPr txBox="1">
            <a:spLocks noChangeArrowheads="1"/>
          </p:cNvSpPr>
          <p:nvPr/>
        </p:nvSpPr>
        <p:spPr bwMode="auto">
          <a:xfrm>
            <a:off x="606425" y="1669580"/>
            <a:ext cx="36005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Сточная вода с тяжелыми металлами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94290" name="Text Box 18"/>
          <p:cNvSpPr txBox="1">
            <a:spLocks noChangeArrowheads="1"/>
          </p:cNvSpPr>
          <p:nvPr/>
        </p:nvSpPr>
        <p:spPr bwMode="auto">
          <a:xfrm>
            <a:off x="980369" y="1974380"/>
            <a:ext cx="18583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Кислоты </a:t>
            </a:r>
            <a:r>
              <a:rPr lang="en-GB" sz="1400" dirty="0" smtClean="0"/>
              <a:t>/ </a:t>
            </a:r>
            <a:r>
              <a:rPr lang="ru-RU" sz="1400" dirty="0" smtClean="0"/>
              <a:t>Кислоты</a:t>
            </a:r>
            <a:endParaRPr lang="en-GB" sz="1400" dirty="0"/>
          </a:p>
        </p:txBody>
      </p:sp>
      <p:sp>
        <p:nvSpPr>
          <p:cNvPr id="694291" name="Text Box 19"/>
          <p:cNvSpPr txBox="1">
            <a:spLocks noChangeArrowheads="1"/>
          </p:cNvSpPr>
          <p:nvPr/>
        </p:nvSpPr>
        <p:spPr bwMode="auto">
          <a:xfrm>
            <a:off x="6619170" y="197438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 err="1" smtClean="0"/>
              <a:t>Флоктулянт</a:t>
            </a:r>
            <a:endParaRPr lang="en-GB" sz="1400" dirty="0"/>
          </a:p>
        </p:txBody>
      </p:sp>
      <p:sp>
        <p:nvSpPr>
          <p:cNvPr id="694292" name="Text Box 20"/>
          <p:cNvSpPr txBox="1">
            <a:spLocks noChangeArrowheads="1"/>
          </p:cNvSpPr>
          <p:nvPr/>
        </p:nvSpPr>
        <p:spPr bwMode="auto">
          <a:xfrm>
            <a:off x="6847770" y="5060480"/>
            <a:ext cx="1828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rgbClr val="00FF00"/>
                </a:solidFill>
              </a:rPr>
              <a:t>Сточная вода без тяжелых металлов</a:t>
            </a:r>
            <a:endParaRPr lang="en-GB" sz="1400" dirty="0">
              <a:solidFill>
                <a:srgbClr val="00FF00"/>
              </a:solidFill>
            </a:endParaRPr>
          </a:p>
        </p:txBody>
      </p:sp>
      <p:sp>
        <p:nvSpPr>
          <p:cNvPr id="694293" name="Text Box 21"/>
          <p:cNvSpPr txBox="1">
            <a:spLocks noChangeArrowheads="1"/>
          </p:cNvSpPr>
          <p:nvPr/>
        </p:nvSpPr>
        <p:spPr bwMode="auto">
          <a:xfrm>
            <a:off x="1056570" y="311738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Фильтрат</a:t>
            </a:r>
            <a:endParaRPr lang="en-GB" sz="1400" dirty="0"/>
          </a:p>
        </p:txBody>
      </p:sp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6466770" y="159338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 b="1" dirty="0">
                <a:solidFill>
                  <a:srgbClr val="00FF00"/>
                </a:solidFill>
              </a:rPr>
              <a:t>TMT 15</a:t>
            </a:r>
          </a:p>
        </p:txBody>
      </p:sp>
      <p:sp>
        <p:nvSpPr>
          <p:cNvPr id="694295" name="Text Box 23"/>
          <p:cNvSpPr txBox="1">
            <a:spLocks noChangeArrowheads="1"/>
          </p:cNvSpPr>
          <p:nvPr/>
        </p:nvSpPr>
        <p:spPr bwMode="auto">
          <a:xfrm>
            <a:off x="1110495" y="4184180"/>
            <a:ext cx="20796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/>
              <a:t>Фильтр-пресс</a:t>
            </a:r>
            <a:endParaRPr lang="en-GB" sz="1400" dirty="0"/>
          </a:p>
        </p:txBody>
      </p:sp>
      <p:sp>
        <p:nvSpPr>
          <p:cNvPr id="694296" name="Text Box 24"/>
          <p:cNvSpPr txBox="1">
            <a:spLocks noChangeArrowheads="1"/>
          </p:cNvSpPr>
          <p:nvPr/>
        </p:nvSpPr>
        <p:spPr bwMode="auto">
          <a:xfrm>
            <a:off x="3266370" y="387938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Бак обработки</a:t>
            </a:r>
            <a:endParaRPr lang="en-GB" sz="1400" dirty="0"/>
          </a:p>
        </p:txBody>
      </p:sp>
      <p:sp>
        <p:nvSpPr>
          <p:cNvPr id="694297" name="Text Box 25"/>
          <p:cNvSpPr txBox="1">
            <a:spLocks noChangeArrowheads="1"/>
          </p:cNvSpPr>
          <p:nvPr/>
        </p:nvSpPr>
        <p:spPr bwMode="auto">
          <a:xfrm>
            <a:off x="1208970" y="5860580"/>
            <a:ext cx="2895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Шлам, содержащий металлы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694298" name="Group 26"/>
          <p:cNvGrpSpPr>
            <a:grpSpLocks/>
          </p:cNvGrpSpPr>
          <p:nvPr/>
        </p:nvGrpSpPr>
        <p:grpSpPr bwMode="auto">
          <a:xfrm>
            <a:off x="1056570" y="2583980"/>
            <a:ext cx="2133600" cy="2286000"/>
            <a:chOff x="576" y="1632"/>
            <a:chExt cx="1344" cy="1440"/>
          </a:xfrm>
        </p:grpSpPr>
        <p:sp>
          <p:nvSpPr>
            <p:cNvPr id="694299" name="Line 27"/>
            <p:cNvSpPr>
              <a:spLocks noChangeShapeType="1"/>
            </p:cNvSpPr>
            <p:nvPr/>
          </p:nvSpPr>
          <p:spPr bwMode="auto">
            <a:xfrm>
              <a:off x="576" y="1632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00" name="Line 28"/>
            <p:cNvSpPr>
              <a:spLocks noChangeShapeType="1"/>
            </p:cNvSpPr>
            <p:nvPr/>
          </p:nvSpPr>
          <p:spPr bwMode="auto">
            <a:xfrm>
              <a:off x="1920" y="163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01" name="Line 29"/>
            <p:cNvSpPr>
              <a:spLocks noChangeShapeType="1"/>
            </p:cNvSpPr>
            <p:nvPr/>
          </p:nvSpPr>
          <p:spPr bwMode="auto">
            <a:xfrm>
              <a:off x="576" y="30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02" name="Line 30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4303" name="Text Box 31"/>
          <p:cNvSpPr txBox="1">
            <a:spLocks noChangeArrowheads="1"/>
          </p:cNvSpPr>
          <p:nvPr/>
        </p:nvSpPr>
        <p:spPr bwMode="auto">
          <a:xfrm>
            <a:off x="3918885" y="5022380"/>
            <a:ext cx="27764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err="1" smtClean="0"/>
              <a:t>Седиментационный</a:t>
            </a:r>
            <a:r>
              <a:rPr lang="ru-RU" sz="1400" dirty="0" smtClean="0"/>
              <a:t> бак </a:t>
            </a:r>
            <a:endParaRPr lang="en-GB" sz="1400" dirty="0"/>
          </a:p>
        </p:txBody>
      </p:sp>
      <p:grpSp>
        <p:nvGrpSpPr>
          <p:cNvPr id="694304" name="Group 32"/>
          <p:cNvGrpSpPr>
            <a:grpSpLocks/>
          </p:cNvGrpSpPr>
          <p:nvPr/>
        </p:nvGrpSpPr>
        <p:grpSpPr bwMode="auto">
          <a:xfrm>
            <a:off x="6847770" y="3041180"/>
            <a:ext cx="914400" cy="1792288"/>
            <a:chOff x="4224" y="1920"/>
            <a:chExt cx="576" cy="1584"/>
          </a:xfrm>
        </p:grpSpPr>
        <p:sp>
          <p:nvSpPr>
            <p:cNvPr id="694305" name="Line 33"/>
            <p:cNvSpPr>
              <a:spLocks noChangeShapeType="1"/>
            </p:cNvSpPr>
            <p:nvPr/>
          </p:nvSpPr>
          <p:spPr bwMode="auto">
            <a:xfrm>
              <a:off x="4224" y="192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06" name="Line 34"/>
            <p:cNvSpPr>
              <a:spLocks noChangeShapeType="1"/>
            </p:cNvSpPr>
            <p:nvPr/>
          </p:nvSpPr>
          <p:spPr bwMode="auto">
            <a:xfrm>
              <a:off x="4800" y="1920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4307" name="Group 35"/>
          <p:cNvGrpSpPr>
            <a:grpSpLocks/>
          </p:cNvGrpSpPr>
          <p:nvPr/>
        </p:nvGrpSpPr>
        <p:grpSpPr bwMode="auto">
          <a:xfrm>
            <a:off x="2961570" y="2050580"/>
            <a:ext cx="2057400" cy="1752600"/>
            <a:chOff x="1776" y="1296"/>
            <a:chExt cx="1296" cy="1104"/>
          </a:xfrm>
        </p:grpSpPr>
        <p:sp>
          <p:nvSpPr>
            <p:cNvPr id="694308" name="Rectangle 36"/>
            <p:cNvSpPr>
              <a:spLocks noChangeArrowheads="1"/>
            </p:cNvSpPr>
            <p:nvPr/>
          </p:nvSpPr>
          <p:spPr bwMode="auto">
            <a:xfrm>
              <a:off x="1776" y="1872"/>
              <a:ext cx="1296" cy="528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09" name="Line 37"/>
            <p:cNvSpPr>
              <a:spLocks noChangeShapeType="1"/>
            </p:cNvSpPr>
            <p:nvPr/>
          </p:nvSpPr>
          <p:spPr bwMode="auto">
            <a:xfrm>
              <a:off x="1776" y="172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10" name="Line 38"/>
            <p:cNvSpPr>
              <a:spLocks noChangeShapeType="1"/>
            </p:cNvSpPr>
            <p:nvPr/>
          </p:nvSpPr>
          <p:spPr bwMode="auto">
            <a:xfrm>
              <a:off x="1776" y="2400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94311" name="Group 39"/>
            <p:cNvGrpSpPr>
              <a:grpSpLocks/>
            </p:cNvGrpSpPr>
            <p:nvPr/>
          </p:nvGrpSpPr>
          <p:grpSpPr bwMode="auto">
            <a:xfrm>
              <a:off x="2160" y="1296"/>
              <a:ext cx="480" cy="1008"/>
              <a:chOff x="2352" y="1440"/>
              <a:chExt cx="480" cy="1008"/>
            </a:xfrm>
          </p:grpSpPr>
          <p:sp>
            <p:nvSpPr>
              <p:cNvPr id="694312" name="Line 40"/>
              <p:cNvSpPr>
                <a:spLocks noChangeShapeType="1"/>
              </p:cNvSpPr>
              <p:nvPr/>
            </p:nvSpPr>
            <p:spPr bwMode="auto">
              <a:xfrm flipV="1">
                <a:off x="2592" y="1440"/>
                <a:ext cx="0" cy="8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4313" name="Line 41"/>
              <p:cNvSpPr>
                <a:spLocks noChangeShapeType="1"/>
              </p:cNvSpPr>
              <p:nvPr/>
            </p:nvSpPr>
            <p:spPr bwMode="auto">
              <a:xfrm>
                <a:off x="2352" y="2183"/>
                <a:ext cx="480" cy="2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4314" name="Line 42"/>
              <p:cNvSpPr>
                <a:spLocks noChangeShapeType="1"/>
              </p:cNvSpPr>
              <p:nvPr/>
            </p:nvSpPr>
            <p:spPr bwMode="auto">
              <a:xfrm>
                <a:off x="2352" y="2183"/>
                <a:ext cx="0" cy="2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4315" name="Line 43"/>
              <p:cNvSpPr>
                <a:spLocks noChangeShapeType="1"/>
              </p:cNvSpPr>
              <p:nvPr/>
            </p:nvSpPr>
            <p:spPr bwMode="auto">
              <a:xfrm>
                <a:off x="2832" y="2183"/>
                <a:ext cx="0" cy="2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694316" name="Group 44"/>
          <p:cNvGrpSpPr>
            <a:grpSpLocks/>
          </p:cNvGrpSpPr>
          <p:nvPr/>
        </p:nvGrpSpPr>
        <p:grpSpPr bwMode="auto">
          <a:xfrm>
            <a:off x="1818570" y="4488980"/>
            <a:ext cx="1600200" cy="1295400"/>
            <a:chOff x="1056" y="2832"/>
            <a:chExt cx="1008" cy="816"/>
          </a:xfrm>
        </p:grpSpPr>
        <p:grpSp>
          <p:nvGrpSpPr>
            <p:cNvPr id="694317" name="Group 45"/>
            <p:cNvGrpSpPr>
              <a:grpSpLocks/>
            </p:cNvGrpSpPr>
            <p:nvPr/>
          </p:nvGrpSpPr>
          <p:grpSpPr bwMode="auto">
            <a:xfrm>
              <a:off x="1056" y="2832"/>
              <a:ext cx="1008" cy="624"/>
              <a:chOff x="3504" y="2784"/>
              <a:chExt cx="1008" cy="624"/>
            </a:xfrm>
          </p:grpSpPr>
          <p:sp>
            <p:nvSpPr>
              <p:cNvPr id="694318" name="Rectangle 46"/>
              <p:cNvSpPr>
                <a:spLocks noChangeArrowheads="1"/>
              </p:cNvSpPr>
              <p:nvPr/>
            </p:nvSpPr>
            <p:spPr bwMode="auto">
              <a:xfrm flipH="1">
                <a:off x="3648" y="2784"/>
                <a:ext cx="576" cy="480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0CC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4319" name="Rectangle 47"/>
              <p:cNvSpPr>
                <a:spLocks noChangeArrowheads="1"/>
              </p:cNvSpPr>
              <p:nvPr/>
            </p:nvSpPr>
            <p:spPr bwMode="auto">
              <a:xfrm flipH="1">
                <a:off x="4224" y="2784"/>
                <a:ext cx="288" cy="4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4320" name="Rectangle 48"/>
              <p:cNvSpPr>
                <a:spLocks noChangeArrowheads="1"/>
              </p:cNvSpPr>
              <p:nvPr/>
            </p:nvSpPr>
            <p:spPr bwMode="auto">
              <a:xfrm flipH="1">
                <a:off x="3504" y="2784"/>
                <a:ext cx="144" cy="48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94321" name="Rectangle 49"/>
              <p:cNvSpPr>
                <a:spLocks noChangeArrowheads="1"/>
              </p:cNvSpPr>
              <p:nvPr/>
            </p:nvSpPr>
            <p:spPr bwMode="auto">
              <a:xfrm flipH="1">
                <a:off x="3504" y="3264"/>
                <a:ext cx="1008" cy="14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94322" name="Group 50"/>
              <p:cNvGrpSpPr>
                <a:grpSpLocks/>
              </p:cNvGrpSpPr>
              <p:nvPr/>
            </p:nvGrpSpPr>
            <p:grpSpPr bwMode="auto">
              <a:xfrm flipH="1">
                <a:off x="3504" y="2784"/>
                <a:ext cx="1008" cy="624"/>
                <a:chOff x="1392" y="2880"/>
                <a:chExt cx="1008" cy="624"/>
              </a:xfrm>
            </p:grpSpPr>
            <p:sp>
              <p:nvSpPr>
                <p:cNvPr id="694323" name="Rectangle 51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1008" cy="62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4324" name="Line 52"/>
                <p:cNvSpPr>
                  <a:spLocks noChangeShapeType="1"/>
                </p:cNvSpPr>
                <p:nvPr/>
              </p:nvSpPr>
              <p:spPr bwMode="auto">
                <a:xfrm>
                  <a:off x="1392" y="3360"/>
                  <a:ext cx="10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694325" name="Group 53"/>
                <p:cNvGrpSpPr>
                  <a:grpSpLocks/>
                </p:cNvGrpSpPr>
                <p:nvPr/>
              </p:nvGrpSpPr>
              <p:grpSpPr bwMode="auto">
                <a:xfrm>
                  <a:off x="1536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432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2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2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4329" name="Group 57"/>
                <p:cNvGrpSpPr>
                  <a:grpSpLocks/>
                </p:cNvGrpSpPr>
                <p:nvPr/>
              </p:nvGrpSpPr>
              <p:grpSpPr bwMode="auto">
                <a:xfrm>
                  <a:off x="1968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433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3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3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4333" name="Group 61"/>
                <p:cNvGrpSpPr>
                  <a:grpSpLocks/>
                </p:cNvGrpSpPr>
                <p:nvPr/>
              </p:nvGrpSpPr>
              <p:grpSpPr bwMode="auto">
                <a:xfrm>
                  <a:off x="2112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433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3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3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4337" name="Group 65"/>
                <p:cNvGrpSpPr>
                  <a:grpSpLocks/>
                </p:cNvGrpSpPr>
                <p:nvPr/>
              </p:nvGrpSpPr>
              <p:grpSpPr bwMode="auto">
                <a:xfrm>
                  <a:off x="2256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433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3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4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4341" name="Group 69"/>
                <p:cNvGrpSpPr>
                  <a:grpSpLocks/>
                </p:cNvGrpSpPr>
                <p:nvPr/>
              </p:nvGrpSpPr>
              <p:grpSpPr bwMode="auto">
                <a:xfrm>
                  <a:off x="1680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434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4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4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94345" name="Group 73"/>
                <p:cNvGrpSpPr>
                  <a:grpSpLocks/>
                </p:cNvGrpSpPr>
                <p:nvPr/>
              </p:nvGrpSpPr>
              <p:grpSpPr bwMode="auto">
                <a:xfrm>
                  <a:off x="1824" y="2880"/>
                  <a:ext cx="0" cy="480"/>
                  <a:chOff x="1488" y="2880"/>
                  <a:chExt cx="0" cy="480"/>
                </a:xfrm>
              </p:grpSpPr>
              <p:sp>
                <p:nvSpPr>
                  <p:cNvPr id="69434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88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4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072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94348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694349" name="AutoShape 77"/>
            <p:cNvSpPr>
              <a:spLocks noChangeArrowheads="1"/>
            </p:cNvSpPr>
            <p:nvPr/>
          </p:nvSpPr>
          <p:spPr bwMode="auto">
            <a:xfrm>
              <a:off x="1440" y="3456"/>
              <a:ext cx="288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33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94350" name="Group 78"/>
          <p:cNvGrpSpPr>
            <a:grpSpLocks/>
          </p:cNvGrpSpPr>
          <p:nvPr/>
        </p:nvGrpSpPr>
        <p:grpSpPr bwMode="auto">
          <a:xfrm>
            <a:off x="5018970" y="2736380"/>
            <a:ext cx="1828800" cy="1981200"/>
            <a:chOff x="3072" y="1728"/>
            <a:chExt cx="1152" cy="1248"/>
          </a:xfrm>
        </p:grpSpPr>
        <p:sp>
          <p:nvSpPr>
            <p:cNvPr id="694351" name="AutoShape 79"/>
            <p:cNvSpPr>
              <a:spLocks noChangeArrowheads="1"/>
            </p:cNvSpPr>
            <p:nvPr/>
          </p:nvSpPr>
          <p:spPr bwMode="auto">
            <a:xfrm flipV="1">
              <a:off x="3072" y="2400"/>
              <a:ext cx="1152" cy="576"/>
            </a:xfrm>
            <a:prstGeom prst="triangle">
              <a:avLst>
                <a:gd name="adj" fmla="val 49912"/>
              </a:avLst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52" name="Rectangle 80"/>
            <p:cNvSpPr>
              <a:spLocks noChangeArrowheads="1"/>
            </p:cNvSpPr>
            <p:nvPr/>
          </p:nvSpPr>
          <p:spPr bwMode="auto">
            <a:xfrm>
              <a:off x="3072" y="1872"/>
              <a:ext cx="1152" cy="28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53" name="Rectangle 81"/>
            <p:cNvSpPr>
              <a:spLocks noChangeArrowheads="1"/>
            </p:cNvSpPr>
            <p:nvPr/>
          </p:nvSpPr>
          <p:spPr bwMode="auto">
            <a:xfrm>
              <a:off x="3072" y="2160"/>
              <a:ext cx="1152" cy="240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54" name="Line 82"/>
            <p:cNvSpPr>
              <a:spLocks noChangeShapeType="1"/>
            </p:cNvSpPr>
            <p:nvPr/>
          </p:nvSpPr>
          <p:spPr bwMode="auto">
            <a:xfrm>
              <a:off x="3072" y="2400"/>
              <a:ext cx="57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55" name="Line 83"/>
            <p:cNvSpPr>
              <a:spLocks noChangeShapeType="1"/>
            </p:cNvSpPr>
            <p:nvPr/>
          </p:nvSpPr>
          <p:spPr bwMode="auto">
            <a:xfrm flipV="1">
              <a:off x="3648" y="2400"/>
              <a:ext cx="57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56" name="Line 84"/>
            <p:cNvSpPr>
              <a:spLocks noChangeShapeType="1"/>
            </p:cNvSpPr>
            <p:nvPr/>
          </p:nvSpPr>
          <p:spPr bwMode="auto">
            <a:xfrm flipV="1">
              <a:off x="4224" y="172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4357" name="Line 85"/>
            <p:cNvSpPr>
              <a:spLocks noChangeShapeType="1"/>
            </p:cNvSpPr>
            <p:nvPr/>
          </p:nvSpPr>
          <p:spPr bwMode="auto">
            <a:xfrm>
              <a:off x="3072" y="172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4358" name="Rectangle 8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Непрерывный процесс течения</a:t>
            </a:r>
            <a:endParaRPr lang="de-DE" dirty="0"/>
          </a:p>
        </p:txBody>
      </p:sp>
      <p:sp>
        <p:nvSpPr>
          <p:cNvPr id="90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4D8B5075-E414-4CB8-BC2C-BB762FD143EF}" type="slidenum">
              <a:rPr lang="de-DE">
                <a:solidFill>
                  <a:srgbClr val="000000"/>
                </a:solidFill>
              </a:rPr>
              <a:pPr/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697346" name="Object 2"/>
          <p:cNvGraphicFramePr>
            <a:graphicFrameLocks noChangeAspect="1"/>
          </p:cNvGraphicFramePr>
          <p:nvPr/>
        </p:nvGraphicFramePr>
        <p:xfrm>
          <a:off x="2411413" y="5175250"/>
          <a:ext cx="59817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88" name="Dokument" r:id="rId5" imgW="5986272" imgH="160020" progId="Word.Document.8">
                  <p:embed/>
                </p:oleObj>
              </mc:Choice>
              <mc:Fallback>
                <p:oleObj name="Dokument" r:id="rId5" imgW="5986272" imgH="1600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75250"/>
                        <a:ext cx="5981700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47" name="Rectangle 3"/>
          <p:cNvSpPr>
            <a:spLocks noChangeArrowheads="1"/>
          </p:cNvSpPr>
          <p:nvPr/>
        </p:nvSpPr>
        <p:spPr bwMode="auto">
          <a:xfrm>
            <a:off x="1116013" y="1601788"/>
            <a:ext cx="752475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997075" indent="-1457325" defTabSz="762000">
              <a:spcBef>
                <a:spcPct val="20000"/>
              </a:spcBef>
            </a:pPr>
            <a:endParaRPr lang="de-DE" sz="2000" b="1" dirty="0" smtClean="0">
              <a:solidFill>
                <a:srgbClr val="000000"/>
              </a:solidFill>
            </a:endParaRPr>
          </a:p>
          <a:p>
            <a:pPr marL="1997075" indent="-1457325" defTabSz="762000">
              <a:spcBef>
                <a:spcPct val="20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Проблема</a:t>
            </a:r>
            <a:r>
              <a:rPr lang="en-GB" sz="2000" b="1" dirty="0" smtClean="0">
                <a:solidFill>
                  <a:srgbClr val="000000"/>
                </a:solidFill>
              </a:rPr>
              <a:t>:	</a:t>
            </a:r>
            <a:r>
              <a:rPr lang="ru-RU" sz="2000" b="1" dirty="0" smtClean="0">
                <a:solidFill>
                  <a:srgbClr val="000000"/>
                </a:solidFill>
              </a:rPr>
              <a:t>Сточная вода содержит комплексные тяжелые металлы 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 marL="1997075" indent="-1457325" defTabSz="762000">
              <a:spcBef>
                <a:spcPct val="20000"/>
              </a:spcBef>
            </a:pP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endParaRPr lang="en-GB" sz="2000" b="1" dirty="0" smtClean="0">
              <a:solidFill>
                <a:srgbClr val="000000"/>
              </a:solidFill>
            </a:endParaRPr>
          </a:p>
          <a:p>
            <a:pPr marL="1997075" indent="-1457325" defTabSz="762000">
              <a:spcBef>
                <a:spcPct val="20000"/>
              </a:spcBef>
            </a:pPr>
            <a:r>
              <a:rPr lang="en-GB" sz="2000" b="1" dirty="0" smtClean="0">
                <a:solidFill>
                  <a:srgbClr val="FC0128"/>
                </a:solidFill>
              </a:rPr>
              <a:t>	</a:t>
            </a:r>
            <a:r>
              <a:rPr lang="ru-RU" sz="2000" b="1" dirty="0" smtClean="0">
                <a:solidFill>
                  <a:srgbClr val="EC6602"/>
                </a:solidFill>
              </a:rPr>
              <a:t>Комплексообразующие агенты предотвращают достаточное осаждение тяжелых металлов в виде гидроокиси</a:t>
            </a:r>
            <a:endParaRPr lang="en-GB" sz="2000" b="1" dirty="0" smtClean="0">
              <a:solidFill>
                <a:srgbClr val="EC6602"/>
              </a:solidFill>
            </a:endParaRPr>
          </a:p>
          <a:p>
            <a:pPr marL="1997075" indent="-1457325" defTabSz="762000">
              <a:spcBef>
                <a:spcPct val="20000"/>
              </a:spcBef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marL="1997075" indent="-1457325" defTabSz="762000">
              <a:spcBef>
                <a:spcPct val="20000"/>
              </a:spcBef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 marL="1997075" indent="-1457325" defTabSz="762000">
              <a:spcBef>
                <a:spcPct val="2000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Решение</a:t>
            </a:r>
            <a:r>
              <a:rPr lang="en-GB" sz="2000" b="1" dirty="0" smtClean="0">
                <a:solidFill>
                  <a:srgbClr val="000000"/>
                </a:solidFill>
              </a:rPr>
              <a:t>:	</a:t>
            </a:r>
            <a:r>
              <a:rPr lang="ru-RU" sz="2000" b="1" dirty="0" smtClean="0">
                <a:solidFill>
                  <a:srgbClr val="009993"/>
                </a:solidFill>
              </a:rPr>
              <a:t>Осаждение тяжелых металлов с помощью </a:t>
            </a:r>
            <a:r>
              <a:rPr lang="en-GB" sz="2000" b="1" dirty="0" smtClean="0">
                <a:solidFill>
                  <a:srgbClr val="009993"/>
                </a:solidFill>
              </a:rPr>
              <a:t>TMT 15</a:t>
            </a:r>
            <a:r>
              <a:rPr lang="en-GB" sz="2000" b="1" baseline="30000" dirty="0" smtClean="0">
                <a:solidFill>
                  <a:srgbClr val="009993"/>
                </a:solidFill>
              </a:rPr>
              <a:t>®</a:t>
            </a:r>
            <a:r>
              <a:rPr lang="ru-RU" sz="2000" b="1" dirty="0" smtClean="0">
                <a:solidFill>
                  <a:srgbClr val="009993"/>
                </a:solidFill>
              </a:rPr>
              <a:t>, </a:t>
            </a:r>
            <a:r>
              <a:rPr lang="ru-RU" sz="2000" b="1" dirty="0" err="1" smtClean="0">
                <a:solidFill>
                  <a:srgbClr val="009993"/>
                </a:solidFill>
              </a:rPr>
              <a:t>Ссуск</a:t>
            </a:r>
            <a:r>
              <a:rPr lang="ru-RU" sz="2000" b="1" dirty="0" smtClean="0">
                <a:solidFill>
                  <a:srgbClr val="009993"/>
                </a:solidFill>
              </a:rPr>
              <a:t> обработанной сточной воды с допустимыми показателями</a:t>
            </a:r>
            <a:endParaRPr lang="en-GB" sz="2000" b="1" dirty="0" smtClean="0">
              <a:solidFill>
                <a:srgbClr val="009993"/>
              </a:solidFill>
            </a:endParaRPr>
          </a:p>
        </p:txBody>
      </p:sp>
      <p:pic>
        <p:nvPicPr>
          <p:cNvPr id="697348" name="Picture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162300"/>
            <a:ext cx="701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49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622800"/>
            <a:ext cx="609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50" name="Picture 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993900"/>
            <a:ext cx="552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7351" name="Rectangle 7"/>
          <p:cNvSpPr>
            <a:spLocks noChangeArrowheads="1"/>
          </p:cNvSpPr>
          <p:nvPr/>
        </p:nvSpPr>
        <p:spPr bwMode="auto">
          <a:xfrm>
            <a:off x="385763" y="-4038"/>
            <a:ext cx="6562725" cy="108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Конкретный случай </a:t>
            </a:r>
            <a:r>
              <a:rPr lang="en-GB" sz="2400" b="1" dirty="0" smtClean="0">
                <a:solidFill>
                  <a:srgbClr val="FFFFFF"/>
                </a:solidFill>
              </a:rPr>
              <a:t>1:</a:t>
            </a:r>
            <a:br>
              <a:rPr lang="en-GB" sz="2400" b="1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проблема </a:t>
            </a:r>
            <a:r>
              <a:rPr lang="en-GB" sz="2400" dirty="0" smtClean="0">
                <a:solidFill>
                  <a:srgbClr val="FFFFFF"/>
                </a:solidFill>
              </a:rPr>
              <a:t>/ </a:t>
            </a:r>
            <a:r>
              <a:rPr lang="ru-RU" sz="2400" dirty="0" smtClean="0">
                <a:solidFill>
                  <a:srgbClr val="FFFFFF"/>
                </a:solidFill>
              </a:rPr>
              <a:t>концентрат от гальванического покрытия</a:t>
            </a: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11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60683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662806CE-E03F-4DFB-AF4F-84ECB1349C5F}" type="slidenum">
              <a:rPr lang="de-DE">
                <a:solidFill>
                  <a:srgbClr val="000000"/>
                </a:solidFill>
              </a:rPr>
              <a:pPr/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1439863" y="1268413"/>
            <a:ext cx="752475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buFontTx/>
              <a:buChar char="•"/>
              <a:tabLst>
                <a:tab pos="8604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Производственные жидкости с содержанием тяжелых металлов  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ru-RU" sz="2000" dirty="0" smtClean="0">
                <a:solidFill>
                  <a:srgbClr val="000000"/>
                </a:solidFill>
              </a:rPr>
              <a:t>например, концентраты производителя печатных плат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buFontTx/>
              <a:buChar char="•"/>
              <a:tabLst>
                <a:tab pos="8604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Осаждение гидроокисей тяжелых металлов не возможно, поскольку присутствуют комплексообразующие агенты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buFontTx/>
              <a:buChar char="•"/>
              <a:tabLst>
                <a:tab pos="8604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Концентраты необходимо устранить дорогим способом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tabLst>
                <a:tab pos="860425" algn="l"/>
              </a:tabLst>
            </a:pPr>
            <a:endParaRPr lang="en-GB" sz="1200" b="1" dirty="0" smtClean="0">
              <a:solidFill>
                <a:srgbClr val="000000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</a:pPr>
            <a:r>
              <a:rPr lang="en-GB" sz="2000" b="1" dirty="0" smtClean="0">
                <a:solidFill>
                  <a:srgbClr val="009993"/>
                </a:solidFill>
              </a:rPr>
              <a:t>		</a:t>
            </a:r>
            <a:r>
              <a:rPr lang="ru-RU" sz="2000" b="1" dirty="0" smtClean="0">
                <a:solidFill>
                  <a:srgbClr val="009993"/>
                </a:solidFill>
              </a:rPr>
              <a:t>Соединения </a:t>
            </a:r>
            <a:r>
              <a:rPr lang="en-GB" sz="2000" b="1" dirty="0" smtClean="0">
                <a:solidFill>
                  <a:srgbClr val="009993"/>
                </a:solidFill>
              </a:rPr>
              <a:t>TMT </a:t>
            </a:r>
            <a:r>
              <a:rPr lang="ru-RU" sz="2000" b="1" dirty="0" smtClean="0">
                <a:solidFill>
                  <a:srgbClr val="009993"/>
                </a:solidFill>
              </a:rPr>
              <a:t>менее растворимы, чем </a:t>
            </a:r>
            <a:r>
              <a:rPr lang="en-GB" sz="2000" b="1" dirty="0" smtClean="0">
                <a:solidFill>
                  <a:srgbClr val="009993"/>
                </a:solidFill>
              </a:rPr>
              <a:t>			</a:t>
            </a:r>
            <a:r>
              <a:rPr lang="ru-RU" sz="2000" b="1" dirty="0" smtClean="0">
                <a:solidFill>
                  <a:srgbClr val="009993"/>
                </a:solidFill>
              </a:rPr>
              <a:t>соответствующие гидроокиси</a:t>
            </a:r>
            <a:endParaRPr lang="en-GB" sz="2000" b="1" dirty="0" smtClean="0">
              <a:solidFill>
                <a:srgbClr val="009993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tabLst>
                <a:tab pos="860425" algn="l"/>
              </a:tabLst>
            </a:pPr>
            <a:endParaRPr lang="en-GB" sz="2000" b="1" dirty="0" smtClean="0">
              <a:solidFill>
                <a:srgbClr val="009993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buFontTx/>
              <a:buChar char="•"/>
              <a:tabLst>
                <a:tab pos="8604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Лабораторные испытания для оптимизации процесса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buFontTx/>
              <a:buChar char="•"/>
              <a:tabLst>
                <a:tab pos="8604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Испытания на месте эксплуатации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buFontTx/>
              <a:buChar char="•"/>
              <a:tabLst>
                <a:tab pos="8604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Внедрение процесса осаждения с </a:t>
            </a:r>
            <a:r>
              <a:rPr lang="en-GB" sz="2000" dirty="0" smtClean="0">
                <a:solidFill>
                  <a:srgbClr val="000000"/>
                </a:solidFill>
              </a:rPr>
              <a:t>TMT 15</a:t>
            </a:r>
            <a:r>
              <a:rPr lang="en-GB" sz="2000" baseline="30000" dirty="0" smtClean="0">
                <a:solidFill>
                  <a:srgbClr val="000000"/>
                </a:solidFill>
              </a:rPr>
              <a:t>®</a:t>
            </a: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tabLst>
                <a:tab pos="860425" algn="l"/>
              </a:tabLst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385763" indent="-190500" defTabSz="762000">
              <a:lnSpc>
                <a:spcPct val="105000"/>
              </a:lnSpc>
              <a:spcBef>
                <a:spcPct val="20000"/>
              </a:spcBef>
              <a:tabLst>
                <a:tab pos="86042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		</a:t>
            </a:r>
            <a:r>
              <a:rPr lang="ru-RU" sz="2000" b="1" dirty="0" smtClean="0">
                <a:solidFill>
                  <a:srgbClr val="009993"/>
                </a:solidFill>
              </a:rPr>
              <a:t>Обработка возможна</a:t>
            </a:r>
            <a:r>
              <a:rPr lang="en-GB" sz="2000" b="1" dirty="0" smtClean="0">
                <a:solidFill>
                  <a:srgbClr val="009993"/>
                </a:solidFill>
              </a:rPr>
              <a:t>, </a:t>
            </a:r>
            <a:r>
              <a:rPr lang="ru-RU" sz="2000" b="1" dirty="0" smtClean="0">
                <a:solidFill>
                  <a:srgbClr val="009993"/>
                </a:solidFill>
              </a:rPr>
              <a:t>расходы сокращаются</a:t>
            </a:r>
            <a:endParaRPr lang="en-GB" sz="2000" b="1" dirty="0" smtClean="0">
              <a:solidFill>
                <a:srgbClr val="009993"/>
              </a:solidFill>
            </a:endParaRPr>
          </a:p>
        </p:txBody>
      </p:sp>
      <p:pic>
        <p:nvPicPr>
          <p:cNvPr id="69939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13100"/>
            <a:ext cx="7191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9396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5561013"/>
            <a:ext cx="609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395420" y="-164038"/>
            <a:ext cx="6562725" cy="126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Конкретный случай </a:t>
            </a:r>
            <a:r>
              <a:rPr lang="en-GB" sz="2400" b="1" dirty="0" smtClean="0">
                <a:solidFill>
                  <a:srgbClr val="FFFFFF"/>
                </a:solidFill>
              </a:rPr>
              <a:t>1:</a:t>
            </a:r>
            <a:br>
              <a:rPr lang="en-GB" sz="2400" b="1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решение </a:t>
            </a:r>
            <a:r>
              <a:rPr lang="en-GB" sz="2400" dirty="0" smtClean="0">
                <a:solidFill>
                  <a:srgbClr val="FFFFFF"/>
                </a:solidFill>
              </a:rPr>
              <a:t>/ </a:t>
            </a:r>
            <a:r>
              <a:rPr lang="ru-RU" sz="2400" dirty="0" smtClean="0">
                <a:solidFill>
                  <a:srgbClr val="FFFFFF"/>
                </a:solidFill>
              </a:rPr>
              <a:t>концентрат от гальванического покрытия</a:t>
            </a: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157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2D52563F-CEA5-4B58-A551-5565E52EFA0A}" type="slidenum">
              <a:rPr lang="de-DE">
                <a:solidFill>
                  <a:srgbClr val="000000"/>
                </a:solidFill>
              </a:rPr>
              <a:pPr/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900113" y="1755775"/>
            <a:ext cx="82438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239963" indent="-1477963" defTabSz="858838">
              <a:lnSpc>
                <a:spcPct val="110000"/>
              </a:lnSpc>
              <a:spcBef>
                <a:spcPct val="20000"/>
              </a:spcBef>
              <a:tabLst>
                <a:tab pos="28575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Проблема</a:t>
            </a:r>
            <a:r>
              <a:rPr lang="en-GB" sz="2000" b="1" dirty="0" smtClean="0">
                <a:solidFill>
                  <a:srgbClr val="000000"/>
                </a:solidFill>
              </a:rPr>
              <a:t>:	</a:t>
            </a:r>
            <a:r>
              <a:rPr lang="ru-RU" sz="2000" dirty="0" smtClean="0">
                <a:solidFill>
                  <a:srgbClr val="000000"/>
                </a:solidFill>
              </a:rPr>
              <a:t>сточная вода от </a:t>
            </a:r>
            <a:r>
              <a:rPr lang="ru-RU" sz="2000" dirty="0" smtClean="0"/>
              <a:t>волочильной эмульсии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проволочно-волочильного цеха, содержащая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следующие тяжелые металлы</a:t>
            </a:r>
            <a:r>
              <a:rPr lang="en-GB" sz="2000" dirty="0" smtClean="0">
                <a:solidFill>
                  <a:srgbClr val="000000"/>
                </a:solidFill>
              </a:rPr>
              <a:t>:</a:t>
            </a:r>
          </a:p>
          <a:p>
            <a:pPr marL="2239963" indent="-1477963" defTabSz="858838">
              <a:lnSpc>
                <a:spcPct val="110000"/>
              </a:lnSpc>
              <a:spcBef>
                <a:spcPct val="20000"/>
              </a:spcBef>
              <a:tabLst>
                <a:tab pos="28575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000000"/>
                </a:solidFill>
              </a:rPr>
              <a:t>Медь</a:t>
            </a:r>
            <a:r>
              <a:rPr lang="en-GB" sz="2000" dirty="0" smtClean="0">
                <a:solidFill>
                  <a:srgbClr val="000000"/>
                </a:solidFill>
              </a:rPr>
              <a:t>: 	274 </a:t>
            </a:r>
            <a:r>
              <a:rPr lang="ru-RU" sz="2000" dirty="0" smtClean="0">
                <a:solidFill>
                  <a:srgbClr val="000000"/>
                </a:solidFill>
              </a:rPr>
              <a:t>мг</a:t>
            </a:r>
            <a:r>
              <a:rPr lang="en-GB" sz="2000" dirty="0" smtClean="0">
                <a:solidFill>
                  <a:srgbClr val="000000"/>
                </a:solidFill>
              </a:rPr>
              <a:t> Cu/</a:t>
            </a:r>
            <a:r>
              <a:rPr lang="ru-RU" sz="2000" dirty="0" smtClean="0">
                <a:solidFill>
                  <a:srgbClr val="000000"/>
                </a:solidFill>
              </a:rPr>
              <a:t>л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2239963" indent="-1477963" defTabSz="858838">
              <a:lnSpc>
                <a:spcPct val="110000"/>
              </a:lnSpc>
              <a:spcBef>
                <a:spcPct val="20000"/>
              </a:spcBef>
              <a:tabLst>
                <a:tab pos="28575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000000"/>
                </a:solidFill>
              </a:rPr>
              <a:t>Цинк</a:t>
            </a:r>
            <a:r>
              <a:rPr lang="en-GB" sz="2000" dirty="0" smtClean="0">
                <a:solidFill>
                  <a:srgbClr val="000000"/>
                </a:solidFill>
              </a:rPr>
              <a:t>:	168 </a:t>
            </a:r>
            <a:r>
              <a:rPr lang="ru-RU" sz="2000" dirty="0" smtClean="0">
                <a:solidFill>
                  <a:srgbClr val="000000"/>
                </a:solidFill>
              </a:rPr>
              <a:t>мг</a:t>
            </a:r>
            <a:r>
              <a:rPr lang="en-GB" sz="2000" dirty="0" smtClean="0">
                <a:solidFill>
                  <a:srgbClr val="000000"/>
                </a:solidFill>
              </a:rPr>
              <a:t> Zn/</a:t>
            </a:r>
            <a:r>
              <a:rPr lang="ru-RU" sz="2000" dirty="0" smtClean="0">
                <a:solidFill>
                  <a:srgbClr val="000000"/>
                </a:solidFill>
              </a:rPr>
              <a:t>л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2239963" indent="-1477963" defTabSz="858838">
              <a:lnSpc>
                <a:spcPct val="110000"/>
              </a:lnSpc>
              <a:spcBef>
                <a:spcPct val="20000"/>
              </a:spcBef>
              <a:tabLst>
                <a:tab pos="2857500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809625" indent="-47625" defTabSz="858838">
              <a:lnSpc>
                <a:spcPct val="110000"/>
              </a:lnSpc>
              <a:spcBef>
                <a:spcPct val="20000"/>
              </a:spcBef>
              <a:tabLst>
                <a:tab pos="2857500" algn="l"/>
              </a:tabLst>
            </a:pPr>
            <a:r>
              <a:rPr lang="ru-RU" sz="2000" b="1" dirty="0" smtClean="0">
                <a:solidFill>
                  <a:srgbClr val="EC6602"/>
                </a:solidFill>
              </a:rPr>
              <a:t>Комплексообразующие агенты (например, аммиак) предотвращают достаточное осаждение тяжелых металлов в виде гидроокиси</a:t>
            </a:r>
            <a:endParaRPr lang="en-GB" sz="2000" b="1" dirty="0" smtClean="0">
              <a:solidFill>
                <a:srgbClr val="EC6602"/>
              </a:solidFill>
            </a:endParaRPr>
          </a:p>
          <a:p>
            <a:pPr marL="2239963" indent="-1477963" defTabSz="858838">
              <a:lnSpc>
                <a:spcPct val="110000"/>
              </a:lnSpc>
              <a:spcBef>
                <a:spcPct val="20000"/>
              </a:spcBef>
              <a:tabLst>
                <a:tab pos="28575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Решение</a:t>
            </a:r>
            <a:r>
              <a:rPr lang="en-GB" sz="2000" b="1" dirty="0" smtClean="0">
                <a:solidFill>
                  <a:srgbClr val="000000"/>
                </a:solidFill>
              </a:rPr>
              <a:t>:	</a:t>
            </a:r>
            <a:r>
              <a:rPr lang="en-GB" sz="2000" b="1" dirty="0" smtClean="0">
                <a:solidFill>
                  <a:srgbClr val="009993"/>
                </a:solidFill>
              </a:rPr>
              <a:t> </a:t>
            </a:r>
            <a:r>
              <a:rPr lang="ru-RU" sz="2000" b="1" dirty="0" smtClean="0">
                <a:solidFill>
                  <a:srgbClr val="009993"/>
                </a:solidFill>
              </a:rPr>
              <a:t>осаждение тяжелых металлов с помощью </a:t>
            </a:r>
            <a:r>
              <a:rPr lang="en-GB" sz="2000" b="1" dirty="0" smtClean="0">
                <a:solidFill>
                  <a:srgbClr val="009993"/>
                </a:solidFill>
              </a:rPr>
              <a:t>TMT 15</a:t>
            </a:r>
            <a:r>
              <a:rPr lang="en-GB" sz="2000" b="1" baseline="30000" dirty="0" smtClean="0">
                <a:solidFill>
                  <a:srgbClr val="009993"/>
                </a:solidFill>
              </a:rPr>
              <a:t>® </a:t>
            </a:r>
            <a:r>
              <a:rPr lang="en-GB" sz="2000" b="1" dirty="0" smtClean="0">
                <a:solidFill>
                  <a:srgbClr val="009993"/>
                </a:solidFill>
              </a:rPr>
              <a:t/>
            </a:r>
            <a:br>
              <a:rPr lang="en-GB" sz="2000" b="1" dirty="0" smtClean="0">
                <a:solidFill>
                  <a:srgbClr val="009993"/>
                </a:solidFill>
              </a:rPr>
            </a:br>
            <a:r>
              <a:rPr lang="en-GB" sz="2000" b="1" dirty="0" smtClean="0">
                <a:solidFill>
                  <a:srgbClr val="000000"/>
                </a:solidFill>
              </a:rPr>
              <a:t/>
            </a:r>
            <a:br>
              <a:rPr lang="en-GB" sz="2000" b="1" dirty="0" smtClean="0">
                <a:solidFill>
                  <a:srgbClr val="000000"/>
                </a:solidFill>
              </a:rPr>
            </a:br>
            <a:endParaRPr lang="en-GB" sz="2000" b="1" dirty="0" smtClean="0">
              <a:solidFill>
                <a:srgbClr val="000000"/>
              </a:solidFill>
            </a:endParaRPr>
          </a:p>
        </p:txBody>
      </p:sp>
      <p:pic>
        <p:nvPicPr>
          <p:cNvPr id="70144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005263"/>
            <a:ext cx="701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4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157788"/>
            <a:ext cx="609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4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868488"/>
            <a:ext cx="552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1448" name="Rectangle 8"/>
          <p:cNvSpPr>
            <a:spLocks noChangeArrowheads="1"/>
          </p:cNvSpPr>
          <p:nvPr/>
        </p:nvSpPr>
        <p:spPr bwMode="auto">
          <a:xfrm>
            <a:off x="395420" y="0"/>
            <a:ext cx="6562725" cy="112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Конкретный случай </a:t>
            </a:r>
            <a:r>
              <a:rPr lang="en-GB" sz="2400" b="1" dirty="0" smtClean="0">
                <a:solidFill>
                  <a:srgbClr val="FFFFFF"/>
                </a:solidFill>
              </a:rPr>
              <a:t>1:</a:t>
            </a:r>
            <a:br>
              <a:rPr lang="en-GB" sz="2400" b="1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практика </a:t>
            </a:r>
            <a:r>
              <a:rPr lang="en-GB" sz="2400" dirty="0" smtClean="0">
                <a:solidFill>
                  <a:srgbClr val="FFFFFF"/>
                </a:solidFill>
              </a:rPr>
              <a:t>/ </a:t>
            </a:r>
            <a:r>
              <a:rPr lang="ru-RU" sz="2400" dirty="0" smtClean="0">
                <a:solidFill>
                  <a:srgbClr val="FFFFFF"/>
                </a:solidFill>
              </a:rPr>
              <a:t>концентрат от гальванического покрытия</a:t>
            </a:r>
            <a:endParaRPr lang="de-DE" sz="2400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59530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459788" y="6524625"/>
            <a:ext cx="580287" cy="1077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Страница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| </a:t>
            </a:r>
            <a:fld id="{5B7FE1D5-8D23-4274-828A-7F0E6FB9D091}" type="slidenum">
              <a:rPr lang="de-DE">
                <a:solidFill>
                  <a:srgbClr val="000000"/>
                </a:solidFill>
              </a:rPr>
              <a:pPr/>
              <a:t>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827480" y="1340710"/>
            <a:ext cx="7921625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77825" indent="-182563" defTabSz="228600"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-	1 </a:t>
            </a:r>
            <a:r>
              <a:rPr lang="ru-RU" sz="2000" dirty="0" smtClean="0">
                <a:solidFill>
                  <a:srgbClr val="000000"/>
                </a:solidFill>
              </a:rPr>
              <a:t>м</a:t>
            </a:r>
            <a:r>
              <a:rPr lang="en-GB" sz="2000" dirty="0" smtClean="0">
                <a:solidFill>
                  <a:srgbClr val="000000"/>
                </a:solidFill>
              </a:rPr>
              <a:t>³		</a:t>
            </a:r>
            <a:r>
              <a:rPr lang="ru-RU" sz="2000" dirty="0" smtClean="0">
                <a:solidFill>
                  <a:srgbClr val="000000"/>
                </a:solidFill>
              </a:rPr>
              <a:t>количество сточной воды </a:t>
            </a:r>
            <a:r>
              <a:rPr lang="en-GB" sz="2000" dirty="0" smtClean="0">
                <a:solidFill>
                  <a:srgbClr val="000000"/>
                </a:solidFill>
              </a:rPr>
              <a:t>(pH = 7</a:t>
            </a:r>
            <a:r>
              <a:rPr lang="ru-RU" sz="2000" dirty="0" smtClean="0">
                <a:solidFill>
                  <a:srgbClr val="000000"/>
                </a:solidFill>
              </a:rPr>
              <a:t>,</a:t>
            </a:r>
            <a:r>
              <a:rPr lang="en-GB" sz="2000" dirty="0" smtClean="0">
                <a:solidFill>
                  <a:srgbClr val="000000"/>
                </a:solidFill>
              </a:rPr>
              <a:t>3)</a:t>
            </a:r>
          </a:p>
          <a:p>
            <a:pPr marL="377825" indent="-182563" defTabSz="228600">
              <a:spcBef>
                <a:spcPct val="20000"/>
              </a:spcBef>
            </a:pPr>
            <a:r>
              <a:rPr lang="en-GB" sz="2000" b="1" dirty="0" smtClean="0">
                <a:solidFill>
                  <a:srgbClr val="009993"/>
                </a:solidFill>
              </a:rPr>
              <a:t>-	8</a:t>
            </a:r>
            <a:r>
              <a:rPr lang="ru-RU" sz="2000" b="1" dirty="0" smtClean="0">
                <a:solidFill>
                  <a:srgbClr val="009993"/>
                </a:solidFill>
              </a:rPr>
              <a:t>,</a:t>
            </a:r>
            <a:r>
              <a:rPr lang="en-GB" sz="2000" b="1" dirty="0" smtClean="0">
                <a:solidFill>
                  <a:srgbClr val="009993"/>
                </a:solidFill>
              </a:rPr>
              <a:t>1 </a:t>
            </a:r>
            <a:r>
              <a:rPr lang="ru-RU" sz="2000" b="1" dirty="0" smtClean="0">
                <a:solidFill>
                  <a:srgbClr val="009993"/>
                </a:solidFill>
              </a:rPr>
              <a:t>л</a:t>
            </a:r>
            <a:r>
              <a:rPr lang="en-GB" sz="2000" b="1" dirty="0" smtClean="0">
                <a:solidFill>
                  <a:srgbClr val="009993"/>
                </a:solidFill>
              </a:rPr>
              <a:t>		</a:t>
            </a:r>
            <a:r>
              <a:rPr lang="ru-RU" sz="2000" b="1" dirty="0" smtClean="0">
                <a:solidFill>
                  <a:srgbClr val="009993"/>
                </a:solidFill>
              </a:rPr>
              <a:t>добавленный </a:t>
            </a:r>
            <a:r>
              <a:rPr lang="en-GB" sz="2000" b="1" dirty="0" smtClean="0">
                <a:solidFill>
                  <a:srgbClr val="009993"/>
                </a:solidFill>
              </a:rPr>
              <a:t>TMT 15</a:t>
            </a:r>
            <a:r>
              <a:rPr lang="en-GB" sz="2000" b="1" baseline="30000" dirty="0" smtClean="0">
                <a:solidFill>
                  <a:srgbClr val="009993"/>
                </a:solidFill>
              </a:rPr>
              <a:t>®</a:t>
            </a:r>
            <a:r>
              <a:rPr lang="en-GB" sz="2000" b="1" dirty="0" smtClean="0">
                <a:solidFill>
                  <a:srgbClr val="009993"/>
                </a:solidFill>
              </a:rPr>
              <a:t> (pH = 8</a:t>
            </a:r>
            <a:r>
              <a:rPr lang="ru-RU" sz="2000" b="1" dirty="0" smtClean="0">
                <a:solidFill>
                  <a:srgbClr val="009993"/>
                </a:solidFill>
              </a:rPr>
              <a:t>,</a:t>
            </a:r>
            <a:r>
              <a:rPr lang="en-GB" sz="2000" b="1" dirty="0" smtClean="0">
                <a:solidFill>
                  <a:srgbClr val="009993"/>
                </a:solidFill>
              </a:rPr>
              <a:t>8)</a:t>
            </a:r>
          </a:p>
          <a:p>
            <a:pPr marL="377825" indent="-182563" defTabSz="228600">
              <a:spcBef>
                <a:spcPct val="20000"/>
              </a:spcBef>
              <a:buFontTx/>
              <a:buChar char="-"/>
            </a:pPr>
            <a:r>
              <a:rPr lang="en-GB" sz="2000" dirty="0" smtClean="0">
                <a:solidFill>
                  <a:srgbClr val="000000"/>
                </a:solidFill>
              </a:rPr>
              <a:t>40 </a:t>
            </a:r>
            <a:r>
              <a:rPr lang="ru-RU" sz="2000" dirty="0" smtClean="0">
                <a:solidFill>
                  <a:srgbClr val="000000"/>
                </a:solidFill>
              </a:rPr>
              <a:t>л</a:t>
            </a:r>
            <a:r>
              <a:rPr lang="en-GB" sz="2000" dirty="0" smtClean="0">
                <a:solidFill>
                  <a:srgbClr val="000000"/>
                </a:solidFill>
              </a:rPr>
              <a:t>		</a:t>
            </a:r>
            <a:r>
              <a:rPr lang="ru-RU" sz="2000" dirty="0" smtClean="0">
                <a:solidFill>
                  <a:srgbClr val="000000"/>
                </a:solidFill>
              </a:rPr>
              <a:t>добавленное сильное средство для анионной 								коагуляции </a:t>
            </a:r>
            <a:r>
              <a:rPr lang="en-GB" sz="2000" dirty="0" smtClean="0">
                <a:solidFill>
                  <a:srgbClr val="000000"/>
                </a:solidFill>
              </a:rPr>
              <a:t>(0</a:t>
            </a:r>
            <a:r>
              <a:rPr lang="ru-RU" sz="2000" dirty="0" smtClean="0">
                <a:solidFill>
                  <a:srgbClr val="000000"/>
                </a:solidFill>
              </a:rPr>
              <a:t>,</a:t>
            </a:r>
            <a:r>
              <a:rPr lang="en-GB" sz="2000" dirty="0" smtClean="0">
                <a:solidFill>
                  <a:srgbClr val="000000"/>
                </a:solidFill>
              </a:rPr>
              <a:t>05%)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77825" indent="-182563" defTabSz="228600">
              <a:spcBef>
                <a:spcPct val="2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					</a:t>
            </a:r>
            <a:r>
              <a:rPr lang="en-GB" sz="2000" dirty="0" smtClean="0">
                <a:solidFill>
                  <a:srgbClr val="000000"/>
                </a:solidFill>
              </a:rPr>
              <a:t>230 </a:t>
            </a:r>
            <a:r>
              <a:rPr lang="ru-RU" sz="2000" dirty="0" smtClean="0">
                <a:solidFill>
                  <a:srgbClr val="000000"/>
                </a:solidFill>
              </a:rPr>
              <a:t>л</a:t>
            </a:r>
            <a:r>
              <a:rPr lang="en-GB" sz="2000" dirty="0" smtClean="0">
                <a:solidFill>
                  <a:srgbClr val="000000"/>
                </a:solidFill>
              </a:rPr>
              <a:t> 	</a:t>
            </a:r>
            <a:r>
              <a:rPr lang="ru-RU" sz="2000" dirty="0" smtClean="0">
                <a:solidFill>
                  <a:srgbClr val="000000"/>
                </a:solidFill>
              </a:rPr>
              <a:t>быстро отстаивающего осадка, плохо-	 								растворимая жидкость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377825" indent="-182563" defTabSz="228600">
              <a:spcBef>
                <a:spcPct val="2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					</a:t>
            </a:r>
            <a:r>
              <a:rPr lang="ru-RU" sz="2000" b="1" dirty="0" smtClean="0">
                <a:solidFill>
                  <a:srgbClr val="94C11C"/>
                </a:solidFill>
              </a:rPr>
              <a:t>Остаточная концентрация меди в фильтрате</a:t>
            </a:r>
            <a:endParaRPr lang="en-GB" sz="2000" b="1" dirty="0" smtClean="0">
              <a:solidFill>
                <a:srgbClr val="94C11C"/>
              </a:solidFill>
            </a:endParaRPr>
          </a:p>
          <a:p>
            <a:pPr marL="377825" indent="-182563" defTabSz="228600">
              <a:spcBef>
                <a:spcPct val="20000"/>
              </a:spcBef>
            </a:pPr>
            <a:r>
              <a:rPr lang="en-GB" sz="2000" b="1" dirty="0" smtClean="0">
                <a:solidFill>
                  <a:srgbClr val="94C11C"/>
                </a:solidFill>
              </a:rPr>
              <a:t>					</a:t>
            </a:r>
            <a:r>
              <a:rPr lang="ru-RU" sz="2000" b="1" dirty="0" smtClean="0">
                <a:solidFill>
                  <a:srgbClr val="94C11C"/>
                </a:solidFill>
              </a:rPr>
              <a:t>Медь</a:t>
            </a:r>
            <a:r>
              <a:rPr lang="en-GB" sz="2000" b="1" dirty="0" smtClean="0">
                <a:solidFill>
                  <a:srgbClr val="94C11C"/>
                </a:solidFill>
              </a:rPr>
              <a:t>	:	0</a:t>
            </a:r>
            <a:r>
              <a:rPr lang="ru-RU" sz="2000" b="1" dirty="0" smtClean="0">
                <a:solidFill>
                  <a:srgbClr val="94C11C"/>
                </a:solidFill>
              </a:rPr>
              <a:t>,</a:t>
            </a:r>
            <a:r>
              <a:rPr lang="en-GB" sz="2000" b="1" dirty="0" smtClean="0">
                <a:solidFill>
                  <a:srgbClr val="94C11C"/>
                </a:solidFill>
              </a:rPr>
              <a:t>03 	</a:t>
            </a:r>
            <a:r>
              <a:rPr lang="ru-RU" sz="2000" b="1" dirty="0" smtClean="0">
                <a:solidFill>
                  <a:srgbClr val="94C11C"/>
                </a:solidFill>
              </a:rPr>
              <a:t>мг</a:t>
            </a:r>
            <a:r>
              <a:rPr lang="en-GB" sz="2000" b="1" dirty="0" smtClean="0">
                <a:solidFill>
                  <a:srgbClr val="94C11C"/>
                </a:solidFill>
              </a:rPr>
              <a:t>Cu/</a:t>
            </a:r>
            <a:r>
              <a:rPr lang="ru-RU" sz="2000" b="1" dirty="0" smtClean="0">
                <a:solidFill>
                  <a:srgbClr val="94C11C"/>
                </a:solidFill>
              </a:rPr>
              <a:t>л</a:t>
            </a:r>
            <a:endParaRPr lang="en-GB" sz="2000" b="1" dirty="0" smtClean="0">
              <a:solidFill>
                <a:srgbClr val="94C11C"/>
              </a:solidFill>
            </a:endParaRPr>
          </a:p>
          <a:p>
            <a:pPr marL="377825" indent="-182563" defTabSz="228600">
              <a:spcBef>
                <a:spcPct val="20000"/>
              </a:spcBef>
            </a:pPr>
            <a:r>
              <a:rPr lang="en-GB" sz="2000" b="1" dirty="0" smtClean="0">
                <a:solidFill>
                  <a:srgbClr val="94C11C"/>
                </a:solidFill>
              </a:rPr>
              <a:t>					</a:t>
            </a:r>
            <a:r>
              <a:rPr lang="ru-RU" sz="2000" b="1" dirty="0" smtClean="0">
                <a:solidFill>
                  <a:srgbClr val="94C11C"/>
                </a:solidFill>
              </a:rPr>
              <a:t>Цинк</a:t>
            </a:r>
            <a:r>
              <a:rPr lang="en-GB" sz="2000" b="1" dirty="0" smtClean="0">
                <a:solidFill>
                  <a:srgbClr val="94C11C"/>
                </a:solidFill>
              </a:rPr>
              <a:t>	:	1</a:t>
            </a:r>
            <a:r>
              <a:rPr lang="ru-RU" sz="2000" b="1" dirty="0" smtClean="0">
                <a:solidFill>
                  <a:srgbClr val="94C11C"/>
                </a:solidFill>
              </a:rPr>
              <a:t>,</a:t>
            </a:r>
            <a:r>
              <a:rPr lang="en-GB" sz="2000" b="1" dirty="0" smtClean="0">
                <a:solidFill>
                  <a:srgbClr val="94C11C"/>
                </a:solidFill>
              </a:rPr>
              <a:t>4 		mg Zn/</a:t>
            </a:r>
            <a:r>
              <a:rPr lang="ru-RU" sz="2000" b="1" dirty="0" smtClean="0">
                <a:solidFill>
                  <a:srgbClr val="94C11C"/>
                </a:solidFill>
              </a:rPr>
              <a:t>л</a:t>
            </a:r>
            <a:endParaRPr lang="en-GB" sz="2000" b="1" dirty="0" smtClean="0">
              <a:solidFill>
                <a:srgbClr val="94C11C"/>
              </a:solidFill>
            </a:endParaRPr>
          </a:p>
          <a:p>
            <a:pPr marL="377825" indent="-182563" defTabSz="228600">
              <a:spcBef>
                <a:spcPct val="20000"/>
              </a:spcBef>
            </a:pPr>
            <a:endParaRPr lang="ru-RU" sz="1600" b="1" dirty="0" smtClean="0">
              <a:solidFill>
                <a:srgbClr val="009993"/>
              </a:solidFill>
            </a:endParaRPr>
          </a:p>
          <a:p>
            <a:pPr marL="377825" indent="-182563" defTabSz="228600">
              <a:spcBef>
                <a:spcPct val="20000"/>
              </a:spcBef>
            </a:pPr>
            <a:r>
              <a:rPr lang="ru-RU" sz="1600" b="1" dirty="0" smtClean="0">
                <a:solidFill>
                  <a:srgbClr val="009993"/>
                </a:solidFill>
              </a:rPr>
              <a:t>Расчет требуемого количества </a:t>
            </a:r>
            <a:r>
              <a:rPr lang="en-GB" sz="1600" b="1" dirty="0" smtClean="0">
                <a:solidFill>
                  <a:srgbClr val="009993"/>
                </a:solidFill>
              </a:rPr>
              <a:t>TMT 15</a:t>
            </a:r>
            <a:r>
              <a:rPr lang="en-GB" sz="1600" b="1" baseline="30000" dirty="0" smtClean="0">
                <a:solidFill>
                  <a:srgbClr val="009993"/>
                </a:solidFill>
              </a:rPr>
              <a:t>®</a:t>
            </a:r>
            <a:r>
              <a:rPr lang="en-GB" sz="1600" b="1" dirty="0" smtClean="0">
                <a:solidFill>
                  <a:srgbClr val="009993"/>
                </a:solidFill>
              </a:rPr>
              <a:t>:</a:t>
            </a:r>
          </a:p>
          <a:p>
            <a:pPr marL="377825" indent="-182563" defTabSz="228600">
              <a:spcBef>
                <a:spcPct val="20000"/>
              </a:spcBef>
            </a:pPr>
            <a:r>
              <a:rPr lang="de-DE" sz="1600" dirty="0" smtClean="0">
                <a:solidFill>
                  <a:srgbClr val="000000"/>
                </a:solidFill>
              </a:rPr>
              <a:t>0</a:t>
            </a:r>
            <a:r>
              <a:rPr lang="ru-RU" sz="1600" dirty="0" smtClean="0">
                <a:solidFill>
                  <a:srgbClr val="000000"/>
                </a:solidFill>
              </a:rPr>
              <a:t>,</a:t>
            </a:r>
            <a:r>
              <a:rPr lang="de-DE" sz="1600" dirty="0" smtClean="0">
                <a:solidFill>
                  <a:srgbClr val="000000"/>
                </a:solidFill>
              </a:rPr>
              <a:t>274</a:t>
            </a:r>
            <a:r>
              <a:rPr lang="ru-RU" sz="1600" dirty="0" smtClean="0">
                <a:solidFill>
                  <a:srgbClr val="000000"/>
                </a:solidFill>
              </a:rPr>
              <a:t> кг </a:t>
            </a:r>
            <a:r>
              <a:rPr lang="de-DE" sz="1600" dirty="0" err="1" smtClean="0">
                <a:solidFill>
                  <a:srgbClr val="000000"/>
                </a:solidFill>
              </a:rPr>
              <a:t>Cu</a:t>
            </a:r>
            <a:r>
              <a:rPr lang="de-DE" sz="1600" dirty="0" smtClean="0">
                <a:solidFill>
                  <a:srgbClr val="000000"/>
                </a:solidFill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de-DE" sz="1600" dirty="0" smtClean="0">
                <a:solidFill>
                  <a:srgbClr val="000000"/>
                </a:solidFill>
              </a:rPr>
              <a:t>³ x 18 </a:t>
            </a:r>
            <a:r>
              <a:rPr lang="ru-RU" sz="1600" dirty="0" smtClean="0">
                <a:solidFill>
                  <a:srgbClr val="000000"/>
                </a:solidFill>
              </a:rPr>
              <a:t>л </a:t>
            </a:r>
            <a:r>
              <a:rPr lang="de-DE" sz="1600" dirty="0" smtClean="0">
                <a:solidFill>
                  <a:srgbClr val="000000"/>
                </a:solidFill>
              </a:rPr>
              <a:t>TMT 15</a:t>
            </a:r>
            <a:r>
              <a:rPr lang="de-DE" sz="1600" baseline="30000" dirty="0" smtClean="0">
                <a:solidFill>
                  <a:srgbClr val="000000"/>
                </a:solidFill>
                <a:sym typeface="Arial Special G2" pitchFamily="34" charset="2"/>
              </a:rPr>
              <a:t>®</a:t>
            </a:r>
            <a:r>
              <a:rPr lang="de-DE" sz="1600" dirty="0" smtClean="0">
                <a:solidFill>
                  <a:srgbClr val="000000"/>
                </a:solidFill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кг </a:t>
            </a:r>
            <a:r>
              <a:rPr lang="de-DE" sz="1600" dirty="0" err="1" smtClean="0">
                <a:solidFill>
                  <a:srgbClr val="000000"/>
                </a:solidFill>
              </a:rPr>
              <a:t>Cu</a:t>
            </a:r>
            <a:r>
              <a:rPr lang="de-DE" sz="1600" dirty="0" smtClean="0">
                <a:solidFill>
                  <a:srgbClr val="000000"/>
                </a:solidFill>
              </a:rPr>
              <a:t> 	= 4</a:t>
            </a:r>
            <a:r>
              <a:rPr lang="ru-RU" sz="1600" dirty="0" smtClean="0">
                <a:solidFill>
                  <a:srgbClr val="000000"/>
                </a:solidFill>
              </a:rPr>
              <a:t>,</a:t>
            </a:r>
            <a:r>
              <a:rPr lang="de-DE" sz="1600" dirty="0" smtClean="0">
                <a:solidFill>
                  <a:srgbClr val="000000"/>
                </a:solidFill>
              </a:rPr>
              <a:t>9 l TMT 15</a:t>
            </a:r>
            <a:r>
              <a:rPr lang="de-DE" sz="1600" baseline="30000" dirty="0" smtClean="0">
                <a:solidFill>
                  <a:srgbClr val="000000"/>
                </a:solidFill>
                <a:sym typeface="Arial Special G2" pitchFamily="34" charset="2"/>
              </a:rPr>
              <a:t>®</a:t>
            </a:r>
            <a:r>
              <a:rPr lang="de-DE" sz="1600" dirty="0" smtClean="0">
                <a:solidFill>
                  <a:srgbClr val="000000"/>
                </a:solidFill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de-DE" sz="1600" dirty="0" smtClean="0">
                <a:solidFill>
                  <a:srgbClr val="000000"/>
                </a:solidFill>
              </a:rPr>
              <a:t>³</a:t>
            </a:r>
          </a:p>
          <a:p>
            <a:pPr marL="377825" indent="-182563" defTabSz="228600">
              <a:spcBef>
                <a:spcPct val="20000"/>
              </a:spcBef>
            </a:pPr>
            <a:r>
              <a:rPr lang="de-DE" sz="1600" dirty="0" smtClean="0">
                <a:solidFill>
                  <a:srgbClr val="000000"/>
                </a:solidFill>
              </a:rPr>
              <a:t>0</a:t>
            </a:r>
            <a:r>
              <a:rPr lang="ru-RU" sz="1600" dirty="0" smtClean="0">
                <a:solidFill>
                  <a:srgbClr val="000000"/>
                </a:solidFill>
              </a:rPr>
              <a:t>,</a:t>
            </a:r>
            <a:r>
              <a:rPr lang="de-DE" sz="1600" dirty="0" smtClean="0">
                <a:solidFill>
                  <a:srgbClr val="000000"/>
                </a:solidFill>
              </a:rPr>
              <a:t>168 </a:t>
            </a:r>
            <a:r>
              <a:rPr lang="ru-RU" sz="1600" dirty="0" smtClean="0">
                <a:solidFill>
                  <a:srgbClr val="000000"/>
                </a:solidFill>
              </a:rPr>
              <a:t>кг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Zn</a:t>
            </a:r>
            <a:r>
              <a:rPr lang="de-DE" sz="1600" dirty="0" smtClean="0">
                <a:solidFill>
                  <a:srgbClr val="000000"/>
                </a:solidFill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de-DE" sz="1600" dirty="0" smtClean="0">
                <a:solidFill>
                  <a:srgbClr val="000000"/>
                </a:solidFill>
              </a:rPr>
              <a:t>³ x 20 </a:t>
            </a:r>
            <a:r>
              <a:rPr lang="ru-RU" sz="1600" dirty="0" smtClean="0">
                <a:solidFill>
                  <a:srgbClr val="000000"/>
                </a:solidFill>
              </a:rPr>
              <a:t>л </a:t>
            </a:r>
            <a:r>
              <a:rPr lang="de-DE" sz="1600" dirty="0" smtClean="0">
                <a:solidFill>
                  <a:srgbClr val="000000"/>
                </a:solidFill>
              </a:rPr>
              <a:t>TMT 15</a:t>
            </a:r>
            <a:r>
              <a:rPr lang="de-DE" sz="1600" baseline="30000" dirty="0" smtClean="0">
                <a:solidFill>
                  <a:srgbClr val="000000"/>
                </a:solidFill>
                <a:sym typeface="Arial Special G2" pitchFamily="34" charset="2"/>
              </a:rPr>
              <a:t>®</a:t>
            </a:r>
            <a:r>
              <a:rPr lang="de-DE" sz="1600" dirty="0" smtClean="0">
                <a:solidFill>
                  <a:srgbClr val="000000"/>
                </a:solidFill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кг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Zn</a:t>
            </a:r>
            <a:r>
              <a:rPr lang="de-DE" sz="1600" dirty="0" smtClean="0">
                <a:solidFill>
                  <a:srgbClr val="000000"/>
                </a:solidFill>
              </a:rPr>
              <a:t> 	= 3</a:t>
            </a:r>
            <a:r>
              <a:rPr lang="ru-RU" sz="1600" dirty="0" smtClean="0">
                <a:solidFill>
                  <a:srgbClr val="000000"/>
                </a:solidFill>
              </a:rPr>
              <a:t>,</a:t>
            </a:r>
            <a:r>
              <a:rPr lang="de-DE" sz="1600" dirty="0" smtClean="0">
                <a:solidFill>
                  <a:srgbClr val="000000"/>
                </a:solidFill>
              </a:rPr>
              <a:t>2 l TMT 15</a:t>
            </a:r>
            <a:r>
              <a:rPr lang="de-DE" sz="1600" baseline="30000" dirty="0" smtClean="0">
                <a:solidFill>
                  <a:srgbClr val="000000"/>
                </a:solidFill>
                <a:sym typeface="Arial Special G2" pitchFamily="34" charset="2"/>
              </a:rPr>
              <a:t>®</a:t>
            </a:r>
            <a:r>
              <a:rPr lang="de-DE" sz="1600" dirty="0" smtClean="0">
                <a:solidFill>
                  <a:srgbClr val="000000"/>
                </a:solidFill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de-DE" sz="1600" dirty="0" smtClean="0">
                <a:solidFill>
                  <a:srgbClr val="000000"/>
                </a:solidFill>
              </a:rPr>
              <a:t>³</a:t>
            </a:r>
          </a:p>
          <a:p>
            <a:pPr marL="377825" indent="-182563" defTabSz="228600">
              <a:spcBef>
                <a:spcPct val="20000"/>
              </a:spcBef>
            </a:pP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</a:t>
            </a:r>
            <a:r>
              <a:rPr lang="de-DE" sz="1600" dirty="0" smtClean="0">
                <a:solidFill>
                  <a:srgbClr val="000000"/>
                </a:solidFill>
                <a:sym typeface="Arial Special G2" pitchFamily="34" charset="2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sym typeface="Arial Special G2" pitchFamily="34" charset="2"/>
              </a:rPr>
              <a:t>добавление </a:t>
            </a:r>
            <a:r>
              <a:rPr lang="de-DE" sz="1600" dirty="0" smtClean="0">
                <a:solidFill>
                  <a:srgbClr val="000000"/>
                </a:solidFill>
                <a:sym typeface="Arial Special G2" pitchFamily="34" charset="2"/>
              </a:rPr>
              <a:t>TMT 15</a:t>
            </a:r>
            <a:r>
              <a:rPr lang="de-DE" sz="1600" baseline="30000" dirty="0" smtClean="0">
                <a:solidFill>
                  <a:srgbClr val="000000"/>
                </a:solidFill>
                <a:sym typeface="Arial Special G2" pitchFamily="34" charset="2"/>
              </a:rPr>
              <a:t>®</a:t>
            </a:r>
            <a:r>
              <a:rPr lang="de-DE" sz="1600" dirty="0" smtClean="0">
                <a:solidFill>
                  <a:srgbClr val="000000"/>
                </a:solidFill>
                <a:sym typeface="Arial Special G2" pitchFamily="34" charset="2"/>
              </a:rPr>
              <a:t> = 8</a:t>
            </a:r>
            <a:r>
              <a:rPr lang="ru-RU" sz="1600" dirty="0" smtClean="0">
                <a:solidFill>
                  <a:srgbClr val="000000"/>
                </a:solidFill>
                <a:sym typeface="Arial Special G2" pitchFamily="34" charset="2"/>
              </a:rPr>
              <a:t>,</a:t>
            </a:r>
            <a:r>
              <a:rPr lang="de-DE" sz="1600" dirty="0" smtClean="0">
                <a:solidFill>
                  <a:srgbClr val="000000"/>
                </a:solidFill>
                <a:sym typeface="Arial Special G2" pitchFamily="34" charset="2"/>
              </a:rPr>
              <a:t>1 </a:t>
            </a:r>
            <a:r>
              <a:rPr lang="ru-RU" sz="1600" dirty="0" smtClean="0">
                <a:solidFill>
                  <a:srgbClr val="000000"/>
                </a:solidFill>
              </a:rPr>
              <a:t>л</a:t>
            </a:r>
            <a:r>
              <a:rPr lang="de-DE" sz="1600" dirty="0" smtClean="0">
                <a:solidFill>
                  <a:srgbClr val="000000"/>
                </a:solidFill>
              </a:rPr>
              <a:t> TMT 15</a:t>
            </a:r>
            <a:r>
              <a:rPr lang="de-DE" sz="1600" baseline="30000" dirty="0" smtClean="0">
                <a:solidFill>
                  <a:srgbClr val="000000"/>
                </a:solidFill>
                <a:sym typeface="Arial Special G2" pitchFamily="34" charset="2"/>
              </a:rPr>
              <a:t>®</a:t>
            </a:r>
            <a:r>
              <a:rPr lang="de-DE" sz="1600" dirty="0" smtClean="0">
                <a:solidFill>
                  <a:srgbClr val="000000"/>
                </a:solidFill>
              </a:rPr>
              <a:t>/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de-DE" sz="1600" dirty="0" smtClean="0">
                <a:solidFill>
                  <a:srgbClr val="000000"/>
                </a:solidFill>
              </a:rPr>
              <a:t>³</a:t>
            </a:r>
          </a:p>
        </p:txBody>
      </p:sp>
      <p:pic>
        <p:nvPicPr>
          <p:cNvPr id="70349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573463"/>
            <a:ext cx="827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1187530" y="292493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703494" name="Rectangle 6"/>
          <p:cNvSpPr>
            <a:spLocks noChangeArrowheads="1"/>
          </p:cNvSpPr>
          <p:nvPr/>
        </p:nvSpPr>
        <p:spPr bwMode="auto">
          <a:xfrm>
            <a:off x="385763" y="114300"/>
            <a:ext cx="6562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Конкретный случай </a:t>
            </a:r>
            <a:r>
              <a:rPr lang="en-GB" sz="2000" b="1" dirty="0" smtClean="0">
                <a:solidFill>
                  <a:srgbClr val="FFFFFF"/>
                </a:solidFill>
              </a:rPr>
              <a:t>1:</a:t>
            </a:r>
            <a:br>
              <a:rPr lang="en-GB" sz="2000" b="1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практика </a:t>
            </a:r>
            <a:r>
              <a:rPr lang="en-GB" sz="2000" dirty="0" smtClean="0">
                <a:solidFill>
                  <a:srgbClr val="FFFFFF"/>
                </a:solidFill>
              </a:rPr>
              <a:t>/ </a:t>
            </a:r>
            <a:r>
              <a:rPr lang="ru-RU" sz="2000" dirty="0" smtClean="0">
                <a:solidFill>
                  <a:srgbClr val="FFFFFF"/>
                </a:solidFill>
              </a:rPr>
              <a:t>концентрат от гальванического покрытия</a:t>
            </a:r>
            <a:endParaRPr lang="de-DE" sz="2000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 bwMode="auto">
          <a:xfrm>
            <a:off x="466725" y="6539783"/>
            <a:ext cx="4537075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415C97B-FF31-4944-B26E-62894D1A7738}" type="datetime1">
              <a:rPr lang="de-DE" smtClean="0"/>
              <a:pPr/>
              <a:t>26.03.2015</a:t>
            </a:fld>
            <a:r>
              <a:rPr lang="de-DE" dirty="0" smtClean="0"/>
              <a:t> | AI-AK-SK-AT / Grimmer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56949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 - &amp;quot;Выделение тяжелых металлов с помощью TMT 15®&amp;#x0D;&amp;#x0A;&amp;#x0D;&amp;#x0A;&amp;quot;&quot;/&gt;&lt;property id=&quot;20307&quot; value=&quot;271&quot;/&gt;&lt;/object&gt;&lt;object type=&quot;3&quot; unique_id=&quot;10004&quot;&gt;&lt;property id=&quot;20148&quot; value=&quot;5&quot;/&gt;&lt;property id=&quot;20300&quot; value=&quot;Folie 2&quot;/&gt;&lt;property id=&quot;20307&quot; value=&quot;354&quot;/&gt;&lt;/object&gt;&lt;object type=&quot;3&quot; unique_id=&quot;10005&quot;&gt;&lt;property id=&quot;20148&quot; value=&quot;5&quot;/&gt;&lt;property id=&quot;20300&quot; value=&quot;Folie 3 - &amp;quot;Тяжелые металлы&amp;quot;&quot;/&gt;&lt;property id=&quot;20307&quot; value=&quot;292&quot;/&gt;&lt;/object&gt;&lt;object type=&quot;3&quot; unique_id=&quot;10006&quot;&gt;&lt;property id=&quot;20148&quot; value=&quot;5&quot;/&gt;&lt;property id=&quot;20300&quot; value=&quot;Folie 4 - &amp;quot;Тримеркапто-s-триазин (Trimercapto-s-triazine) &amp;quot;&quot;/&gt;&lt;property id=&quot;20307&quot; value=&quot;301&quot;/&gt;&lt;/object&gt;&lt;object type=&quot;3&quot; unique_id=&quot;10007&quot;&gt;&lt;property id=&quot;20148&quot; value=&quot;5&quot;/&gt;&lt;property id=&quot;20300&quot; value=&quot;Folie 5 - &amp;quot;Реакция TMT 15®  с  &amp;#x0D;&amp;#x0A;тяжелыми металлами (например, медь)&amp;quot;&quot;/&gt;&lt;property id=&quot;20307&quot; value=&quot;296&quot;/&gt;&lt;/object&gt;&lt;object type=&quot;3&quot; unique_id=&quot;10008&quot;&gt;&lt;property id=&quot;20148&quot; value=&quot;5&quot;/&gt;&lt;property id=&quot;20300&quot; value=&quot;Folie 6 - &amp;quot;Упаковка TMT 15®&amp;quot;&quot;/&gt;&lt;property id=&quot;20307&quot; value=&quot;294&quot;/&gt;&lt;/object&gt;&lt;object type=&quot;3&quot; unique_id=&quot;10009&quot;&gt;&lt;property id=&quot;20148&quot; value=&quot;5&quot;/&gt;&lt;property id=&quot;20300&quot; value=&quot;Folie 7 - &amp;quot;Выделение тяжелых металлов &amp;#x0D;&amp;#x0A; с помощью TMT 15®&amp;quot;&quot;/&gt;&lt;property id=&quot;20307&quot; value=&quot;297&quot;/&gt;&lt;/object&gt;&lt;object type=&quot;3&quot; unique_id=&quot;10010&quot;&gt;&lt;property id=&quot;20148&quot; value=&quot;5&quot;/&gt;&lt;property id=&quot;20300&quot; value=&quot;Folie 8 - &amp;quot;Применение TMT 15®&amp;quot;&quot;/&gt;&lt;property id=&quot;20307&quot; value=&quot;295&quot;/&gt;&lt;/object&gt;&lt;object type=&quot;3&quot; unique_id=&quot;10011&quot;&gt;&lt;property id=&quot;20148&quot; value=&quot;5&quot;/&gt;&lt;property id=&quot;20300&quot; value=&quot;Folie 9&quot;/&gt;&lt;property id=&quot;20307&quot; value=&quot;473&quot;/&gt;&lt;/object&gt;&lt;object type=&quot;3&quot; unique_id=&quot;10012&quot;&gt;&lt;property id=&quot;20148&quot; value=&quot;5&quot;/&gt;&lt;property id=&quot;20300&quot; value=&quot;Folie 10&quot;/&gt;&lt;property id=&quot;20307&quot; value=&quot;474&quot;/&gt;&lt;/object&gt;&lt;object type=&quot;3&quot; unique_id=&quot;10013&quot;&gt;&lt;property id=&quot;20148&quot; value=&quot;5&quot;/&gt;&lt;property id=&quot;20300&quot; value=&quot;Folie 11&quot;/&gt;&lt;property id=&quot;20307&quot; value=&quot;358&quot;/&gt;&lt;/object&gt;&lt;object type=&quot;3&quot; unique_id=&quot;10014&quot;&gt;&lt;property id=&quot;20148&quot; value=&quot;5&quot;/&gt;&lt;property id=&quot;20300&quot; value=&quot;Folie 12 - &amp;quot;Схема завода по переработке сточных вод&amp;quot;&quot;/&gt;&lt;property id=&quot;20307&quot; value=&quot;300&quot;/&gt;&lt;/object&gt;&lt;object type=&quot;3&quot; unique_id=&quot;10015&quot;&gt;&lt;property id=&quot;20148&quot; value=&quot;5&quot;/&gt;&lt;property id=&quot;20300&quot; value=&quot;Folie 13&quot;/&gt;&lt;property id=&quot;20307&quot; value=&quot;360&quot;/&gt;&lt;/object&gt;&lt;object type=&quot;3&quot; unique_id=&quot;10016&quot;&gt;&lt;property id=&quot;20148&quot; value=&quot;5&quot;/&gt;&lt;property id=&quot;20300&quot; value=&quot;Folie 14&quot;/&gt;&lt;property id=&quot;20307&quot; value=&quot;463&quot;/&gt;&lt;/object&gt;&lt;object type=&quot;3&quot; unique_id=&quot;10017&quot;&gt;&lt;property id=&quot;20148&quot; value=&quot;5&quot;/&gt;&lt;property id=&quot;20300&quot; value=&quot;Folie 15&quot;/&gt;&lt;property id=&quot;20307&quot; value=&quot;464&quot;/&gt;&lt;/object&gt;&lt;object type=&quot;3&quot; unique_id=&quot;10018&quot;&gt;&lt;property id=&quot;20148&quot; value=&quot;5&quot;/&gt;&lt;property id=&quot;20300&quot; value=&quot;Folie 16 - &amp;quot;Переработка сточной воды&amp;quot;&quot;/&gt;&lt;property id=&quot;20307&quot; value=&quot;273&quot;/&gt;&lt;/object&gt;&lt;object type=&quot;3&quot; unique_id=&quot;10019&quot;&gt;&lt;property id=&quot;20148&quot; value=&quot;5&quot;/&gt;&lt;property id=&quot;20300&quot; value=&quot;Folie 17&quot;/&gt;&lt;property id=&quot;20307&quot; value=&quot;402&quot;/&gt;&lt;/object&gt;&lt;object type=&quot;3&quot; unique_id=&quot;10020&quot;&gt;&lt;property id=&quot;20148&quot; value=&quot;5&quot;/&gt;&lt;property id=&quot;20300&quot; value=&quot;Folie 18&quot;/&gt;&lt;property id=&quot;20307&quot; value=&quot;465&quot;/&gt;&lt;/object&gt;&lt;object type=&quot;3&quot; unique_id=&quot;10021&quot;&gt;&lt;property id=&quot;20148&quot; value=&quot;5&quot;/&gt;&lt;property id=&quot;20300&quot; value=&quot;Folie 19&quot;/&gt;&lt;property id=&quot;20307&quot; value=&quot;466&quot;/&gt;&lt;/object&gt;&lt;object type=&quot;3&quot; unique_id=&quot;10022&quot;&gt;&lt;property id=&quot;20148&quot; value=&quot;5&quot;/&gt;&lt;property id=&quot;20300&quot; value=&quot;Folie 20&quot;/&gt;&lt;property id=&quot;20307&quot; value=&quot;469&quot;/&gt;&lt;/object&gt;&lt;object type=&quot;3&quot; unique_id=&quot;10023&quot;&gt;&lt;property id=&quot;20148&quot; value=&quot;5&quot;/&gt;&lt;property id=&quot;20300&quot; value=&quot;Folie 21&quot;/&gt;&lt;property id=&quot;20307&quot; value=&quot;479&quot;/&gt;&lt;/object&gt;&lt;object type=&quot;3&quot; unique_id=&quot;10024&quot;&gt;&lt;property id=&quot;20148&quot; value=&quot;5&quot;/&gt;&lt;property id=&quot;20300&quot; value=&quot;Folie 22&quot;/&gt;&lt;property id=&quot;20307&quot; value=&quot;369&quot;/&gt;&lt;/object&gt;&lt;object type=&quot;3&quot; unique_id=&quot;10025&quot;&gt;&lt;property id=&quot;20148&quot; value=&quot;5&quot;/&gt;&lt;property id=&quot;20300&quot; value=&quot;Folie 23&quot;/&gt;&lt;property id=&quot;20307&quot; value=&quot;370&quot;/&gt;&lt;/object&gt;&lt;object type=&quot;3&quot; unique_id=&quot;10026&quot;&gt;&lt;property id=&quot;20148&quot; value=&quot;5&quot;/&gt;&lt;property id=&quot;20300&quot; value=&quot;Folie 24&quot;/&gt;&lt;property id=&quot;20307&quot; value=&quot;471&quot;/&gt;&lt;/object&gt;&lt;object type=&quot;3&quot; unique_id=&quot;10027&quot;&gt;&lt;property id=&quot;20148&quot; value=&quot;5&quot;/&gt;&lt;property id=&quot;20300&quot; value=&quot;Folie 25&quot;/&gt;&lt;property id=&quot;20307&quot; value=&quot;472&quot;/&gt;&lt;/object&gt;&lt;object type=&quot;3&quot; unique_id=&quot;10028&quot;&gt;&lt;property id=&quot;20148&quot; value=&quot;5&quot;/&gt;&lt;property id=&quot;20300&quot; value=&quot;Folie 26&quot;/&gt;&lt;property id=&quot;20307&quot; value=&quot;376&quot;/&gt;&lt;/object&gt;&lt;object type=&quot;3&quot; unique_id=&quot;10029&quot;&gt;&lt;property id=&quot;20148&quot; value=&quot;5&quot;/&gt;&lt;property id=&quot;20300&quot; value=&quot;Folie 27&quot;/&gt;&lt;property id=&quot;20307&quot; value=&quot;377&quot;/&gt;&lt;/object&gt;&lt;object type=&quot;3&quot; unique_id=&quot;10030&quot;&gt;&lt;property id=&quot;20148&quot; value=&quot;5&quot;/&gt;&lt;property id=&quot;20300&quot; value=&quot;Folie 28&quot;/&gt;&lt;property id=&quot;20307&quot; value=&quot;378&quot;/&gt;&lt;/object&gt;&lt;object type=&quot;3&quot; unique_id=&quot;10031&quot;&gt;&lt;property id=&quot;20148&quot; value=&quot;5&quot;/&gt;&lt;property id=&quot;20300&quot; value=&quot;Folie 29 - &amp;quot;Выделение  тяжелых металлов с помощью TMT 15®&amp;#x0D;&amp;#x0A;&amp;#x0D;&amp;#x0A;- Области применения &amp;#x0D;&amp;#x0A;  Мусоросжигательный завод&amp;quot;&quot;/&gt;&lt;property id=&quot;20307&quot; value=&quot;336&quot;/&gt;&lt;/object&gt;&lt;object type=&quot;3&quot; unique_id=&quot;10032&quot;&gt;&lt;property id=&quot;20148&quot; value=&quot;5&quot;/&gt;&lt;property id=&quot;20300&quot; value=&quot;Folie 30&quot;/&gt;&lt;property id=&quot;20307&quot; value=&quot;302&quot;/&gt;&lt;/object&gt;&lt;object type=&quot;3&quot; unique_id=&quot;10033&quot;&gt;&lt;property id=&quot;20148&quot; value=&quot;5&quot;/&gt;&lt;property id=&quot;20300&quot; value=&quot;Folie 31&quot;/&gt;&lt;property id=&quot;20307&quot; value=&quot;475&quot;/&gt;&lt;/object&gt;&lt;object type=&quot;3&quot; unique_id=&quot;10034&quot;&gt;&lt;property id=&quot;20148&quot; value=&quot;5&quot;/&gt;&lt;property id=&quot;20300&quot; value=&quot;Folie 32&quot;/&gt;&lt;property id=&quot;20307&quot; value=&quot;426&quot;/&gt;&lt;/object&gt;&lt;object type=&quot;3&quot; unique_id=&quot;10035&quot;&gt;&lt;property id=&quot;20148&quot; value=&quot;5&quot;/&gt;&lt;property id=&quot;20300&quot; value=&quot;Folie 33&quot;/&gt;&lt;property id=&quot;20307&quot; value=&quot;427&quot;/&gt;&lt;/object&gt;&lt;object type=&quot;3&quot; unique_id=&quot;10036&quot;&gt;&lt;property id=&quot;20148&quot; value=&quot;5&quot;/&gt;&lt;property id=&quot;20300&quot; value=&quot;Folie 34&quot;/&gt;&lt;property id=&quot;20307&quot; value=&quot;428&quot;/&gt;&lt;/object&gt;&lt;object type=&quot;3&quot; unique_id=&quot;10037&quot;&gt;&lt;property id=&quot;20148&quot; value=&quot;5&quot;/&gt;&lt;property id=&quot;20300&quot; value=&quot;Folie 35&quot;/&gt;&lt;property id=&quot;20307&quot; value=&quot;444&quot;/&gt;&lt;/object&gt;&lt;object type=&quot;3&quot; unique_id=&quot;10038&quot;&gt;&lt;property id=&quot;20148&quot; value=&quot;5&quot;/&gt;&lt;property id=&quot;20300&quot; value=&quot;Folie 36&quot;/&gt;&lt;property id=&quot;20307&quot; value=&quot;305&quot;/&gt;&lt;/object&gt;&lt;object type=&quot;3&quot; unique_id=&quot;10039&quot;&gt;&lt;property id=&quot;20148&quot; value=&quot;5&quot;/&gt;&lt;property id=&quot;20300&quot; value=&quot;Folie 37&quot;/&gt;&lt;property id=&quot;20307&quot; value=&quot;437&quot;/&gt;&lt;/object&gt;&lt;object type=&quot;3&quot; unique_id=&quot;10040&quot;&gt;&lt;property id=&quot;20148&quot; value=&quot;5&quot;/&gt;&lt;property id=&quot;20300&quot; value=&quot;Folie 38&quot;/&gt;&lt;property id=&quot;20307&quot; value=&quot;438&quot;/&gt;&lt;/object&gt;&lt;object type=&quot;3&quot; unique_id=&quot;10041&quot;&gt;&lt;property id=&quot;20148&quot; value=&quot;5&quot;/&gt;&lt;property id=&quot;20300&quot; value=&quot;Folie 39&quot;/&gt;&lt;property id=&quot;20307&quot; value=&quot;342&quot;/&gt;&lt;/object&gt;&lt;object type=&quot;3&quot; unique_id=&quot;10042&quot;&gt;&lt;property id=&quot;20148&quot; value=&quot;5&quot;/&gt;&lt;property id=&quot;20300&quot; value=&quot;Folie 40&quot;/&gt;&lt;property id=&quot;20307&quot; value=&quot;343&quot;/&gt;&lt;/object&gt;&lt;object type=&quot;3&quot; unique_id=&quot;10043&quot;&gt;&lt;property id=&quot;20148&quot; value=&quot;5&quot;/&gt;&lt;property id=&quot;20300&quot; value=&quot;Folie 41&quot;/&gt;&lt;property id=&quot;20307&quot; value=&quot;347&quot;/&gt;&lt;/object&gt;&lt;object type=&quot;3&quot; unique_id=&quot;10044&quot;&gt;&lt;property id=&quot;20148&quot; value=&quot;5&quot;/&gt;&lt;property id=&quot;20300&quot; value=&quot;Folie 42 - &amp;quot;Удаление тяжелых металлов с помощью TMT 15®&amp;#x0D;&amp;#x0A;&amp;#x0D;&amp;#x0A;Применение &amp;#x0D;&amp;#x0A;Различные отрасли промышленности&amp;#x0D;&amp;#x0A;   (Обработка поверхност&quot;/&gt;&lt;property id=&quot;20307&quot; value=&quot;337&quot;/&gt;&lt;/object&gt;&lt;object type=&quot;3&quot; unique_id=&quot;10045&quot;&gt;&lt;property id=&quot;20148&quot; value=&quot;5&quot;/&gt;&lt;property id=&quot;20300&quot; value=&quot;Folie 43 - &amp;quot;Применение TMT 15® &amp;#x0D;&amp;#x0A;в различных областях промышленности&amp;quot;&quot;/&gt;&lt;property id=&quot;20307&quot; value=&quot;317&quot;/&gt;&lt;/object&gt;&lt;object type=&quot;3&quot; unique_id=&quot;10046&quot;&gt;&lt;property id=&quot;20148&quot; value=&quot;5&quot;/&gt;&lt;property id=&quot;20300&quot; value=&quot;Folie 44&quot;/&gt;&lt;property id=&quot;20307&quot; value=&quot;389&quot;/&gt;&lt;/object&gt;&lt;object type=&quot;3&quot; unique_id=&quot;10047&quot;&gt;&lt;property id=&quot;20148&quot; value=&quot;5&quot;/&gt;&lt;property id=&quot;20300&quot; value=&quot;Folie 45 - &amp;quot;Технологический процесс &amp;quot;&quot;/&gt;&lt;property id=&quot;20307&quot; value=&quot;449&quot;/&gt;&lt;/object&gt;&lt;object type=&quot;3&quot; unique_id=&quot;10048&quot;&gt;&lt;property id=&quot;20148&quot; value=&quot;5&quot;/&gt;&lt;property id=&quot;20300&quot; value=&quot;Folie 46 - &amp;quot;Непрерывный процесс течения&amp;quot;&quot;/&gt;&lt;property id=&quot;20307&quot; value=&quot;450&quot;/&gt;&lt;/object&gt;&lt;object type=&quot;3&quot; unique_id=&quot;10049&quot;&gt;&lt;property id=&quot;20148&quot; value=&quot;5&quot;/&gt;&lt;property id=&quot;20300&quot; value=&quot;Folie 47&quot;/&gt;&lt;property id=&quot;20307&quot; value=&quot;480&quot;/&gt;&lt;/object&gt;&lt;object type=&quot;3&quot; unique_id=&quot;10050&quot;&gt;&lt;property id=&quot;20148&quot; value=&quot;5&quot;/&gt;&lt;property id=&quot;20300&quot; value=&quot;Folie 48&quot;/&gt;&lt;property id=&quot;20307&quot; value=&quot;481&quot;/&gt;&lt;/object&gt;&lt;object type=&quot;3&quot; unique_id=&quot;10051&quot;&gt;&lt;property id=&quot;20148&quot; value=&quot;5&quot;/&gt;&lt;property id=&quot;20300&quot; value=&quot;Folie 49&quot;/&gt;&lt;property id=&quot;20307&quot; value=&quot;482&quot;/&gt;&lt;/object&gt;&lt;object type=&quot;3&quot; unique_id=&quot;10052&quot;&gt;&lt;property id=&quot;20148&quot; value=&quot;5&quot;/&gt;&lt;property id=&quot;20300&quot; value=&quot;Folie 50&quot;/&gt;&lt;property id=&quot;20307&quot; value=&quot;483&quot;/&gt;&lt;/object&gt;&lt;object type=&quot;3&quot; unique_id=&quot;10053&quot;&gt;&lt;property id=&quot;20148&quot; value=&quot;5&quot;/&gt;&lt;property id=&quot;20300&quot; value=&quot;Folie 51&quot;/&gt;&lt;property id=&quot;20307&quot; value=&quot;484&quot;/&gt;&lt;/object&gt;&lt;object type=&quot;3&quot; unique_id=&quot;10054&quot;&gt;&lt;property id=&quot;20148&quot; value=&quot;5&quot;/&gt;&lt;property id=&quot;20300&quot; value=&quot;Folie 52&quot;/&gt;&lt;property id=&quot;20307&quot; value=&quot;485&quot;/&gt;&lt;/object&gt;&lt;object type=&quot;3&quot; unique_id=&quot;10055&quot;&gt;&lt;property id=&quot;20148&quot; value=&quot;5&quot;/&gt;&lt;property id=&quot;20300&quot; value=&quot;Folie 53&quot;/&gt;&lt;property id=&quot;20307&quot; value=&quot;486&quot;/&gt;&lt;/object&gt;&lt;object type=&quot;3&quot; unique_id=&quot;10056&quot;&gt;&lt;property id=&quot;20148&quot; value=&quot;5&quot;/&gt;&lt;property id=&quot;20300&quot; value=&quot;Folie 54&quot;/&gt;&lt;property id=&quot;20307&quot; value=&quot;455&quot;/&gt;&lt;/object&gt;&lt;object type=&quot;3&quot; unique_id=&quot;10057&quot;&gt;&lt;property id=&quot;20148&quot; value=&quot;5&quot;/&gt;&lt;property id=&quot;20300&quot; value=&quot;Folie 55&quot;/&gt;&lt;property id=&quot;20307&quot; value=&quot;323&quot;/&gt;&lt;/object&gt;&lt;object type=&quot;3&quot; unique_id=&quot;10058&quot;&gt;&lt;property id=&quot;20148&quot; value=&quot;5&quot;/&gt;&lt;property id=&quot;20300&quot; value=&quot;Folie 56&quot;/&gt;&lt;property id=&quot;20307&quot; value=&quot;462&quot;/&gt;&lt;/object&gt;&lt;object type=&quot;3&quot; unique_id=&quot;10059&quot;&gt;&lt;property id=&quot;20148&quot; value=&quot;5&quot;/&gt;&lt;property id=&quot;20300&quot; value=&quot;Folie 57 - &amp;quot;Осаждение тяжелых металлов с помощью TMT 15®&amp;quot;&quot;/&gt;&lt;property id=&quot;20307&quot; value=&quot;322&quot;/&gt;&lt;/object&gt;&lt;object type=&quot;3&quot; unique_id=&quot;10060&quot;&gt;&lt;property id=&quot;20148&quot; value=&quot;5&quot;/&gt;&lt;property id=&quot;20300&quot; value=&quot;Folie 58 - &amp;quot;Осаждение тяжелых металлов с помощью TMT 15®&amp;#x0D;&amp;#x0A;&amp;#x0D;&amp;#x0A; Серосодержащие осаждающие агенты&amp;quot;&quot;/&gt;&lt;property id=&quot;20307&quot; value=&quot;338&quot;/&gt;&lt;/object&gt;&lt;object type=&quot;3&quot; unique_id=&quot;10061&quot;&gt;&lt;property id=&quot;20148&quot; value=&quot;5&quot;/&gt;&lt;property id=&quot;20300&quot; value=&quot;Folie 59&quot;/&gt;&lt;property id=&quot;20307&quot; value=&quot;325&quot;/&gt;&lt;/object&gt;&lt;object type=&quot;3&quot; unique_id=&quot;10062&quot;&gt;&lt;property id=&quot;20148&quot; value=&quot;5&quot;/&gt;&lt;property id=&quot;20300&quot; value=&quot;Folie 60&quot;/&gt;&lt;property id=&quot;20307&quot; value=&quot;476&quot;/&gt;&lt;/object&gt;&lt;object type=&quot;3&quot; unique_id=&quot;10063&quot;&gt;&lt;property id=&quot;20148&quot; value=&quot;5&quot;/&gt;&lt;property id=&quot;20300&quot; value=&quot;Folie 61&quot;/&gt;&lt;property id=&quot;20307&quot; value=&quot;339&quot;/&gt;&lt;/object&gt;&lt;object type=&quot;3&quot; unique_id=&quot;10064&quot;&gt;&lt;property id=&quot;20148&quot; value=&quot;5&quot;/&gt;&lt;property id=&quot;20300&quot; value=&quot;Folie 62&quot;/&gt;&lt;property id=&quot;20307&quot; value=&quot;340&quot;/&gt;&lt;/object&gt;&lt;object type=&quot;3&quot; unique_id=&quot;10065&quot;&gt;&lt;property id=&quot;20148&quot; value=&quot;5&quot;/&gt;&lt;property id=&quot;20300&quot; value=&quot;Folie 63&quot;/&gt;&lt;property id=&quot;20307&quot; value=&quot;477&quot;/&gt;&lt;/object&gt;&lt;object type=&quot;3&quot; unique_id=&quot;10066&quot;&gt;&lt;property id=&quot;20148&quot; value=&quot;5&quot;/&gt;&lt;property id=&quot;20300&quot; value=&quot;Folie 64&quot;/&gt;&lt;property id=&quot;20307&quot; value=&quot;478&quot;/&gt;&lt;/object&gt;&lt;object type=&quot;3&quot; unique_id=&quot;10067&quot;&gt;&lt;property id=&quot;20148&quot; value=&quot;5&quot;/&gt;&lt;property id=&quot;20300&quot; value=&quot;Folie 65&quot;/&gt;&lt;property id=&quot;20307&quot; value=&quot;328&quot;/&gt;&lt;/object&gt;&lt;object type=&quot;3&quot; unique_id=&quot;10068&quot;&gt;&lt;property id=&quot;20148&quot; value=&quot;5&quot;/&gt;&lt;property id=&quot;20300&quot; value=&quot;Folie 66&quot;/&gt;&lt;property id=&quot;20307&quot; value=&quot;329&quot;/&gt;&lt;/object&gt;&lt;object type=&quot;3&quot; unique_id=&quot;10069&quot;&gt;&lt;property id=&quot;20148&quot; value=&quot;5&quot;/&gt;&lt;property id=&quot;20300&quot; value=&quot;Folie 67&quot;/&gt;&lt;property id=&quot;20307&quot; value=&quot;341&quot;/&gt;&lt;/object&gt;&lt;object type=&quot;3&quot; unique_id=&quot;10070&quot;&gt;&lt;property id=&quot;20148&quot; value=&quot;5&quot;/&gt;&lt;property id=&quot;20300&quot; value=&quot;Folie 68&quot;/&gt;&lt;property id=&quot;20307&quot; value=&quot;280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3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rddesign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BB3AD"/>
      </a:dk2>
      <a:lt2>
        <a:srgbClr val="D6D1CE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BB3AD"/>
      </a:dk2>
      <a:lt2>
        <a:srgbClr val="D6D1CE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itel+Bild">
  <a:themeElements>
    <a:clrScheme name="2_Titel+Bild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2_Titel+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itel+Bild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Übersicht">
  <a:themeElements>
    <a:clrScheme name="3_Übersicht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3_Übersic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Übersicht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ema_Fond_Deep_Purple">
  <a:themeElements>
    <a:clrScheme name="4_Thema_Fond_Deep_Purple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4_Thema_Fond_Deep_Pur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hema_Fond_Deep_Purple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ema_Fond_weiß">
  <a:themeElements>
    <a:clrScheme name="5_Thema_Fond_weiß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5_Thema_Fond_weiß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hema_Fond_weiß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hema+Bild">
  <a:themeElements>
    <a:clrScheme name="6_Thema+Bild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6_Thema+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Thema+Bild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itel+Bild">
  <a:themeElements>
    <a:clrScheme name="3_Titel+Bild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3_Titel+Bil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itel+Bild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gussa_BU">
  <a:themeElements>
    <a:clrScheme name="">
      <a:dk1>
        <a:srgbClr val="000000"/>
      </a:dk1>
      <a:lt1>
        <a:srgbClr val="FFFFFF"/>
      </a:lt1>
      <a:dk2>
        <a:srgbClr val="777777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gussa_B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gussa_B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gussa_B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gussa_B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gussa_B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gussa_B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gussa_B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gussa_B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Thema_Fond_Deep_Purple">
  <a:themeElements>
    <a:clrScheme name="5_Thema_Fond_Deep_Purple 1">
      <a:dk1>
        <a:srgbClr val="000000"/>
      </a:dk1>
      <a:lt1>
        <a:srgbClr val="FFFFFF"/>
      </a:lt1>
      <a:dk2>
        <a:srgbClr val="ABA5A0"/>
      </a:dk2>
      <a:lt2>
        <a:srgbClr val="C0BCB8"/>
      </a:lt2>
      <a:accent1>
        <a:srgbClr val="D6D3D0"/>
      </a:accent1>
      <a:accent2>
        <a:srgbClr val="991D85"/>
      </a:accent2>
      <a:accent3>
        <a:srgbClr val="FFFFFF"/>
      </a:accent3>
      <a:accent4>
        <a:srgbClr val="000000"/>
      </a:accent4>
      <a:accent5>
        <a:srgbClr val="E8E6E4"/>
      </a:accent5>
      <a:accent6>
        <a:srgbClr val="8A1978"/>
      </a:accent6>
      <a:hlink>
        <a:srgbClr val="968F88"/>
      </a:hlink>
      <a:folHlink>
        <a:srgbClr val="C277B6"/>
      </a:folHlink>
    </a:clrScheme>
    <a:fontScheme name="5_Thema_Fond_Deep_Pur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hema_Fond_Deep_Purple 1">
        <a:dk1>
          <a:srgbClr val="000000"/>
        </a:dk1>
        <a:lt1>
          <a:srgbClr val="FFFFFF"/>
        </a:lt1>
        <a:dk2>
          <a:srgbClr val="ABA5A0"/>
        </a:dk2>
        <a:lt2>
          <a:srgbClr val="C0BCB8"/>
        </a:lt2>
        <a:accent1>
          <a:srgbClr val="D6D3D0"/>
        </a:accent1>
        <a:accent2>
          <a:srgbClr val="991D85"/>
        </a:accent2>
        <a:accent3>
          <a:srgbClr val="FFFFFF"/>
        </a:accent3>
        <a:accent4>
          <a:srgbClr val="000000"/>
        </a:accent4>
        <a:accent5>
          <a:srgbClr val="E8E6E4"/>
        </a:accent5>
        <a:accent6>
          <a:srgbClr val="8A1978"/>
        </a:accent6>
        <a:hlink>
          <a:srgbClr val="968F88"/>
        </a:hlink>
        <a:folHlink>
          <a:srgbClr val="C277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434</Words>
  <Application>Microsoft Office PowerPoint</Application>
  <PresentationFormat>Экран (4:3)</PresentationFormat>
  <Paragraphs>176</Paragraphs>
  <Slides>14</Slides>
  <Notes>11</Notes>
  <HiddenSlides>3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Standarddesign</vt:lpstr>
      <vt:lpstr>2_Titel+Bild</vt:lpstr>
      <vt:lpstr>3_Übersicht</vt:lpstr>
      <vt:lpstr>4_Thema_Fond_Deep_Purple</vt:lpstr>
      <vt:lpstr>5_Thema_Fond_weiß</vt:lpstr>
      <vt:lpstr>6_Thema+Bild</vt:lpstr>
      <vt:lpstr>3_Titel+Bild</vt:lpstr>
      <vt:lpstr>7_Degussa_BU</vt:lpstr>
      <vt:lpstr>5_Thema_Fond_Deep_Purple</vt:lpstr>
      <vt:lpstr>3_Standarddesign</vt:lpstr>
      <vt:lpstr>Slide</vt:lpstr>
      <vt:lpstr>Dokument</vt:lpstr>
      <vt:lpstr>Удаление тяжелых металлов с помощью TMT 15®   В различных отраслях промышленности    </vt:lpstr>
      <vt:lpstr>Применение TMT 15®  в различных областях промышленности</vt:lpstr>
      <vt:lpstr>Презентация PowerPoint</vt:lpstr>
      <vt:lpstr>Технологический процесс </vt:lpstr>
      <vt:lpstr>Непрерывный процесс течения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Осаждение тяжелых металлов с помощью TMT 15®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Powerpoint</dc:title>
  <dc:creator>Anwender</dc:creator>
  <cp:lastModifiedBy>Tatjana Chukalina</cp:lastModifiedBy>
  <cp:revision>483</cp:revision>
  <cp:lastPrinted>2013-05-23T08:59:00Z</cp:lastPrinted>
  <dcterms:created xsi:type="dcterms:W3CDTF">2007-09-03T12:22:59Z</dcterms:created>
  <dcterms:modified xsi:type="dcterms:W3CDTF">2015-03-26T15:17:14Z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</vt:lpwstr>
  </property>
  <property fmtid="{D5CDD505-2E9C-101B-9397-08002B2CF9AE}" pid="3" name="Responsible">
    <vt:lpwstr/>
  </property>
  <property fmtid="{D5CDD505-2E9C-101B-9397-08002B2CF9AE}" pid="4" name="DisplayLanguages">
    <vt:lpwstr>de</vt:lpwstr>
  </property>
  <property fmtid="{D5CDD505-2E9C-101B-9397-08002B2CF9AE}" pid="5" name="Comments">
    <vt:lpwstr/>
  </property>
</Properties>
</file>