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6" r:id="rId3"/>
    <p:sldMasterId id="2147483654" r:id="rId4"/>
    <p:sldMasterId id="2147483658" r:id="rId5"/>
    <p:sldMasterId id="2147483662" r:id="rId6"/>
    <p:sldMasterId id="2147483667" r:id="rId7"/>
    <p:sldMasterId id="2147483679" r:id="rId8"/>
  </p:sldMasterIdLst>
  <p:notesMasterIdLst>
    <p:notesMasterId r:id="rId21"/>
  </p:notesMasterIdLst>
  <p:handoutMasterIdLst>
    <p:handoutMasterId r:id="rId22"/>
  </p:handoutMasterIdLst>
  <p:sldIdLst>
    <p:sldId id="336" r:id="rId9"/>
    <p:sldId id="302" r:id="rId10"/>
    <p:sldId id="475" r:id="rId11"/>
    <p:sldId id="426" r:id="rId12"/>
    <p:sldId id="427" r:id="rId13"/>
    <p:sldId id="428" r:id="rId14"/>
    <p:sldId id="305" r:id="rId15"/>
    <p:sldId id="437" r:id="rId16"/>
    <p:sldId id="438" r:id="rId17"/>
    <p:sldId id="342" r:id="rId18"/>
    <p:sldId id="343" r:id="rId19"/>
    <p:sldId id="347" r:id="rId20"/>
  </p:sldIdLst>
  <p:sldSz cx="9144000" cy="6858000" type="screen4x3"/>
  <p:notesSz cx="9928225" cy="6797675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3"/>
    <a:srgbClr val="A6DBD9"/>
    <a:srgbClr val="EC6602"/>
    <a:srgbClr val="D4E6A4"/>
    <a:srgbClr val="991D85"/>
    <a:srgbClr val="FF0000"/>
    <a:srgbClr val="94C11C"/>
    <a:srgbClr val="EB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554" autoAdjust="0"/>
  </p:normalViewPr>
  <p:slideViewPr>
    <p:cSldViewPr>
      <p:cViewPr>
        <p:scale>
          <a:sx n="95" d="100"/>
          <a:sy n="95" d="100"/>
        </p:scale>
        <p:origin x="-1476" y="-486"/>
      </p:cViewPr>
      <p:guideLst>
        <p:guide orient="horz" pos="799"/>
        <p:guide orient="horz" pos="3793"/>
        <p:guide pos="294"/>
        <p:guide pos="3696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notesViewPr>
    <p:cSldViewPr>
      <p:cViewPr varScale="1">
        <p:scale>
          <a:sx n="77" d="100"/>
          <a:sy n="77" d="100"/>
        </p:scale>
        <p:origin x="-2088" y="-96"/>
      </p:cViewPr>
      <p:guideLst>
        <p:guide orient="horz" pos="2141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189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endParaRPr lang="de-D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b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189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b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fld id="{9047B267-DBAC-4DD3-82BE-D88DE7836E2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14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189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294" y="3228460"/>
            <a:ext cx="7941645" cy="305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098" tIns="47778" rIns="188098" bIns="47778" numCol="1" anchor="ctr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189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098" tIns="47778" rIns="188098" bIns="47778" numCol="1" anchor="ctr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fld id="{B31DA23A-6FA9-48FB-A884-329AB3195B6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2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3A2E1-94B2-4C7A-8594-02528163B300}" type="slidenum">
              <a:rPr lang="de-DE"/>
              <a:pPr/>
              <a:t>1</a:t>
            </a:fld>
            <a:endParaRPr lang="de-D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6CD87-7B36-4A1B-B432-12DA30E94593}" type="slidenum">
              <a:rPr lang="de-DE"/>
              <a:pPr/>
              <a:t>11</a:t>
            </a:fld>
            <a:endParaRPr lang="de-DE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FFDD1-DEBF-45A5-A0CB-5AC4B59EDA16}" type="slidenum">
              <a:rPr lang="de-DE"/>
              <a:pPr/>
              <a:t>12</a:t>
            </a:fld>
            <a:endParaRPr lang="de-DE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F3C1F-364D-479F-89EF-05526D7B6605}" type="slidenum">
              <a:rPr lang="de-DE"/>
              <a:pPr/>
              <a:t>2</a:t>
            </a:fld>
            <a:endParaRPr lang="de-DE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60264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E062D-0D4F-40D2-8559-CE08ACD30519}" type="slidenum">
              <a:rPr lang="de-DE"/>
              <a:pPr/>
              <a:t>4</a:t>
            </a:fld>
            <a:endParaRPr lang="de-DE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51113"/>
          </a:xfrm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170" y="3229553"/>
            <a:ext cx="7277893" cy="3059172"/>
          </a:xfrm>
        </p:spPr>
        <p:txBody>
          <a:bodyPr/>
          <a:lstStyle/>
          <a:p>
            <a:r>
              <a:rPr lang="ru-RU" dirty="0" smtClean="0"/>
              <a:t>Х</a:t>
            </a: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6089F-8291-454E-A2C3-A3503986A2FA}" type="slidenum">
              <a:rPr lang="de-DE"/>
              <a:pPr/>
              <a:t>5</a:t>
            </a:fld>
            <a:endParaRPr lang="de-DE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13EFD-BBA1-49B2-844C-0B7CF563F588}" type="slidenum">
              <a:rPr lang="de-DE"/>
              <a:pPr/>
              <a:t>6</a:t>
            </a:fld>
            <a:endParaRPr lang="de-DE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35901-8EC5-4CD2-A663-E8ED699F25FF}" type="slidenum">
              <a:rPr lang="de-DE"/>
              <a:pPr/>
              <a:t>7</a:t>
            </a:fld>
            <a:endParaRPr lang="de-DE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60264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A16E-02DC-4B90-A888-995B77E471FD}" type="slidenum">
              <a:rPr lang="de-DE"/>
              <a:pPr/>
              <a:t>8</a:t>
            </a:fld>
            <a:endParaRPr lang="de-DE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170" y="3229553"/>
            <a:ext cx="7277893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82242-390D-42A3-969E-B61B6FAF8FC8}" type="slidenum">
              <a:rPr lang="de-DE"/>
              <a:pPr/>
              <a:t>9</a:t>
            </a:fld>
            <a:endParaRPr lang="de-DE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170" y="3229553"/>
            <a:ext cx="7277893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5C682-105E-4FA1-B6E6-AE59681DFF4C}" type="slidenum">
              <a:rPr lang="de-DE"/>
              <a:pPr/>
              <a:t>10</a:t>
            </a:fld>
            <a:endParaRPr lang="de-DE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6725" y="3429000"/>
            <a:ext cx="3673475" cy="1008063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6725" y="4868863"/>
            <a:ext cx="2665413" cy="425450"/>
          </a:xfrm>
        </p:spPr>
        <p:txBody>
          <a:bodyPr>
            <a:spAutoFit/>
          </a:bodyPr>
          <a:lstStyle>
            <a:lvl1pPr>
              <a:spcAft>
                <a:spcPct val="0"/>
              </a:spcAft>
              <a:defRPr sz="1400">
                <a:solidFill>
                  <a:schemeClr val="bg1"/>
                </a:solidFill>
              </a:defRPr>
            </a:lvl1pPr>
            <a:lvl2pPr marL="1588" lvl="1" indent="0">
              <a:spcAft>
                <a:spcPct val="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noProof="0" smtClean="0"/>
              <a:t>Untertitelmaster bearbeiten</a:t>
            </a:r>
          </a:p>
          <a:p>
            <a:pPr lvl="1"/>
            <a:r>
              <a:rPr lang="de-DE" noProof="0" smtClean="0"/>
              <a:t>Datum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32674D-F875-4792-B3FC-DED7CE10950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F918F3D-4790-41C5-8217-F84670678DB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186329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F3F63B-8E30-4DE8-9792-876963E5D8F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BFC86C5-18C5-43BD-89EA-ADA7824CBEB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56568"/>
      </p:ext>
    </p:extLst>
  </p:cSld>
  <p:clrMapOvr>
    <a:masterClrMapping/>
  </p:clrMapOvr>
  <p:transition spd="slow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Freeform 13"/>
          <p:cNvSpPr>
            <a:spLocks/>
          </p:cNvSpPr>
          <p:nvPr/>
        </p:nvSpPr>
        <p:spPr bwMode="auto">
          <a:xfrm>
            <a:off x="0" y="0"/>
            <a:ext cx="7921625" cy="5580063"/>
          </a:xfrm>
          <a:custGeom>
            <a:avLst/>
            <a:gdLst>
              <a:gd name="T0" fmla="*/ 14939 w 16637"/>
              <a:gd name="T1" fmla="*/ 11717 h 11717"/>
              <a:gd name="T2" fmla="*/ 16637 w 16637"/>
              <a:gd name="T3" fmla="*/ 5473 h 11717"/>
              <a:gd name="T4" fmla="*/ 15354 w 16637"/>
              <a:gd name="T5" fmla="*/ 0 h 11717"/>
              <a:gd name="T6" fmla="*/ 0 w 16637"/>
              <a:gd name="T7" fmla="*/ 0 h 11717"/>
              <a:gd name="T8" fmla="*/ 0 w 16637"/>
              <a:gd name="T9" fmla="*/ 11717 h 11717"/>
              <a:gd name="T10" fmla="*/ 14939 w 16637"/>
              <a:gd name="T11" fmla="*/ 11717 h 1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37" h="11717">
                <a:moveTo>
                  <a:pt x="14939" y="11717"/>
                </a:moveTo>
                <a:cubicBezTo>
                  <a:pt x="16018" y="9886"/>
                  <a:pt x="16637" y="7752"/>
                  <a:pt x="16637" y="5473"/>
                </a:cubicBezTo>
                <a:cubicBezTo>
                  <a:pt x="16637" y="3507"/>
                  <a:pt x="16174" y="1650"/>
                  <a:pt x="153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717"/>
                  <a:pt x="0" y="11717"/>
                  <a:pt x="0" y="11717"/>
                </a:cubicBezTo>
                <a:lnTo>
                  <a:pt x="14939" y="117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fld id="{E86D2B93-C93E-4A2B-A8BC-9A8B127EFCA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DB41D47-7652-4D39-860F-88D3262925F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6713538"/>
            <a:ext cx="1116013" cy="30162"/>
          </a:xfrm>
        </p:spPr>
        <p:txBody>
          <a:bodyPr wrap="none" anchor="t">
            <a:spAutoFit/>
          </a:bodyPr>
          <a:lstStyle>
            <a:lvl1pPr marL="514350" indent="-514350">
              <a:spcAft>
                <a:spcPct val="50000"/>
              </a:spcAft>
              <a:buFontTx/>
              <a:buAutoNum type="arabicPeriod"/>
              <a:tabLst>
                <a:tab pos="447675" algn="l"/>
              </a:tabLst>
              <a:defRPr sz="200"/>
            </a:lvl1pPr>
          </a:lstStyle>
          <a:p>
            <a:pPr lvl="0"/>
            <a:r>
              <a:rPr lang="de-DE" noProof="0" smtClean="0"/>
              <a:t>Übersichtsmasterformat durch Klicken bearbeiten</a:t>
            </a: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549275"/>
            <a:ext cx="6626225" cy="4751388"/>
          </a:xfrm>
        </p:spPr>
        <p:txBody>
          <a:bodyPr/>
          <a:lstStyle>
            <a:lvl1pPr>
              <a:tabLst>
                <a:tab pos="541338" algn="l"/>
              </a:tabLst>
              <a:defRPr sz="2700" b="1">
                <a:solidFill>
                  <a:schemeClr val="bg1"/>
                </a:solidFill>
              </a:defRPr>
            </a:lvl1pPr>
            <a:lvl3pPr marL="3175" lvl="2" indent="0">
              <a:buFontTx/>
              <a:buNone/>
              <a:tabLst>
                <a:tab pos="541338" algn="l"/>
              </a:tabLst>
              <a:defRPr sz="2700" b="1">
                <a:solidFill>
                  <a:schemeClr val="folHlink"/>
                </a:solidFill>
              </a:defRPr>
            </a:lvl3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  <a:p>
            <a:pPr lvl="2"/>
            <a:r>
              <a:rPr lang="de-DE" noProof="0" smtClean="0"/>
              <a:t>Zweite Ebene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B32E55-25A9-492B-807B-36DA6566C51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3D173EB-4079-479C-B75B-56763E0D352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22793"/>
      </p:ext>
    </p:extLst>
  </p:cSld>
  <p:clrMapOvr>
    <a:masterClrMapping/>
  </p:clrMapOvr>
  <p:transition spd="slow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0D1D97-CA4E-419E-ABE8-215EC0EF0C8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19F56DB-02AB-426E-87DF-A5C79CC6D4A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588151"/>
      </p:ext>
    </p:extLst>
  </p:cSld>
  <p:clrMapOvr>
    <a:masterClrMapping/>
  </p:clrMapOvr>
  <p:transition spd="slow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0C3B6-D72F-4DF0-93CA-27BB9544B29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CE8AF14-CAB8-4D10-ABD9-18D1E122877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4989431"/>
      </p:ext>
    </p:extLst>
  </p:cSld>
  <p:clrMapOvr>
    <a:masterClrMapping/>
  </p:clrMapOvr>
  <p:transition spd="slow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1058A-C939-42C8-9EFF-CB9F68346243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BE5D3C7-8BA3-4D74-A750-B556E295682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39576"/>
      </p:ext>
    </p:extLst>
  </p:cSld>
  <p:clrMapOvr>
    <a:masterClrMapping/>
  </p:clrMapOvr>
  <p:transition spd="slow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AA5C95-AA8B-40A3-9996-04D9C57E117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1B789D94-F6DA-4B08-81AB-9C0A58A7266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099198"/>
      </p:ext>
    </p:extLst>
  </p:cSld>
  <p:clrMapOvr>
    <a:masterClrMapping/>
  </p:clrMapOvr>
  <p:transition spd="slow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06C75-91CF-456D-BC40-72FD8C6F420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297922C-9A71-4DE9-89F5-F965F936195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942096"/>
      </p:ext>
    </p:extLst>
  </p:cSld>
  <p:clrMapOvr>
    <a:masterClrMapping/>
  </p:clrMapOvr>
  <p:transition spd="slow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B4FEA0-9A37-4724-8760-63719E4D557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1E0CD2C-9F30-46F5-9768-07662A64D8C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447515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C18CFD3-85F3-4062-9E2D-AAA7E25310A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527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922025-813B-4E13-9694-A7217CB8DBB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426D60C-2436-45F1-88C5-BDD714746BD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176032"/>
      </p:ext>
    </p:extLst>
  </p:cSld>
  <p:clrMapOvr>
    <a:masterClrMapping/>
  </p:clrMapOvr>
  <p:transition spd="slow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0FA2FE-D9DB-4759-84E6-17DFF8AD93D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0FD29B5-8F26-42BB-893F-CA5BEE46BD5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151890"/>
      </p:ext>
    </p:extLst>
  </p:cSld>
  <p:clrMapOvr>
    <a:masterClrMapping/>
  </p:clrMapOvr>
  <p:transition spd="slow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65167-7A1B-400F-BBF3-1BD88265062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226C257-19E7-4052-8AAD-9ED36408865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542200"/>
      </p:ext>
    </p:extLst>
  </p:cSld>
  <p:clrMapOvr>
    <a:masterClrMapping/>
  </p:clrMapOvr>
  <p:transition spd="slow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466725" y="6524625"/>
            <a:ext cx="2895600" cy="10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A437C0-0C90-488C-8FD7-BAF289A31A2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9CE0472-AE99-495B-B456-7DA1416DD06B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549275"/>
            <a:ext cx="7634288" cy="5759450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4700"/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6669088"/>
            <a:ext cx="749300" cy="30162"/>
          </a:xfrm>
        </p:spPr>
        <p:txBody>
          <a:bodyPr wrap="none">
            <a:spAutoFit/>
          </a:bodyPr>
          <a:lstStyle>
            <a:lvl1pPr>
              <a:defRPr sz="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B725EF-EBAC-47BB-80C8-232F88CF4F3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904BD97-1F63-433A-9234-E367F269C44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955233"/>
      </p:ext>
    </p:extLst>
  </p:cSld>
  <p:clrMapOvr>
    <a:masterClrMapping/>
  </p:clrMapOvr>
  <p:transition spd="slow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F28386-F828-4070-A810-0AC0B55BFAF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EC06677-ECF5-4AFA-B77A-7128ABDCD99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03967"/>
      </p:ext>
    </p:extLst>
  </p:cSld>
  <p:clrMapOvr>
    <a:masterClrMapping/>
  </p:clrMapOvr>
  <p:transition spd="slow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B9BED-BC3E-48F9-B6F3-7DEE3032F36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E311CB7-C583-44FD-B50F-8EF7ACDF257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599231"/>
      </p:ext>
    </p:extLst>
  </p:cSld>
  <p:clrMapOvr>
    <a:masterClrMapping/>
  </p:clrMapOvr>
  <p:transition spd="slow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21CACC-15B2-4A52-B53B-C18953B9EDE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8EEBD95-2E13-4ED6-8ECA-C6491B6EF3A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286097"/>
      </p:ext>
    </p:extLst>
  </p:cSld>
  <p:clrMapOvr>
    <a:masterClrMapping/>
  </p:clrMapOvr>
  <p:transition spd="slow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FE48B-181E-44C2-9E95-F6919A40A07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1DC3034-9A96-454E-8048-2C3908910C6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323828"/>
      </p:ext>
    </p:extLst>
  </p:cSld>
  <p:clrMapOvr>
    <a:masterClrMapping/>
  </p:clrMapOvr>
  <p:transition spd="slow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820849-75D3-4D45-BDBA-73FC76B5D4D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74E8833-EBA9-48C1-941B-B56C86947D6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809380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6725" y="6453188"/>
            <a:ext cx="4537075" cy="107722"/>
          </a:xfrm>
        </p:spPr>
        <p:txBody>
          <a:bodyPr/>
          <a:lstStyle>
            <a:lvl1pPr>
              <a:defRPr/>
            </a:lvl1pPr>
          </a:lstStyle>
          <a:p>
            <a:fld id="{F924AA71-78EC-46AD-BE6B-C79559FA6534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4AA26DB-56A7-4E0B-A2E1-014D5CE6DE9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2450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32370-02C7-4E55-824C-FB778051F70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A2D65E5-7B1E-417D-A2CB-F64A4FA1AED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50319"/>
      </p:ext>
    </p:extLst>
  </p:cSld>
  <p:clrMapOvr>
    <a:masterClrMapping/>
  </p:clrMapOvr>
  <p:transition spd="slow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08D508-FC79-487D-A0B6-86C77A7E309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E08E771-B8DE-46DE-AFF0-773E32BBA5D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651768"/>
      </p:ext>
    </p:extLst>
  </p:cSld>
  <p:clrMapOvr>
    <a:masterClrMapping/>
  </p:clrMapOvr>
  <p:transition spd="slow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EF31C7-6963-4C87-875D-9BF93FAEAD1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470350B-B1E3-4C54-B228-B730DCF9842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477786"/>
      </p:ext>
    </p:extLst>
  </p:cSld>
  <p:clrMapOvr>
    <a:masterClrMapping/>
  </p:clrMapOvr>
  <p:transition spd="slow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F12921-644F-4610-958A-672894CE97F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E698F3B-4A26-4332-8903-627C09B63E8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915231"/>
      </p:ext>
    </p:extLst>
  </p:cSld>
  <p:clrMapOvr>
    <a:masterClrMapping/>
  </p:clrMapOvr>
  <p:transition spd="slow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fld id="{A9FDD6BF-BEBA-47B9-AFD4-1328960CA62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9B598FA-FBC6-4CE7-BD05-1029C6A44852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549275"/>
            <a:ext cx="7634288" cy="5759450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47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6735763"/>
            <a:ext cx="695325" cy="30162"/>
          </a:xfrm>
        </p:spPr>
        <p:txBody>
          <a:bodyPr wrap="none">
            <a:spAutoFit/>
          </a:bodyPr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CD6E7-88F3-43AA-92B4-62B4500203D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98F756F-08E6-4A27-888D-13BC11FAC6A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360541"/>
      </p:ext>
    </p:extLst>
  </p:cSld>
  <p:clrMapOvr>
    <a:masterClrMapping/>
  </p:clrMapOvr>
  <p:transition spd="slow"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D2DF7D-F370-403E-B2FF-884B655FD69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AB7ECB2-F7F7-479E-8EAB-031E28A5A20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463648"/>
      </p:ext>
    </p:extLst>
  </p:cSld>
  <p:clrMapOvr>
    <a:masterClrMapping/>
  </p:clrMapOvr>
  <p:transition spd="slow"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B64A0-5017-4F1E-9FEA-9AB62E19193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9EFE6E1-AE47-4E1B-B540-DA6F5A0D9C5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234727"/>
      </p:ext>
    </p:extLst>
  </p:cSld>
  <p:clrMapOvr>
    <a:masterClrMapping/>
  </p:clrMapOvr>
  <p:transition spd="slow"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F2647-CB66-4A30-8FCD-1F0FFEB4E42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3250058-07B1-44E1-B220-4D84DB77BB9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840118"/>
      </p:ext>
    </p:extLst>
  </p:cSld>
  <p:clrMapOvr>
    <a:masterClrMapping/>
  </p:clrMapOvr>
  <p:transition spd="slow"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E0C5C-71F0-4454-BF6D-2E442D5F123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13A7B86-BF28-4B2A-AEA7-A4D91D6210D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767349"/>
      </p:ext>
    </p:extLst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8D862-2FC4-40E1-B7AB-CE7CA9D379C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379A617-304E-4FC4-B41B-A47908C7564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472731"/>
      </p:ext>
    </p:extLst>
  </p:cSld>
  <p:clrMapOvr>
    <a:masterClrMapping/>
  </p:clrMapOvr>
  <p:transition spd="slow"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B7121-019F-48D6-B618-459F4407317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B6C4797-74B7-4F6A-B288-87BB8B9AC29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160611"/>
      </p:ext>
    </p:extLst>
  </p:cSld>
  <p:clrMapOvr>
    <a:masterClrMapping/>
  </p:clrMapOvr>
  <p:transition spd="slow"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02BCA6-CA49-4ABE-93CA-C82FA79E04E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B30B0BE-391C-4950-A2FA-49614189D19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170283"/>
      </p:ext>
    </p:extLst>
  </p:cSld>
  <p:clrMapOvr>
    <a:masterClrMapping/>
  </p:clrMapOvr>
  <p:transition spd="slow"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0284A5-EE30-417A-90D7-5D1BEBCC5DF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66F47E0-1EE8-4155-A927-A687427AD3D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884206"/>
      </p:ext>
    </p:extLst>
  </p:cSld>
  <p:clrMapOvr>
    <a:masterClrMapping/>
  </p:clrMapOvr>
  <p:transition spd="slow"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DCC88-7C4D-4BEE-BA41-FA05E38C18A3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6FD0B0B-6917-4974-8CFE-C7A0BF7F006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338275"/>
      </p:ext>
    </p:extLst>
  </p:cSld>
  <p:clrMapOvr>
    <a:masterClrMapping/>
  </p:clrMapOvr>
  <p:transition spd="slow"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E68521-D517-4653-9F28-FE163AECB10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3EE496E-C517-4FAE-8F5E-AAD4A3B4E81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230352"/>
      </p:ext>
    </p:extLst>
  </p:cSld>
  <p:clrMapOvr>
    <a:masterClrMapping/>
  </p:clrMapOvr>
  <p:transition spd="slow"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spect="1" noChangeArrowheads="1"/>
          </p:cNvSpPr>
          <p:nvPr/>
        </p:nvSpPr>
        <p:spPr bwMode="auto">
          <a:xfrm>
            <a:off x="0" y="0"/>
            <a:ext cx="8461375" cy="558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/>
            <a:r>
              <a:rPr lang="de-DE"/>
              <a:t>Platzhalter Bild</a:t>
            </a:r>
          </a:p>
        </p:txBody>
      </p:sp>
      <p:sp>
        <p:nvSpPr>
          <p:cNvPr id="73738" name="Freeform 10"/>
          <p:cNvSpPr>
            <a:spLocks noChangeAspect="1"/>
          </p:cNvSpPr>
          <p:nvPr/>
        </p:nvSpPr>
        <p:spPr bwMode="auto">
          <a:xfrm>
            <a:off x="5005388" y="4152900"/>
            <a:ext cx="4138612" cy="1838325"/>
          </a:xfrm>
          <a:custGeom>
            <a:avLst/>
            <a:gdLst>
              <a:gd name="T0" fmla="*/ 8696 w 8696"/>
              <a:gd name="T1" fmla="*/ 3863 h 3863"/>
              <a:gd name="T2" fmla="*/ 526 w 8696"/>
              <a:gd name="T3" fmla="*/ 3863 h 3863"/>
              <a:gd name="T4" fmla="*/ 0 w 8696"/>
              <a:gd name="T5" fmla="*/ 1932 h 3863"/>
              <a:gd name="T6" fmla="*/ 526 w 8696"/>
              <a:gd name="T7" fmla="*/ 0 h 3863"/>
              <a:gd name="T8" fmla="*/ 8696 w 8696"/>
              <a:gd name="T9" fmla="*/ 0 h 3863"/>
              <a:gd name="T10" fmla="*/ 8696 w 8696"/>
              <a:gd name="T11" fmla="*/ 3863 h 3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96" h="3863">
                <a:moveTo>
                  <a:pt x="8696" y="3863"/>
                </a:moveTo>
                <a:cubicBezTo>
                  <a:pt x="526" y="3863"/>
                  <a:pt x="526" y="3863"/>
                  <a:pt x="526" y="3863"/>
                </a:cubicBezTo>
                <a:cubicBezTo>
                  <a:pt x="192" y="3296"/>
                  <a:pt x="0" y="2636"/>
                  <a:pt x="0" y="1932"/>
                </a:cubicBezTo>
                <a:cubicBezTo>
                  <a:pt x="0" y="1227"/>
                  <a:pt x="192" y="567"/>
                  <a:pt x="526" y="0"/>
                </a:cubicBezTo>
                <a:cubicBezTo>
                  <a:pt x="8696" y="0"/>
                  <a:pt x="8696" y="0"/>
                  <a:pt x="8696" y="0"/>
                </a:cubicBezTo>
                <a:lnTo>
                  <a:pt x="8696" y="38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fld id="{B6E0B33A-3F92-4316-B9D7-22CE1A3FCA0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03FA406-8D96-4466-837A-044101882638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364163" y="4365625"/>
            <a:ext cx="3600450" cy="1584325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2200"/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258763"/>
            <a:ext cx="6985000" cy="334962"/>
          </a:xfrm>
        </p:spPr>
        <p:txBody>
          <a:bodyPr>
            <a:spAutoFit/>
          </a:bodyPr>
          <a:lstStyle>
            <a:lvl1pPr>
              <a:defRPr sz="2200" b="1"/>
            </a:lvl1pPr>
          </a:lstStyle>
          <a:p>
            <a:pPr lvl="0"/>
            <a:r>
              <a:rPr lang="de-DE" noProof="0" smtClean="0"/>
              <a:t>Zusatz-Headline des Themenmasters bearbeiten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61466-AAF7-4A3A-B055-85492708A07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52CF2AE-ED31-4AFD-AB81-C1C210F1FF1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62876"/>
      </p:ext>
    </p:extLst>
  </p:cSld>
  <p:clrMapOvr>
    <a:masterClrMapping/>
  </p:clrMapOvr>
  <p:transition spd="slow"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93E735-C445-47B4-A5BD-8229C80B9D9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685A2B4-0C83-4159-B3F0-FEE5C6FA53E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505514"/>
      </p:ext>
    </p:extLst>
  </p:cSld>
  <p:clrMapOvr>
    <a:masterClrMapping/>
  </p:clrMapOvr>
  <p:transition spd="slow"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60D30-BEFB-4A46-BF8A-902BF1AE2B9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7989B75-4AEB-4D63-A239-241983B417C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081615"/>
      </p:ext>
    </p:extLst>
  </p:cSld>
  <p:clrMapOvr>
    <a:masterClrMapping/>
  </p:clrMapOvr>
  <p:transition spd="slow"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9C4AE-B117-4856-9629-B20D5A0BDC9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62AEE21-099B-487D-98B0-5BD73DEFE3F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68745"/>
      </p:ext>
    </p:extLst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472BE0-3D94-485E-AF8F-72671D9B268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93669C9-EA18-4E2A-B4B9-C8DE5B75B06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711969"/>
      </p:ext>
    </p:extLst>
  </p:cSld>
  <p:clrMapOvr>
    <a:masterClrMapping/>
  </p:clrMapOvr>
  <p:transition spd="slow"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66A025-81CA-4BEE-9BB9-831A4E97B92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593EC2B9-FAFD-4635-8816-08FF92772A9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526028"/>
      </p:ext>
    </p:extLst>
  </p:cSld>
  <p:clrMapOvr>
    <a:masterClrMapping/>
  </p:clrMapOvr>
  <p:transition spd="slow"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FD4A0-C74A-481E-B957-97B554368A3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7B1AF47-97D1-4F7B-8F67-99A6A411539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526412"/>
      </p:ext>
    </p:extLst>
  </p:cSld>
  <p:clrMapOvr>
    <a:masterClrMapping/>
  </p:clrMapOvr>
  <p:transition spd="slow"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F5F30D-62D4-419B-818E-E0752E787B3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23C745B-3AB9-4823-822D-BFA7AF27F0F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727805"/>
      </p:ext>
    </p:extLst>
  </p:cSld>
  <p:clrMapOvr>
    <a:masterClrMapping/>
  </p:clrMapOvr>
  <p:transition spd="slow"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EEF8EE-F90B-49EF-86B6-48F2BED2E4B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47BE208-E5D6-46BD-B3E4-64292A2B3D8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154750"/>
      </p:ext>
    </p:extLst>
  </p:cSld>
  <p:clrMapOvr>
    <a:masterClrMapping/>
  </p:clrMapOvr>
  <p:transition spd="slow"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216FC-D6E3-4E64-BA44-A0788DEBC13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71998E5-2A8B-4799-86CC-CA6279AB752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727615"/>
      </p:ext>
    </p:extLst>
  </p:cSld>
  <p:clrMapOvr>
    <a:masterClrMapping/>
  </p:clrMapOvr>
  <p:transition spd="slow"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F12343-A059-45E4-A66B-FD16CDC2EBA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47412DC-D2AC-4E42-85F6-5469258C225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847532"/>
      </p:ext>
    </p:extLst>
  </p:cSld>
  <p:clrMapOvr>
    <a:masterClrMapping/>
  </p:clrMapOvr>
  <p:transition spd="slow"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429000"/>
            <a:ext cx="3673475" cy="1008063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4868863"/>
            <a:ext cx="2665413" cy="425450"/>
          </a:xfrm>
        </p:spPr>
        <p:txBody>
          <a:bodyPr>
            <a:spAutoFit/>
          </a:bodyPr>
          <a:lstStyle>
            <a:lvl1pPr>
              <a:spcAft>
                <a:spcPct val="0"/>
              </a:spcAft>
              <a:defRPr sz="1400">
                <a:solidFill>
                  <a:schemeClr val="bg1"/>
                </a:solidFill>
              </a:defRPr>
            </a:lvl1pPr>
            <a:lvl2pPr marL="1588" lvl="1" indent="0">
              <a:spcAft>
                <a:spcPct val="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noProof="0" smtClean="0"/>
              <a:t>Untertitelmaster bearbeiten</a:t>
            </a:r>
          </a:p>
          <a:p>
            <a:pPr lvl="1"/>
            <a:r>
              <a:rPr lang="de-DE" noProof="0" smtClean="0"/>
              <a:t>Datum</a:t>
            </a:r>
          </a:p>
        </p:txBody>
      </p:sp>
    </p:spTree>
  </p:cSld>
  <p:clrMapOvr>
    <a:masterClrMapping/>
  </p:clrMapOvr>
  <p:transition spd="med">
    <p:cover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F1225-B2D6-4C3D-97B7-B6740B40390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881CE31-3A06-448D-A900-198E235209C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747250"/>
      </p:ext>
    </p:extLst>
  </p:cSld>
  <p:clrMapOvr>
    <a:masterClrMapping/>
  </p:clrMapOvr>
  <p:transition spd="med">
    <p:cover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34F04-2EEB-4315-AE35-7D89B55364C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2674DE4-E1E7-4781-936A-D9951888F17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335001"/>
      </p:ext>
    </p:extLst>
  </p:cSld>
  <p:clrMapOvr>
    <a:masterClrMapping/>
  </p:clrMapOvr>
  <p:transition spd="med">
    <p:cover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35A07-3914-43E5-820D-44C43EAC32B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7ABD559-FB39-430B-8572-F7E60E25408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545263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DAD95-0665-4D4C-84C9-4F662A62A75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761F1FC-94B5-4642-AA4A-830F580E98A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297612"/>
      </p:ext>
    </p:extLst>
  </p:cSld>
  <p:clrMapOvr>
    <a:masterClrMapping/>
  </p:clrMapOvr>
  <p:transition spd="slow">
    <p:cu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1FE97-266D-4B08-A775-67DD160406A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D79CB4A-0F20-4599-8BB2-6228C9021A5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04451"/>
      </p:ext>
    </p:extLst>
  </p:cSld>
  <p:clrMapOvr>
    <a:masterClrMapping/>
  </p:clrMapOvr>
  <p:transition spd="med">
    <p:cover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170758-3FA2-4091-AA0C-F35AC2CAD33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1BB4336-C163-40BF-9771-76B7A50C16D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505014"/>
      </p:ext>
    </p:extLst>
  </p:cSld>
  <p:clrMapOvr>
    <a:masterClrMapping/>
  </p:clrMapOvr>
  <p:transition spd="med">
    <p:cover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A9C331-6E9B-4D11-9ADB-2176DA1A241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299401B-306D-4179-B8D6-DB1EB013CE2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680701"/>
      </p:ext>
    </p:extLst>
  </p:cSld>
  <p:clrMapOvr>
    <a:masterClrMapping/>
  </p:clrMapOvr>
  <p:transition spd="med">
    <p:cover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A1-E3DE-4AD5-AFC1-BC99099DFC7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60C1D92-B057-4C5E-B791-62630DDF854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507585"/>
      </p:ext>
    </p:extLst>
  </p:cSld>
  <p:clrMapOvr>
    <a:masterClrMapping/>
  </p:clrMapOvr>
  <p:transition spd="med">
    <p:cover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4FE6B-EB8E-4295-A7F3-C8110EB3C1A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38B2C8F-8018-48B6-AD54-BFF71C4B4A7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929297"/>
      </p:ext>
    </p:extLst>
  </p:cSld>
  <p:clrMapOvr>
    <a:masterClrMapping/>
  </p:clrMapOvr>
  <p:transition spd="med">
    <p:cover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44B29-214B-4CA0-97DD-8D8B9BCAF51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9A2CEA1-02C8-4C62-BC2F-16CAD70566A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001850"/>
      </p:ext>
    </p:extLst>
  </p:cSld>
  <p:clrMapOvr>
    <a:masterClrMapping/>
  </p:clrMapOvr>
  <p:transition spd="med">
    <p:cover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86D5E9-05CD-4605-9021-ABD6B3C7EE24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CBB8D8A-AFBC-4825-B8C5-53736D6F9FF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93100"/>
      </p:ext>
    </p:extLst>
  </p:cSld>
  <p:clrMapOvr>
    <a:masterClrMapping/>
  </p:clrMapOvr>
  <p:transition spd="med">
    <p:cover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5B4F5A7-C401-4EEA-94BF-CA0BDFC64352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B26E99-CF8B-4CC9-829B-B6F3E0CF7A7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2222463374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66182CC-A071-41FF-B2A1-EC4325EA9DEE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95C106-B2F9-4E50-A890-684602522A4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349067494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1BA104-425A-4775-B673-4707E1739AD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40B68C0-611E-458C-A15C-3F6373D6B1D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128521"/>
      </p:ext>
    </p:extLst>
  </p:cSld>
  <p:clrMapOvr>
    <a:masterClrMapping/>
  </p:clrMapOvr>
  <p:transition spd="slow">
    <p:cu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CC9DE80-C2E9-4FDD-BCD2-E021A6AD1329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DB359-D78F-4FC0-A757-CEAB9469CF2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4123843314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27DF608-5758-46E6-B6CE-653BD5C002AF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152810-AE6E-462C-8A65-B40B4A569FD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1115202201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5F3435C-EECF-46DF-956F-78CE398B04B0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450A47-1636-4EB9-9130-A673A05D2FE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949856263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27C5DD4-323A-4936-9EDA-9596D91845D5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730C11-C348-45CE-9335-0B669E1B232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219082878"/>
      </p:ext>
    </p:extLst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709DC29B-A4AF-47C0-9613-5C50D8D8FC6A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8515CE-0660-4A7D-A9A0-4409455247C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3612868665"/>
      </p:ext>
    </p:extLst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23F0BB0-277A-4268-AD96-FDA3B9279630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D6BFA5-80C8-4E69-916D-5B5854C5BA3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2651874357"/>
      </p:ext>
    </p:extLst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799E7928-C864-4D62-B86B-6E9D7643492F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8BCB74-EF88-4012-A99F-096EFBB16BD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2185601775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151BCD9F-A4B6-417C-8DD9-A43EBAB89BF9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E8735-B3BC-4EB4-B288-6FFEA0655E0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  <p:extLst>
      <p:ext uri="{BB962C8B-B14F-4D97-AF65-F5344CB8AC3E}">
        <p14:creationId xmlns:p14="http://schemas.microsoft.com/office/powerpoint/2010/main" val="184477356"/>
      </p:ext>
    </p:extLst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61100F-E85E-448F-9748-AA75C0D1775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9B5F24A-B6D6-4FFE-A5FD-7C5DF07F743D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549275"/>
            <a:ext cx="7634288" cy="5759450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4700"/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6669088"/>
            <a:ext cx="749300" cy="30162"/>
          </a:xfrm>
        </p:spPr>
        <p:txBody>
          <a:bodyPr wrap="none">
            <a:spAutoFit/>
          </a:bodyPr>
          <a:lstStyle>
            <a:lvl1pPr>
              <a:defRPr sz="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CBB368-A347-411F-B336-8129A94C489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27FB68F-28E8-47A2-9799-335AD27186B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539024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6009F-93FB-4778-9B59-58116DC07C0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AC58E9A-1C63-4527-B054-A70285DD6C7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978772"/>
      </p:ext>
    </p:extLst>
  </p:cSld>
  <p:clrMapOvr>
    <a:masterClrMapping/>
  </p:clrMapOvr>
  <p:transition spd="slow">
    <p:cu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A5FB8-237B-4733-A462-661E59AB8C4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98C0F0D-F490-4850-9DFC-EF994572681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040417"/>
      </p:ext>
    </p:extLst>
  </p:cSld>
  <p:clrMapOvr>
    <a:masterClrMapping/>
  </p:clrMapOvr>
  <p:transition spd="slow">
    <p:cu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DF3F0-6EF6-4638-9E84-8AF76D16305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BB1A326-8484-41E0-A614-C9AAE545825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653403"/>
      </p:ext>
    </p:extLst>
  </p:cSld>
  <p:clrMapOvr>
    <a:masterClrMapping/>
  </p:clrMapOvr>
  <p:transition spd="slow">
    <p:cu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DB08A-EA64-4229-984A-3FAD3B0AC15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C9457F2-89F6-4B02-9958-FE7B744DE9A6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761818"/>
      </p:ext>
    </p:extLst>
  </p:cSld>
  <p:clrMapOvr>
    <a:masterClrMapping/>
  </p:clrMapOvr>
  <p:transition spd="slow">
    <p:cu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3A9C1B-9A1E-4A1B-BA06-44D8909227F7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0C723F5-1C87-459B-B8EC-73E2CC59C0B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36273"/>
      </p:ext>
    </p:extLst>
  </p:cSld>
  <p:clrMapOvr>
    <a:masterClrMapping/>
  </p:clrMapOvr>
  <p:transition spd="slow">
    <p:cu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9F6A5C-5E98-424D-A22B-6AEDAB417D44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0288978-D6EC-43D4-8CE7-2BFF2381A4F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495933"/>
      </p:ext>
    </p:extLst>
  </p:cSld>
  <p:clrMapOvr>
    <a:masterClrMapping/>
  </p:clrMapOvr>
  <p:transition spd="slow">
    <p:cu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0390C-A29D-4F35-AA83-857F47BD1D67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66F2479-4584-4252-8D70-E044E2E11D3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525911"/>
      </p:ext>
    </p:extLst>
  </p:cSld>
  <p:clrMapOvr>
    <a:masterClrMapping/>
  </p:clrMapOvr>
  <p:transition spd="slow">
    <p:cu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4C042-2C7A-49E5-801A-824E50E7E13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CDEB741-2466-4FE6-B5B9-D250F498D45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48231"/>
      </p:ext>
    </p:extLst>
  </p:cSld>
  <p:clrMapOvr>
    <a:masterClrMapping/>
  </p:clrMapOvr>
  <p:transition spd="slow">
    <p:cu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5AF02-BE5A-45FC-9C4A-F0975222703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3FEFC26-EE3E-45DF-895A-EE3B935D7C0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859565"/>
      </p:ext>
    </p:extLst>
  </p:cSld>
  <p:clrMapOvr>
    <a:masterClrMapping/>
  </p:clrMapOvr>
  <p:transition spd="slow">
    <p:cu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131A2-AC30-404D-B809-53624FCD600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A4F84B1-D0A7-449E-96CC-0211F1D1A75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610480"/>
      </p:ext>
    </p:extLst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C1347-92C9-4426-B112-98F0B87E280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431319C-33FC-43FE-BA31-431EA681531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925341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Freeform 10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53188"/>
            <a:ext cx="45370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45BC7CDC-BC97-4FB2-AAC0-B6A74AB8177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1067DFD-5B2D-4FF0-953F-E1CC3881D41C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60427" name="Picture 11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F6330705-62B5-4819-866C-F228CF2CEF2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B2C5DD9-DF5F-4345-AC06-2E0F38C39B76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64522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cut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46101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61DCFC65-277A-4F4F-85F8-CC2253AB243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3F8E724-2216-4288-AAA9-E58222C5A306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70666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E2F145D9-12F8-4E51-95D5-D3D4C6E30FB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8E5495B-CE77-45DE-BBE0-A8171D031F19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68618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EB98AF9C-21E3-4233-B996-FB2382F004D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D416C4D-E1DA-4E88-BDB0-84869E352DD3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72714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reeform 2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2531A398-964B-4FBD-98DF-833B17D6E2E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8A1BAD3-BA98-4C7A-961F-E917147E0181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257031" name="Picture 7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5" name="Freeform 3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rgbClr val="991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A89E4C9-CFDB-4028-902D-1C0666641AB6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3768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5300" y="6524625"/>
            <a:ext cx="3829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020995CE-D08E-4D25-AB48-6CD51903F31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advClick="0"/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95250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435100" indent="-2921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9050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5pPr>
      <a:lvl6pPr marL="23622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6pPr>
      <a:lvl7pPr marL="28194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7pPr>
      <a:lvl8pPr marL="32766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8pPr>
      <a:lvl9pPr marL="37338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Freeform 2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80FD8CD7-26F4-4AB6-8CA8-EF344C8429D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95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7E20CCEF-5881-444B-B5B0-C17A8BA7527D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595975" name="Picture 7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9" name="Picture 7" descr="schneekugel_exklsyn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85925"/>
            <a:ext cx="81724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8" name="Picture 6" descr="Evonik_300dpi_Screen_s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5" name="Freeform 3"/>
          <p:cNvSpPr>
            <a:spLocks noChangeAspect="1"/>
          </p:cNvSpPr>
          <p:nvPr/>
        </p:nvSpPr>
        <p:spPr bwMode="auto">
          <a:xfrm>
            <a:off x="0" y="2268"/>
            <a:ext cx="5652150" cy="2438400"/>
          </a:xfrm>
          <a:custGeom>
            <a:avLst/>
            <a:gdLst>
              <a:gd name="T0" fmla="*/ 0 w 9462"/>
              <a:gd name="T1" fmla="*/ 0 h 5125"/>
              <a:gd name="T2" fmla="*/ 8764 w 9462"/>
              <a:gd name="T3" fmla="*/ 0 h 5125"/>
              <a:gd name="T4" fmla="*/ 9462 w 9462"/>
              <a:gd name="T5" fmla="*/ 2563 h 5125"/>
              <a:gd name="T6" fmla="*/ 8764 w 9462"/>
              <a:gd name="T7" fmla="*/ 5125 h 5125"/>
              <a:gd name="T8" fmla="*/ 0 w 9462"/>
              <a:gd name="T9" fmla="*/ 5125 h 5125"/>
              <a:gd name="T10" fmla="*/ 0 w 9462"/>
              <a:gd name="T11" fmla="*/ 0 h 5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62" h="5125">
                <a:moveTo>
                  <a:pt x="0" y="0"/>
                </a:moveTo>
                <a:cubicBezTo>
                  <a:pt x="8764" y="0"/>
                  <a:pt x="8764" y="0"/>
                  <a:pt x="8764" y="0"/>
                </a:cubicBezTo>
                <a:cubicBezTo>
                  <a:pt x="9207" y="752"/>
                  <a:pt x="9462" y="1628"/>
                  <a:pt x="9462" y="2563"/>
                </a:cubicBezTo>
                <a:cubicBezTo>
                  <a:pt x="9462" y="3498"/>
                  <a:pt x="9207" y="4374"/>
                  <a:pt x="8764" y="5125"/>
                </a:cubicBezTo>
                <a:cubicBezTo>
                  <a:pt x="0" y="5125"/>
                  <a:pt x="0" y="5125"/>
                  <a:pt x="0" y="51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411" y="401977"/>
            <a:ext cx="3816790" cy="435837"/>
          </a:xfrm>
        </p:spPr>
        <p:txBody>
          <a:bodyPr/>
          <a:lstStyle/>
          <a:p>
            <a:r>
              <a:rPr lang="ru-RU" sz="1600" dirty="0" smtClean="0"/>
              <a:t>Выделение  тяжелых металлов с помощью</a:t>
            </a:r>
            <a:r>
              <a:rPr lang="de-DE" sz="1600" dirty="0" smtClean="0"/>
              <a:t> TMT 15</a:t>
            </a:r>
            <a:r>
              <a:rPr lang="de-DE" sz="1600" baseline="30000" dirty="0" smtClean="0">
                <a:cs typeface="Arial" charset="0"/>
              </a:rPr>
              <a:t>®</a:t>
            </a:r>
            <a:r>
              <a:rPr lang="de-DE" sz="1600" baseline="30000" dirty="0">
                <a:cs typeface="Arial" charset="0"/>
              </a:rPr>
              <a:t/>
            </a:r>
            <a:br>
              <a:rPr lang="de-DE" sz="1600" baseline="30000" dirty="0">
                <a:cs typeface="Arial" charset="0"/>
              </a:rPr>
            </a:br>
            <a:r>
              <a:rPr lang="de-DE" sz="2000" baseline="30000" dirty="0">
                <a:cs typeface="Arial" charset="0"/>
              </a:rPr>
              <a:t/>
            </a:r>
            <a:br>
              <a:rPr lang="de-DE" sz="2000" baseline="30000" dirty="0">
                <a:cs typeface="Arial" charset="0"/>
              </a:rPr>
            </a:br>
            <a:r>
              <a:rPr lang="en-GB" sz="20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 smtClean="0">
                <a:solidFill>
                  <a:schemeClr val="accent3"/>
                </a:solidFill>
              </a:rPr>
              <a:t>Мусоросжигательные</a:t>
            </a:r>
            <a:r>
              <a:rPr lang="ru-RU" sz="2000" dirty="0" smtClean="0"/>
              <a:t> заводы</a:t>
            </a:r>
            <a:endParaRPr lang="de-DE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3D07025-F62C-45F0-ACA2-44D812C7340B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835025" y="2454275"/>
            <a:ext cx="4097338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76250" lvl="1" indent="-285750">
              <a:spcBef>
                <a:spcPct val="20000"/>
              </a:spcBef>
              <a:buFontTx/>
              <a:buChar char="•"/>
            </a:pPr>
            <a:endParaRPr lang="en-GB" sz="2000" dirty="0">
              <a:cs typeface="Arial" charset="0"/>
            </a:endParaRPr>
          </a:p>
          <a:p>
            <a:pPr marL="476250" lvl="1" indent="-285750">
              <a:spcBef>
                <a:spcPct val="20000"/>
              </a:spcBef>
              <a:buClr>
                <a:srgbClr val="991D85"/>
              </a:buClr>
              <a:buSzPct val="200000"/>
            </a:pPr>
            <a:endParaRPr lang="en-GB" sz="1400" dirty="0">
              <a:cs typeface="Arial" charset="0"/>
            </a:endParaRPr>
          </a:p>
          <a:p>
            <a:pPr marL="476250" lvl="1" indent="-285750">
              <a:spcBef>
                <a:spcPct val="20000"/>
              </a:spcBef>
              <a:buClr>
                <a:srgbClr val="991D85"/>
              </a:buClr>
              <a:buSzPct val="200000"/>
              <a:buFontTx/>
              <a:buChar char="•"/>
            </a:pPr>
            <a:r>
              <a:rPr lang="ru-RU" sz="1900" dirty="0" smtClean="0">
                <a:cs typeface="Arial" charset="0"/>
              </a:rPr>
              <a:t>Сокращение содержания </a:t>
            </a:r>
            <a:r>
              <a:rPr lang="ru-RU" sz="1900" dirty="0" smtClean="0"/>
              <a:t>ртути в дымовых газах и стоке воды</a:t>
            </a:r>
            <a:endParaRPr lang="en-GB" sz="1900" dirty="0" smtClean="0"/>
          </a:p>
          <a:p>
            <a:pPr marL="476250" lvl="1" indent="-285750">
              <a:spcBef>
                <a:spcPct val="20000"/>
              </a:spcBef>
              <a:buClr>
                <a:srgbClr val="991D85"/>
              </a:buClr>
              <a:buSzPct val="200000"/>
            </a:pPr>
            <a:endParaRPr lang="en-GB" sz="1100" dirty="0">
              <a:cs typeface="Arial" charset="0"/>
            </a:endParaRPr>
          </a:p>
          <a:p>
            <a:pPr marL="476250" lvl="1" indent="-285750">
              <a:spcBef>
                <a:spcPct val="20000"/>
              </a:spcBef>
              <a:buClr>
                <a:srgbClr val="991D85"/>
              </a:buClr>
              <a:buSzPct val="200000"/>
              <a:buFontTx/>
              <a:buChar char="•"/>
            </a:pPr>
            <a:r>
              <a:rPr lang="ru-RU" sz="1900" dirty="0" smtClean="0"/>
              <a:t>Устранение тяжелого металла из промывочных вод дымовых газов осаждением</a:t>
            </a:r>
            <a:endParaRPr lang="de-DE" sz="1900" dirty="0" smtClean="0"/>
          </a:p>
          <a:p>
            <a:pPr marL="476250" lvl="1" indent="-285750">
              <a:spcBef>
                <a:spcPct val="20000"/>
              </a:spcBef>
              <a:buClr>
                <a:srgbClr val="991D85"/>
              </a:buClr>
              <a:buSzPct val="200000"/>
              <a:buFontTx/>
              <a:buChar char="•"/>
            </a:pPr>
            <a:endParaRPr lang="en-GB" sz="1900" dirty="0" smtClean="0"/>
          </a:p>
          <a:p>
            <a:pPr marL="476250" lvl="1" indent="-285750">
              <a:spcBef>
                <a:spcPct val="20000"/>
              </a:spcBef>
              <a:buClr>
                <a:srgbClr val="991D85"/>
              </a:buClr>
              <a:buSzPct val="200000"/>
              <a:buFontTx/>
              <a:buChar char="•"/>
            </a:pPr>
            <a:r>
              <a:rPr lang="ru-RU" sz="1900" dirty="0" smtClean="0"/>
              <a:t>Оправдавшее себя применение на нескольких сотнях мусоросжигательных заводах во всем мире</a:t>
            </a:r>
            <a:endParaRPr lang="en-GB" sz="1900" dirty="0" smtClean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835025" y="1395413"/>
            <a:ext cx="712714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/>
              <a:t>Уголь</a:t>
            </a:r>
            <a:r>
              <a:rPr lang="en-GB" sz="2000" b="1" dirty="0" smtClean="0"/>
              <a:t>, </a:t>
            </a:r>
            <a:r>
              <a:rPr lang="ru-RU" sz="2000" b="1" dirty="0" smtClean="0"/>
              <a:t>отбросы содержат тяжелые металлы, которые </a:t>
            </a:r>
          </a:p>
          <a:p>
            <a:pPr eaLnBrk="0" hangingPunct="0"/>
            <a:r>
              <a:rPr lang="ru-RU" sz="2000" b="1" dirty="0" smtClean="0"/>
              <a:t>выделяются во время сжигания.</a:t>
            </a:r>
            <a:endParaRPr lang="en-GB" sz="2000" b="1" dirty="0" smtClean="0"/>
          </a:p>
          <a:p>
            <a:pPr eaLnBrk="0" hangingPunct="0"/>
            <a:endParaRPr lang="en-GB" sz="1000" b="1" dirty="0"/>
          </a:p>
          <a:p>
            <a:pPr eaLnBrk="0" hangingPunct="0"/>
            <a:r>
              <a:rPr lang="en-GB" sz="2000" b="1" dirty="0">
                <a:sym typeface="Wingdings" pitchFamily="2" charset="2"/>
              </a:rPr>
              <a:t> </a:t>
            </a:r>
            <a:r>
              <a:rPr lang="ru-RU" sz="2000" b="1" dirty="0" smtClean="0"/>
              <a:t>Основная проблема</a:t>
            </a:r>
            <a:r>
              <a:rPr lang="en-GB" sz="2000" b="1" dirty="0" smtClean="0"/>
              <a:t>: </a:t>
            </a:r>
            <a:r>
              <a:rPr lang="ru-RU" sz="2000" b="1" dirty="0" smtClean="0"/>
              <a:t>токсичные ртуть и кадмий</a:t>
            </a:r>
            <a:endParaRPr lang="en-GB" sz="2400" dirty="0"/>
          </a:p>
        </p:txBody>
      </p:sp>
      <p:grpSp>
        <p:nvGrpSpPr>
          <p:cNvPr id="377860" name="Group 4"/>
          <p:cNvGrpSpPr>
            <a:grpSpLocks/>
          </p:cNvGrpSpPr>
          <p:nvPr/>
        </p:nvGrpSpPr>
        <p:grpSpPr bwMode="auto">
          <a:xfrm>
            <a:off x="5527675" y="2574925"/>
            <a:ext cx="3340100" cy="3514725"/>
            <a:chOff x="2928" y="1296"/>
            <a:chExt cx="2627" cy="2764"/>
          </a:xfrm>
        </p:grpSpPr>
        <p:sp>
          <p:nvSpPr>
            <p:cNvPr id="377861" name="Freeform 5" descr="005"/>
            <p:cNvSpPr>
              <a:spLocks/>
            </p:cNvSpPr>
            <p:nvPr/>
          </p:nvSpPr>
          <p:spPr bwMode="auto">
            <a:xfrm>
              <a:off x="3360" y="1296"/>
              <a:ext cx="2195" cy="2764"/>
            </a:xfrm>
            <a:custGeom>
              <a:avLst/>
              <a:gdLst>
                <a:gd name="T0" fmla="*/ 15 w 2195"/>
                <a:gd name="T1" fmla="*/ 1719 h 2764"/>
                <a:gd name="T2" fmla="*/ 115 w 2195"/>
                <a:gd name="T3" fmla="*/ 1673 h 2764"/>
                <a:gd name="T4" fmla="*/ 442 w 2195"/>
                <a:gd name="T5" fmla="*/ 1573 h 2764"/>
                <a:gd name="T6" fmla="*/ 469 w 2195"/>
                <a:gd name="T7" fmla="*/ 1555 h 2764"/>
                <a:gd name="T8" fmla="*/ 551 w 2195"/>
                <a:gd name="T9" fmla="*/ 1537 h 2764"/>
                <a:gd name="T10" fmla="*/ 605 w 2195"/>
                <a:gd name="T11" fmla="*/ 1519 h 2764"/>
                <a:gd name="T12" fmla="*/ 633 w 2195"/>
                <a:gd name="T13" fmla="*/ 1509 h 2764"/>
                <a:gd name="T14" fmla="*/ 651 w 2195"/>
                <a:gd name="T15" fmla="*/ 1482 h 2764"/>
                <a:gd name="T16" fmla="*/ 678 w 2195"/>
                <a:gd name="T17" fmla="*/ 1464 h 2764"/>
                <a:gd name="T18" fmla="*/ 696 w 2195"/>
                <a:gd name="T19" fmla="*/ 1409 h 2764"/>
                <a:gd name="T20" fmla="*/ 714 w 2195"/>
                <a:gd name="T21" fmla="*/ 1355 h 2764"/>
                <a:gd name="T22" fmla="*/ 724 w 2195"/>
                <a:gd name="T23" fmla="*/ 1328 h 2764"/>
                <a:gd name="T24" fmla="*/ 742 w 2195"/>
                <a:gd name="T25" fmla="*/ 1000 h 2764"/>
                <a:gd name="T26" fmla="*/ 751 w 2195"/>
                <a:gd name="T27" fmla="*/ 909 h 2764"/>
                <a:gd name="T28" fmla="*/ 769 w 2195"/>
                <a:gd name="T29" fmla="*/ 782 h 2764"/>
                <a:gd name="T30" fmla="*/ 824 w 2195"/>
                <a:gd name="T31" fmla="*/ 291 h 2764"/>
                <a:gd name="T32" fmla="*/ 987 w 2195"/>
                <a:gd name="T33" fmla="*/ 155 h 2764"/>
                <a:gd name="T34" fmla="*/ 1078 w 2195"/>
                <a:gd name="T35" fmla="*/ 64 h 2764"/>
                <a:gd name="T36" fmla="*/ 1296 w 2195"/>
                <a:gd name="T37" fmla="*/ 0 h 2764"/>
                <a:gd name="T38" fmla="*/ 1551 w 2195"/>
                <a:gd name="T39" fmla="*/ 37 h 2764"/>
                <a:gd name="T40" fmla="*/ 1578 w 2195"/>
                <a:gd name="T41" fmla="*/ 55 h 2764"/>
                <a:gd name="T42" fmla="*/ 1614 w 2195"/>
                <a:gd name="T43" fmla="*/ 109 h 2764"/>
                <a:gd name="T44" fmla="*/ 1660 w 2195"/>
                <a:gd name="T45" fmla="*/ 218 h 2764"/>
                <a:gd name="T46" fmla="*/ 1705 w 2195"/>
                <a:gd name="T47" fmla="*/ 437 h 2764"/>
                <a:gd name="T48" fmla="*/ 1714 w 2195"/>
                <a:gd name="T49" fmla="*/ 891 h 2764"/>
                <a:gd name="T50" fmla="*/ 1778 w 2195"/>
                <a:gd name="T51" fmla="*/ 1091 h 2764"/>
                <a:gd name="T52" fmla="*/ 1796 w 2195"/>
                <a:gd name="T53" fmla="*/ 1200 h 2764"/>
                <a:gd name="T54" fmla="*/ 1860 w 2195"/>
                <a:gd name="T55" fmla="*/ 1382 h 2764"/>
                <a:gd name="T56" fmla="*/ 1933 w 2195"/>
                <a:gd name="T57" fmla="*/ 1464 h 2764"/>
                <a:gd name="T58" fmla="*/ 2078 w 2195"/>
                <a:gd name="T59" fmla="*/ 1619 h 2764"/>
                <a:gd name="T60" fmla="*/ 2142 w 2195"/>
                <a:gd name="T61" fmla="*/ 1746 h 2764"/>
                <a:gd name="T62" fmla="*/ 2160 w 2195"/>
                <a:gd name="T63" fmla="*/ 1819 h 2764"/>
                <a:gd name="T64" fmla="*/ 2178 w 2195"/>
                <a:gd name="T65" fmla="*/ 1909 h 2764"/>
                <a:gd name="T66" fmla="*/ 2114 w 2195"/>
                <a:gd name="T67" fmla="*/ 2728 h 2764"/>
                <a:gd name="T68" fmla="*/ 1814 w 2195"/>
                <a:gd name="T69" fmla="*/ 2728 h 2764"/>
                <a:gd name="T70" fmla="*/ 1733 w 2195"/>
                <a:gd name="T71" fmla="*/ 2755 h 2764"/>
                <a:gd name="T72" fmla="*/ 1596 w 2195"/>
                <a:gd name="T73" fmla="*/ 2764 h 2764"/>
                <a:gd name="T74" fmla="*/ 1396 w 2195"/>
                <a:gd name="T75" fmla="*/ 2755 h 2764"/>
                <a:gd name="T76" fmla="*/ 1369 w 2195"/>
                <a:gd name="T77" fmla="*/ 2746 h 2764"/>
                <a:gd name="T78" fmla="*/ 1360 w 2195"/>
                <a:gd name="T79" fmla="*/ 2719 h 2764"/>
                <a:gd name="T80" fmla="*/ 1224 w 2195"/>
                <a:gd name="T81" fmla="*/ 2664 h 2764"/>
                <a:gd name="T82" fmla="*/ 1060 w 2195"/>
                <a:gd name="T83" fmla="*/ 2673 h 2764"/>
                <a:gd name="T84" fmla="*/ 1005 w 2195"/>
                <a:gd name="T85" fmla="*/ 2691 h 2764"/>
                <a:gd name="T86" fmla="*/ 933 w 2195"/>
                <a:gd name="T87" fmla="*/ 2728 h 2764"/>
                <a:gd name="T88" fmla="*/ 905 w 2195"/>
                <a:gd name="T89" fmla="*/ 2737 h 2764"/>
                <a:gd name="T90" fmla="*/ 878 w 2195"/>
                <a:gd name="T91" fmla="*/ 2746 h 2764"/>
                <a:gd name="T92" fmla="*/ 578 w 2195"/>
                <a:gd name="T93" fmla="*/ 2710 h 2764"/>
                <a:gd name="T94" fmla="*/ 524 w 2195"/>
                <a:gd name="T95" fmla="*/ 2700 h 2764"/>
                <a:gd name="T96" fmla="*/ 424 w 2195"/>
                <a:gd name="T97" fmla="*/ 2619 h 2764"/>
                <a:gd name="T98" fmla="*/ 369 w 2195"/>
                <a:gd name="T99" fmla="*/ 2600 h 2764"/>
                <a:gd name="T100" fmla="*/ 251 w 2195"/>
                <a:gd name="T101" fmla="*/ 2500 h 2764"/>
                <a:gd name="T102" fmla="*/ 178 w 2195"/>
                <a:gd name="T103" fmla="*/ 2400 h 2764"/>
                <a:gd name="T104" fmla="*/ 124 w 2195"/>
                <a:gd name="T105" fmla="*/ 2328 h 2764"/>
                <a:gd name="T106" fmla="*/ 96 w 2195"/>
                <a:gd name="T107" fmla="*/ 2282 h 2764"/>
                <a:gd name="T108" fmla="*/ 60 w 2195"/>
                <a:gd name="T109" fmla="*/ 2228 h 2764"/>
                <a:gd name="T110" fmla="*/ 33 w 2195"/>
                <a:gd name="T111" fmla="*/ 2173 h 2764"/>
                <a:gd name="T112" fmla="*/ 15 w 2195"/>
                <a:gd name="T113" fmla="*/ 2119 h 2764"/>
                <a:gd name="T114" fmla="*/ 15 w 2195"/>
                <a:gd name="T115" fmla="*/ 1719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2764">
                  <a:moveTo>
                    <a:pt x="15" y="1719"/>
                  </a:moveTo>
                  <a:cubicBezTo>
                    <a:pt x="31" y="1668"/>
                    <a:pt x="60" y="1681"/>
                    <a:pt x="115" y="1673"/>
                  </a:cubicBezTo>
                  <a:cubicBezTo>
                    <a:pt x="224" y="1637"/>
                    <a:pt x="334" y="1609"/>
                    <a:pt x="442" y="1573"/>
                  </a:cubicBezTo>
                  <a:cubicBezTo>
                    <a:pt x="452" y="1570"/>
                    <a:pt x="459" y="1559"/>
                    <a:pt x="469" y="1555"/>
                  </a:cubicBezTo>
                  <a:cubicBezTo>
                    <a:pt x="495" y="1545"/>
                    <a:pt x="524" y="1545"/>
                    <a:pt x="551" y="1537"/>
                  </a:cubicBezTo>
                  <a:cubicBezTo>
                    <a:pt x="569" y="1532"/>
                    <a:pt x="587" y="1525"/>
                    <a:pt x="605" y="1519"/>
                  </a:cubicBezTo>
                  <a:cubicBezTo>
                    <a:pt x="614" y="1516"/>
                    <a:pt x="633" y="1509"/>
                    <a:pt x="633" y="1509"/>
                  </a:cubicBezTo>
                  <a:cubicBezTo>
                    <a:pt x="639" y="1500"/>
                    <a:pt x="643" y="1490"/>
                    <a:pt x="651" y="1482"/>
                  </a:cubicBezTo>
                  <a:cubicBezTo>
                    <a:pt x="659" y="1474"/>
                    <a:pt x="672" y="1473"/>
                    <a:pt x="678" y="1464"/>
                  </a:cubicBezTo>
                  <a:cubicBezTo>
                    <a:pt x="688" y="1448"/>
                    <a:pt x="690" y="1427"/>
                    <a:pt x="696" y="1409"/>
                  </a:cubicBezTo>
                  <a:cubicBezTo>
                    <a:pt x="702" y="1391"/>
                    <a:pt x="708" y="1373"/>
                    <a:pt x="714" y="1355"/>
                  </a:cubicBezTo>
                  <a:cubicBezTo>
                    <a:pt x="717" y="1346"/>
                    <a:pt x="724" y="1328"/>
                    <a:pt x="724" y="1328"/>
                  </a:cubicBezTo>
                  <a:cubicBezTo>
                    <a:pt x="730" y="1208"/>
                    <a:pt x="733" y="1117"/>
                    <a:pt x="742" y="1000"/>
                  </a:cubicBezTo>
                  <a:cubicBezTo>
                    <a:pt x="744" y="970"/>
                    <a:pt x="747" y="939"/>
                    <a:pt x="751" y="909"/>
                  </a:cubicBezTo>
                  <a:cubicBezTo>
                    <a:pt x="756" y="867"/>
                    <a:pt x="769" y="782"/>
                    <a:pt x="769" y="782"/>
                  </a:cubicBezTo>
                  <a:cubicBezTo>
                    <a:pt x="777" y="639"/>
                    <a:pt x="755" y="424"/>
                    <a:pt x="824" y="291"/>
                  </a:cubicBezTo>
                  <a:cubicBezTo>
                    <a:pt x="841" y="258"/>
                    <a:pt x="953" y="178"/>
                    <a:pt x="987" y="155"/>
                  </a:cubicBezTo>
                  <a:cubicBezTo>
                    <a:pt x="1025" y="130"/>
                    <a:pt x="1047" y="95"/>
                    <a:pt x="1078" y="64"/>
                  </a:cubicBezTo>
                  <a:cubicBezTo>
                    <a:pt x="1125" y="17"/>
                    <a:pt x="1235" y="7"/>
                    <a:pt x="1296" y="0"/>
                  </a:cubicBezTo>
                  <a:cubicBezTo>
                    <a:pt x="1426" y="7"/>
                    <a:pt x="1453" y="5"/>
                    <a:pt x="1551" y="37"/>
                  </a:cubicBezTo>
                  <a:cubicBezTo>
                    <a:pt x="1560" y="43"/>
                    <a:pt x="1571" y="47"/>
                    <a:pt x="1578" y="55"/>
                  </a:cubicBezTo>
                  <a:cubicBezTo>
                    <a:pt x="1592" y="71"/>
                    <a:pt x="1614" y="109"/>
                    <a:pt x="1614" y="109"/>
                  </a:cubicBezTo>
                  <a:cubicBezTo>
                    <a:pt x="1626" y="148"/>
                    <a:pt x="1637" y="184"/>
                    <a:pt x="1660" y="218"/>
                  </a:cubicBezTo>
                  <a:cubicBezTo>
                    <a:pt x="1685" y="296"/>
                    <a:pt x="1697" y="353"/>
                    <a:pt x="1705" y="437"/>
                  </a:cubicBezTo>
                  <a:cubicBezTo>
                    <a:pt x="1708" y="588"/>
                    <a:pt x="1708" y="740"/>
                    <a:pt x="1714" y="891"/>
                  </a:cubicBezTo>
                  <a:cubicBezTo>
                    <a:pt x="1716" y="956"/>
                    <a:pt x="1757" y="1029"/>
                    <a:pt x="1778" y="1091"/>
                  </a:cubicBezTo>
                  <a:cubicBezTo>
                    <a:pt x="1785" y="1113"/>
                    <a:pt x="1792" y="1182"/>
                    <a:pt x="1796" y="1200"/>
                  </a:cubicBezTo>
                  <a:cubicBezTo>
                    <a:pt x="1809" y="1266"/>
                    <a:pt x="1831" y="1323"/>
                    <a:pt x="1860" y="1382"/>
                  </a:cubicBezTo>
                  <a:cubicBezTo>
                    <a:pt x="1879" y="1419"/>
                    <a:pt x="1891" y="1450"/>
                    <a:pt x="1933" y="1464"/>
                  </a:cubicBezTo>
                  <a:cubicBezTo>
                    <a:pt x="1998" y="1508"/>
                    <a:pt x="2035" y="1553"/>
                    <a:pt x="2078" y="1619"/>
                  </a:cubicBezTo>
                  <a:cubicBezTo>
                    <a:pt x="2105" y="1660"/>
                    <a:pt x="2106" y="1711"/>
                    <a:pt x="2142" y="1746"/>
                  </a:cubicBezTo>
                  <a:cubicBezTo>
                    <a:pt x="2148" y="1770"/>
                    <a:pt x="2154" y="1795"/>
                    <a:pt x="2160" y="1819"/>
                  </a:cubicBezTo>
                  <a:cubicBezTo>
                    <a:pt x="2167" y="1849"/>
                    <a:pt x="2178" y="1909"/>
                    <a:pt x="2178" y="1909"/>
                  </a:cubicBezTo>
                  <a:cubicBezTo>
                    <a:pt x="2174" y="2154"/>
                    <a:pt x="2195" y="2476"/>
                    <a:pt x="2114" y="2728"/>
                  </a:cubicBezTo>
                  <a:cubicBezTo>
                    <a:pt x="1984" y="2716"/>
                    <a:pt x="1975" y="2711"/>
                    <a:pt x="1814" y="2728"/>
                  </a:cubicBezTo>
                  <a:cubicBezTo>
                    <a:pt x="1786" y="2731"/>
                    <a:pt x="1761" y="2753"/>
                    <a:pt x="1733" y="2755"/>
                  </a:cubicBezTo>
                  <a:cubicBezTo>
                    <a:pt x="1687" y="2758"/>
                    <a:pt x="1642" y="2761"/>
                    <a:pt x="1596" y="2764"/>
                  </a:cubicBezTo>
                  <a:cubicBezTo>
                    <a:pt x="1529" y="2761"/>
                    <a:pt x="1463" y="2760"/>
                    <a:pt x="1396" y="2755"/>
                  </a:cubicBezTo>
                  <a:cubicBezTo>
                    <a:pt x="1387" y="2754"/>
                    <a:pt x="1376" y="2753"/>
                    <a:pt x="1369" y="2746"/>
                  </a:cubicBezTo>
                  <a:cubicBezTo>
                    <a:pt x="1362" y="2739"/>
                    <a:pt x="1365" y="2727"/>
                    <a:pt x="1360" y="2719"/>
                  </a:cubicBezTo>
                  <a:cubicBezTo>
                    <a:pt x="1333" y="2673"/>
                    <a:pt x="1269" y="2670"/>
                    <a:pt x="1224" y="2664"/>
                  </a:cubicBezTo>
                  <a:cubicBezTo>
                    <a:pt x="1169" y="2667"/>
                    <a:pt x="1114" y="2666"/>
                    <a:pt x="1060" y="2673"/>
                  </a:cubicBezTo>
                  <a:cubicBezTo>
                    <a:pt x="1041" y="2675"/>
                    <a:pt x="1005" y="2691"/>
                    <a:pt x="1005" y="2691"/>
                  </a:cubicBezTo>
                  <a:cubicBezTo>
                    <a:pt x="974" y="2724"/>
                    <a:pt x="995" y="2708"/>
                    <a:pt x="933" y="2728"/>
                  </a:cubicBezTo>
                  <a:cubicBezTo>
                    <a:pt x="924" y="2731"/>
                    <a:pt x="914" y="2734"/>
                    <a:pt x="905" y="2737"/>
                  </a:cubicBezTo>
                  <a:cubicBezTo>
                    <a:pt x="896" y="2740"/>
                    <a:pt x="878" y="2746"/>
                    <a:pt x="878" y="2746"/>
                  </a:cubicBezTo>
                  <a:cubicBezTo>
                    <a:pt x="777" y="2732"/>
                    <a:pt x="680" y="2717"/>
                    <a:pt x="578" y="2710"/>
                  </a:cubicBezTo>
                  <a:cubicBezTo>
                    <a:pt x="560" y="2707"/>
                    <a:pt x="541" y="2707"/>
                    <a:pt x="524" y="2700"/>
                  </a:cubicBezTo>
                  <a:cubicBezTo>
                    <a:pt x="494" y="2688"/>
                    <a:pt x="457" y="2635"/>
                    <a:pt x="424" y="2619"/>
                  </a:cubicBezTo>
                  <a:cubicBezTo>
                    <a:pt x="357" y="2586"/>
                    <a:pt x="434" y="2634"/>
                    <a:pt x="369" y="2600"/>
                  </a:cubicBezTo>
                  <a:cubicBezTo>
                    <a:pt x="355" y="2593"/>
                    <a:pt x="266" y="2520"/>
                    <a:pt x="251" y="2500"/>
                  </a:cubicBezTo>
                  <a:cubicBezTo>
                    <a:pt x="234" y="2478"/>
                    <a:pt x="191" y="2427"/>
                    <a:pt x="178" y="2400"/>
                  </a:cubicBezTo>
                  <a:cubicBezTo>
                    <a:pt x="161" y="2365"/>
                    <a:pt x="158" y="2351"/>
                    <a:pt x="124" y="2328"/>
                  </a:cubicBezTo>
                  <a:cubicBezTo>
                    <a:pt x="106" y="2273"/>
                    <a:pt x="127" y="2323"/>
                    <a:pt x="96" y="2282"/>
                  </a:cubicBezTo>
                  <a:cubicBezTo>
                    <a:pt x="83" y="2265"/>
                    <a:pt x="60" y="2228"/>
                    <a:pt x="60" y="2228"/>
                  </a:cubicBezTo>
                  <a:cubicBezTo>
                    <a:pt x="29" y="2132"/>
                    <a:pt x="77" y="2272"/>
                    <a:pt x="33" y="2173"/>
                  </a:cubicBezTo>
                  <a:cubicBezTo>
                    <a:pt x="25" y="2156"/>
                    <a:pt x="15" y="2119"/>
                    <a:pt x="15" y="2119"/>
                  </a:cubicBezTo>
                  <a:cubicBezTo>
                    <a:pt x="3" y="1828"/>
                    <a:pt x="0" y="1961"/>
                    <a:pt x="15" y="1719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377862" name="Object 6"/>
            <p:cNvGraphicFramePr>
              <a:graphicFrameLocks noChangeAspect="1"/>
            </p:cNvGraphicFramePr>
            <p:nvPr/>
          </p:nvGraphicFramePr>
          <p:xfrm>
            <a:off x="2928" y="1575"/>
            <a:ext cx="1560" cy="1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957" name="Folie" r:id="rId5" imgW="6757920" imgH="5057640" progId="PowerPoint.Slide.8">
                    <p:embed/>
                  </p:oleObj>
                </mc:Choice>
                <mc:Fallback>
                  <p:oleObj name="Folie" r:id="rId5" imgW="6757920" imgH="5057640" progId="PowerPoint.Slide.8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575"/>
                          <a:ext cx="1560" cy="1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817563" y="3795035"/>
            <a:ext cx="4224337" cy="1146175"/>
          </a:xfrm>
          <a:prstGeom prst="rect">
            <a:avLst/>
          </a:prstGeom>
          <a:noFill/>
          <a:ln w="25400">
            <a:solidFill>
              <a:srgbClr val="991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467430" y="18855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300" b="1" dirty="0" smtClean="0">
                <a:solidFill>
                  <a:schemeClr val="bg1"/>
                </a:solidFill>
              </a:rPr>
              <a:t>TMT 15</a:t>
            </a:r>
            <a:r>
              <a:rPr lang="en-GB" sz="2300" b="1" baseline="30000" dirty="0" smtClean="0">
                <a:solidFill>
                  <a:schemeClr val="bg1"/>
                </a:solidFill>
              </a:rPr>
              <a:t>®</a:t>
            </a:r>
            <a:br>
              <a:rPr lang="en-GB" sz="2300" b="1" baseline="30000" dirty="0" smtClean="0">
                <a:solidFill>
                  <a:schemeClr val="bg1"/>
                </a:solidFill>
              </a:rPr>
            </a:br>
            <a:r>
              <a:rPr lang="ru-RU" sz="2300" b="1" dirty="0" smtClean="0">
                <a:solidFill>
                  <a:schemeClr val="bg1"/>
                </a:solidFill>
              </a:rPr>
              <a:t>Применение на мусоросжигательных заводах</a:t>
            </a:r>
            <a:endParaRPr lang="de-DE" sz="2300" b="1" dirty="0">
              <a:solidFill>
                <a:schemeClr val="bg1"/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3AAC3BF-68A3-4049-B093-C34FAAC5F9E9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379907" name="Line 3"/>
          <p:cNvSpPr>
            <a:spLocks noChangeShapeType="1"/>
          </p:cNvSpPr>
          <p:nvPr/>
        </p:nvSpPr>
        <p:spPr bwMode="auto">
          <a:xfrm>
            <a:off x="5413375" y="4337050"/>
            <a:ext cx="3175" cy="71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908" name="Freeform 4"/>
          <p:cNvSpPr>
            <a:spLocks/>
          </p:cNvSpPr>
          <p:nvPr/>
        </p:nvSpPr>
        <p:spPr bwMode="auto">
          <a:xfrm>
            <a:off x="4699000" y="2530475"/>
            <a:ext cx="1438275" cy="1851025"/>
          </a:xfrm>
          <a:custGeom>
            <a:avLst/>
            <a:gdLst>
              <a:gd name="T0" fmla="*/ 0 w 367"/>
              <a:gd name="T1" fmla="*/ 0 h 551"/>
              <a:gd name="T2" fmla="*/ 366 w 367"/>
              <a:gd name="T3" fmla="*/ 0 h 551"/>
              <a:gd name="T4" fmla="*/ 366 w 367"/>
              <a:gd name="T5" fmla="*/ 361 h 551"/>
              <a:gd name="T6" fmla="*/ 183 w 367"/>
              <a:gd name="T7" fmla="*/ 550 h 551"/>
              <a:gd name="T8" fmla="*/ 0 w 367"/>
              <a:gd name="T9" fmla="*/ 361 h 551"/>
              <a:gd name="T10" fmla="*/ 0 w 367"/>
              <a:gd name="T11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7" h="551">
                <a:moveTo>
                  <a:pt x="0" y="0"/>
                </a:moveTo>
                <a:lnTo>
                  <a:pt x="366" y="0"/>
                </a:lnTo>
                <a:lnTo>
                  <a:pt x="366" y="361"/>
                </a:lnTo>
                <a:lnTo>
                  <a:pt x="183" y="550"/>
                </a:lnTo>
                <a:lnTo>
                  <a:pt x="0" y="3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909" name="Line 5"/>
          <p:cNvSpPr>
            <a:spLocks noChangeShapeType="1"/>
          </p:cNvSpPr>
          <p:nvPr/>
        </p:nvSpPr>
        <p:spPr bwMode="auto">
          <a:xfrm flipH="1">
            <a:off x="5829300" y="5387975"/>
            <a:ext cx="909638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910" name="Line 6"/>
          <p:cNvSpPr>
            <a:spLocks noChangeShapeType="1"/>
          </p:cNvSpPr>
          <p:nvPr/>
        </p:nvSpPr>
        <p:spPr bwMode="auto">
          <a:xfrm>
            <a:off x="2566988" y="2295525"/>
            <a:ext cx="561975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>
            <a:off x="3706813" y="2295525"/>
            <a:ext cx="5588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9912" name="Group 8"/>
          <p:cNvGrpSpPr>
            <a:grpSpLocks/>
          </p:cNvGrpSpPr>
          <p:nvPr/>
        </p:nvGrpSpPr>
        <p:grpSpPr bwMode="auto">
          <a:xfrm>
            <a:off x="7081838" y="2022475"/>
            <a:ext cx="1022350" cy="1857375"/>
            <a:chOff x="4517" y="1100"/>
            <a:chExt cx="421" cy="764"/>
          </a:xfrm>
        </p:grpSpPr>
        <p:sp>
          <p:nvSpPr>
            <p:cNvPr id="379913" name="Freeform 9"/>
            <p:cNvSpPr>
              <a:spLocks/>
            </p:cNvSpPr>
            <p:nvPr/>
          </p:nvSpPr>
          <p:spPr bwMode="auto">
            <a:xfrm>
              <a:off x="4544" y="1108"/>
              <a:ext cx="375" cy="745"/>
            </a:xfrm>
            <a:custGeom>
              <a:avLst/>
              <a:gdLst>
                <a:gd name="T0" fmla="*/ 0 w 375"/>
                <a:gd name="T1" fmla="*/ 744 h 745"/>
                <a:gd name="T2" fmla="*/ 92 w 375"/>
                <a:gd name="T3" fmla="*/ 0 h 745"/>
                <a:gd name="T4" fmla="*/ 247 w 375"/>
                <a:gd name="T5" fmla="*/ 0 h 745"/>
                <a:gd name="T6" fmla="*/ 374 w 375"/>
                <a:gd name="T7" fmla="*/ 744 h 745"/>
                <a:gd name="T8" fmla="*/ 0 w 375"/>
                <a:gd name="T9" fmla="*/ 744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745">
                  <a:moveTo>
                    <a:pt x="0" y="744"/>
                  </a:moveTo>
                  <a:lnTo>
                    <a:pt x="92" y="0"/>
                  </a:lnTo>
                  <a:lnTo>
                    <a:pt x="247" y="0"/>
                  </a:lnTo>
                  <a:lnTo>
                    <a:pt x="374" y="744"/>
                  </a:lnTo>
                  <a:lnTo>
                    <a:pt x="0" y="7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14" name="Freeform 10"/>
            <p:cNvSpPr>
              <a:spLocks/>
            </p:cNvSpPr>
            <p:nvPr/>
          </p:nvSpPr>
          <p:spPr bwMode="auto">
            <a:xfrm>
              <a:off x="4534" y="1100"/>
              <a:ext cx="110" cy="755"/>
            </a:xfrm>
            <a:custGeom>
              <a:avLst/>
              <a:gdLst>
                <a:gd name="T0" fmla="*/ 100 w 110"/>
                <a:gd name="T1" fmla="*/ 0 h 755"/>
                <a:gd name="T2" fmla="*/ 94 w 110"/>
                <a:gd name="T3" fmla="*/ 6 h 755"/>
                <a:gd name="T4" fmla="*/ 0 w 110"/>
                <a:gd name="T5" fmla="*/ 752 h 755"/>
                <a:gd name="T6" fmla="*/ 16 w 110"/>
                <a:gd name="T7" fmla="*/ 754 h 755"/>
                <a:gd name="T8" fmla="*/ 109 w 110"/>
                <a:gd name="T9" fmla="*/ 10 h 755"/>
                <a:gd name="T10" fmla="*/ 100 w 110"/>
                <a:gd name="T11" fmla="*/ 16 h 755"/>
                <a:gd name="T12" fmla="*/ 100 w 110"/>
                <a:gd name="T13" fmla="*/ 0 h 755"/>
                <a:gd name="T14" fmla="*/ 94 w 110"/>
                <a:gd name="T15" fmla="*/ 0 h 755"/>
                <a:gd name="T16" fmla="*/ 94 w 110"/>
                <a:gd name="T17" fmla="*/ 6 h 755"/>
                <a:gd name="T18" fmla="*/ 100 w 110"/>
                <a:gd name="T1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755">
                  <a:moveTo>
                    <a:pt x="100" y="0"/>
                  </a:moveTo>
                  <a:lnTo>
                    <a:pt x="94" y="6"/>
                  </a:lnTo>
                  <a:lnTo>
                    <a:pt x="0" y="752"/>
                  </a:lnTo>
                  <a:lnTo>
                    <a:pt x="16" y="754"/>
                  </a:lnTo>
                  <a:lnTo>
                    <a:pt x="109" y="10"/>
                  </a:lnTo>
                  <a:lnTo>
                    <a:pt x="100" y="16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6"/>
                  </a:lnTo>
                  <a:lnTo>
                    <a:pt x="1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15" name="Freeform 11"/>
            <p:cNvSpPr>
              <a:spLocks/>
            </p:cNvSpPr>
            <p:nvPr/>
          </p:nvSpPr>
          <p:spPr bwMode="auto">
            <a:xfrm>
              <a:off x="4634" y="1100"/>
              <a:ext cx="164" cy="17"/>
            </a:xfrm>
            <a:custGeom>
              <a:avLst/>
              <a:gdLst>
                <a:gd name="T0" fmla="*/ 163 w 164"/>
                <a:gd name="T1" fmla="*/ 6 h 17"/>
                <a:gd name="T2" fmla="*/ 155 w 164"/>
                <a:gd name="T3" fmla="*/ 0 h 17"/>
                <a:gd name="T4" fmla="*/ 0 w 164"/>
                <a:gd name="T5" fmla="*/ 0 h 17"/>
                <a:gd name="T6" fmla="*/ 0 w 164"/>
                <a:gd name="T7" fmla="*/ 16 h 17"/>
                <a:gd name="T8" fmla="*/ 155 w 164"/>
                <a:gd name="T9" fmla="*/ 16 h 17"/>
                <a:gd name="T10" fmla="*/ 147 w 164"/>
                <a:gd name="T11" fmla="*/ 10 h 17"/>
                <a:gd name="T12" fmla="*/ 163 w 164"/>
                <a:gd name="T13" fmla="*/ 6 h 17"/>
                <a:gd name="T14" fmla="*/ 162 w 164"/>
                <a:gd name="T15" fmla="*/ 0 h 17"/>
                <a:gd name="T16" fmla="*/ 155 w 164"/>
                <a:gd name="T17" fmla="*/ 0 h 17"/>
                <a:gd name="T18" fmla="*/ 163 w 164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7">
                  <a:moveTo>
                    <a:pt x="163" y="6"/>
                  </a:moveTo>
                  <a:lnTo>
                    <a:pt x="15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55" y="16"/>
                  </a:lnTo>
                  <a:lnTo>
                    <a:pt x="147" y="10"/>
                  </a:lnTo>
                  <a:lnTo>
                    <a:pt x="163" y="6"/>
                  </a:lnTo>
                  <a:lnTo>
                    <a:pt x="162" y="0"/>
                  </a:lnTo>
                  <a:lnTo>
                    <a:pt x="155" y="0"/>
                  </a:lnTo>
                  <a:lnTo>
                    <a:pt x="163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16" name="Freeform 12"/>
            <p:cNvSpPr>
              <a:spLocks/>
            </p:cNvSpPr>
            <p:nvPr/>
          </p:nvSpPr>
          <p:spPr bwMode="auto">
            <a:xfrm>
              <a:off x="4781" y="1106"/>
              <a:ext cx="146" cy="755"/>
            </a:xfrm>
            <a:custGeom>
              <a:avLst/>
              <a:gdLst>
                <a:gd name="T0" fmla="*/ 135 w 146"/>
                <a:gd name="T1" fmla="*/ 754 h 755"/>
                <a:gd name="T2" fmla="*/ 143 w 146"/>
                <a:gd name="T3" fmla="*/ 746 h 755"/>
                <a:gd name="T4" fmla="*/ 16 w 146"/>
                <a:gd name="T5" fmla="*/ 0 h 755"/>
                <a:gd name="T6" fmla="*/ 0 w 146"/>
                <a:gd name="T7" fmla="*/ 4 h 755"/>
                <a:gd name="T8" fmla="*/ 128 w 146"/>
                <a:gd name="T9" fmla="*/ 748 h 755"/>
                <a:gd name="T10" fmla="*/ 135 w 146"/>
                <a:gd name="T11" fmla="*/ 740 h 755"/>
                <a:gd name="T12" fmla="*/ 135 w 146"/>
                <a:gd name="T13" fmla="*/ 754 h 755"/>
                <a:gd name="T14" fmla="*/ 145 w 146"/>
                <a:gd name="T15" fmla="*/ 754 h 755"/>
                <a:gd name="T16" fmla="*/ 143 w 146"/>
                <a:gd name="T17" fmla="*/ 746 h 755"/>
                <a:gd name="T18" fmla="*/ 135 w 146"/>
                <a:gd name="T19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755">
                  <a:moveTo>
                    <a:pt x="135" y="754"/>
                  </a:moveTo>
                  <a:lnTo>
                    <a:pt x="143" y="746"/>
                  </a:lnTo>
                  <a:lnTo>
                    <a:pt x="16" y="0"/>
                  </a:lnTo>
                  <a:lnTo>
                    <a:pt x="0" y="4"/>
                  </a:lnTo>
                  <a:lnTo>
                    <a:pt x="128" y="748"/>
                  </a:lnTo>
                  <a:lnTo>
                    <a:pt x="135" y="740"/>
                  </a:lnTo>
                  <a:lnTo>
                    <a:pt x="135" y="754"/>
                  </a:lnTo>
                  <a:lnTo>
                    <a:pt x="145" y="754"/>
                  </a:lnTo>
                  <a:lnTo>
                    <a:pt x="143" y="746"/>
                  </a:lnTo>
                  <a:lnTo>
                    <a:pt x="135" y="7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17" name="Freeform 13"/>
            <p:cNvSpPr>
              <a:spLocks/>
            </p:cNvSpPr>
            <p:nvPr/>
          </p:nvSpPr>
          <p:spPr bwMode="auto">
            <a:xfrm>
              <a:off x="4534" y="1846"/>
              <a:ext cx="383" cy="17"/>
            </a:xfrm>
            <a:custGeom>
              <a:avLst/>
              <a:gdLst>
                <a:gd name="T0" fmla="*/ 0 w 383"/>
                <a:gd name="T1" fmla="*/ 6 h 17"/>
                <a:gd name="T2" fmla="*/ 8 w 383"/>
                <a:gd name="T3" fmla="*/ 16 h 17"/>
                <a:gd name="T4" fmla="*/ 382 w 383"/>
                <a:gd name="T5" fmla="*/ 16 h 17"/>
                <a:gd name="T6" fmla="*/ 382 w 383"/>
                <a:gd name="T7" fmla="*/ 0 h 17"/>
                <a:gd name="T8" fmla="*/ 8 w 383"/>
                <a:gd name="T9" fmla="*/ 0 h 17"/>
                <a:gd name="T10" fmla="*/ 16 w 383"/>
                <a:gd name="T11" fmla="*/ 9 h 17"/>
                <a:gd name="T12" fmla="*/ 0 w 383"/>
                <a:gd name="T13" fmla="*/ 6 h 17"/>
                <a:gd name="T14" fmla="*/ 0 w 383"/>
                <a:gd name="T15" fmla="*/ 16 h 17"/>
                <a:gd name="T16" fmla="*/ 8 w 383"/>
                <a:gd name="T17" fmla="*/ 16 h 17"/>
                <a:gd name="T18" fmla="*/ 0 w 383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17">
                  <a:moveTo>
                    <a:pt x="0" y="6"/>
                  </a:moveTo>
                  <a:lnTo>
                    <a:pt x="8" y="16"/>
                  </a:lnTo>
                  <a:lnTo>
                    <a:pt x="382" y="16"/>
                  </a:lnTo>
                  <a:lnTo>
                    <a:pt x="382" y="0"/>
                  </a:lnTo>
                  <a:lnTo>
                    <a:pt x="8" y="0"/>
                  </a:lnTo>
                  <a:lnTo>
                    <a:pt x="16" y="9"/>
                  </a:lnTo>
                  <a:lnTo>
                    <a:pt x="0" y="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18" name="Freeform 14"/>
            <p:cNvSpPr>
              <a:spLocks/>
            </p:cNvSpPr>
            <p:nvPr/>
          </p:nvSpPr>
          <p:spPr bwMode="auto">
            <a:xfrm>
              <a:off x="4517" y="1847"/>
              <a:ext cx="421" cy="17"/>
            </a:xfrm>
            <a:custGeom>
              <a:avLst/>
              <a:gdLst>
                <a:gd name="T0" fmla="*/ 0 w 421"/>
                <a:gd name="T1" fmla="*/ 0 h 17"/>
                <a:gd name="T2" fmla="*/ 420 w 421"/>
                <a:gd name="T3" fmla="*/ 0 h 17"/>
                <a:gd name="T4" fmla="*/ 420 w 421"/>
                <a:gd name="T5" fmla="*/ 16 h 17"/>
                <a:gd name="T6" fmla="*/ 0 w 421"/>
                <a:gd name="T7" fmla="*/ 16 h 17"/>
                <a:gd name="T8" fmla="*/ 0 w 42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7">
                  <a:moveTo>
                    <a:pt x="0" y="0"/>
                  </a:moveTo>
                  <a:lnTo>
                    <a:pt x="420" y="0"/>
                  </a:lnTo>
                  <a:lnTo>
                    <a:pt x="42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2886075" y="1563688"/>
            <a:ext cx="1586588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ru-RU" sz="1400" b="1" dirty="0" err="1" smtClean="0">
                <a:solidFill>
                  <a:srgbClr val="000000"/>
                </a:solidFill>
              </a:rPr>
              <a:t>Электро</a:t>
            </a:r>
            <a:r>
              <a:rPr lang="ru-RU" sz="1400" b="1" dirty="0" smtClean="0">
                <a:solidFill>
                  <a:srgbClr val="000000"/>
                </a:solidFill>
              </a:rPr>
              <a:t>-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статический 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газоочиститель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379920" name="Line 16"/>
          <p:cNvSpPr>
            <a:spLocks noChangeShapeType="1"/>
          </p:cNvSpPr>
          <p:nvPr/>
        </p:nvSpPr>
        <p:spPr bwMode="auto">
          <a:xfrm flipV="1">
            <a:off x="1638300" y="5130800"/>
            <a:ext cx="1588" cy="701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921" name="Rectangle 17"/>
          <p:cNvSpPr>
            <a:spLocks noChangeArrowheads="1"/>
          </p:cNvSpPr>
          <p:nvPr/>
        </p:nvSpPr>
        <p:spPr bwMode="auto">
          <a:xfrm>
            <a:off x="1073539" y="1562100"/>
            <a:ext cx="123271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Пламенная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печь</a:t>
            </a:r>
            <a:endParaRPr lang="en-GB" sz="1400" b="1" dirty="0">
              <a:solidFill>
                <a:srgbClr val="000000"/>
              </a:solidFill>
            </a:endParaRPr>
          </a:p>
        </p:txBody>
      </p:sp>
      <p:grpSp>
        <p:nvGrpSpPr>
          <p:cNvPr id="379922" name="Group 18"/>
          <p:cNvGrpSpPr>
            <a:grpSpLocks/>
          </p:cNvGrpSpPr>
          <p:nvPr/>
        </p:nvGrpSpPr>
        <p:grpSpPr bwMode="auto">
          <a:xfrm>
            <a:off x="962025" y="2106613"/>
            <a:ext cx="1422400" cy="2400300"/>
            <a:chOff x="1246" y="1120"/>
            <a:chExt cx="547" cy="924"/>
          </a:xfrm>
        </p:grpSpPr>
        <p:sp>
          <p:nvSpPr>
            <p:cNvPr id="379923" name="Freeform 19"/>
            <p:cNvSpPr>
              <a:spLocks/>
            </p:cNvSpPr>
            <p:nvPr/>
          </p:nvSpPr>
          <p:spPr bwMode="auto">
            <a:xfrm>
              <a:off x="1313" y="2027"/>
              <a:ext cx="411" cy="17"/>
            </a:xfrm>
            <a:custGeom>
              <a:avLst/>
              <a:gdLst>
                <a:gd name="T0" fmla="*/ 407 w 411"/>
                <a:gd name="T1" fmla="*/ 16 h 17"/>
                <a:gd name="T2" fmla="*/ 5 w 411"/>
                <a:gd name="T3" fmla="*/ 16 h 17"/>
                <a:gd name="T4" fmla="*/ 0 w 411"/>
                <a:gd name="T5" fmla="*/ 0 h 17"/>
                <a:gd name="T6" fmla="*/ 410 w 411"/>
                <a:gd name="T7" fmla="*/ 0 h 17"/>
                <a:gd name="T8" fmla="*/ 407 w 41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7">
                  <a:moveTo>
                    <a:pt x="407" y="16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407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4" name="Freeform 20"/>
            <p:cNvSpPr>
              <a:spLocks/>
            </p:cNvSpPr>
            <p:nvPr/>
          </p:nvSpPr>
          <p:spPr bwMode="auto">
            <a:xfrm>
              <a:off x="1310" y="2017"/>
              <a:ext cx="419" cy="17"/>
            </a:xfrm>
            <a:custGeom>
              <a:avLst/>
              <a:gdLst>
                <a:gd name="T0" fmla="*/ 413 w 419"/>
                <a:gd name="T1" fmla="*/ 16 h 17"/>
                <a:gd name="T2" fmla="*/ 3 w 419"/>
                <a:gd name="T3" fmla="*/ 16 h 17"/>
                <a:gd name="T4" fmla="*/ 0 w 419"/>
                <a:gd name="T5" fmla="*/ 0 h 17"/>
                <a:gd name="T6" fmla="*/ 418 w 419"/>
                <a:gd name="T7" fmla="*/ 0 h 17"/>
                <a:gd name="T8" fmla="*/ 413 w 41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17">
                  <a:moveTo>
                    <a:pt x="413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418" y="0"/>
                  </a:lnTo>
                  <a:lnTo>
                    <a:pt x="413" y="16"/>
                  </a:ln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5" name="Freeform 21"/>
            <p:cNvSpPr>
              <a:spLocks/>
            </p:cNvSpPr>
            <p:nvPr/>
          </p:nvSpPr>
          <p:spPr bwMode="auto">
            <a:xfrm>
              <a:off x="1307" y="2009"/>
              <a:ext cx="425" cy="17"/>
            </a:xfrm>
            <a:custGeom>
              <a:avLst/>
              <a:gdLst>
                <a:gd name="T0" fmla="*/ 421 w 425"/>
                <a:gd name="T1" fmla="*/ 16 h 17"/>
                <a:gd name="T2" fmla="*/ 3 w 425"/>
                <a:gd name="T3" fmla="*/ 16 h 17"/>
                <a:gd name="T4" fmla="*/ 0 w 425"/>
                <a:gd name="T5" fmla="*/ 0 h 17"/>
                <a:gd name="T6" fmla="*/ 424 w 425"/>
                <a:gd name="T7" fmla="*/ 0 h 17"/>
                <a:gd name="T8" fmla="*/ 421 w 42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7">
                  <a:moveTo>
                    <a:pt x="421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424" y="0"/>
                  </a:lnTo>
                  <a:lnTo>
                    <a:pt x="421" y="16"/>
                  </a:lnTo>
                </a:path>
              </a:pathLst>
            </a:custGeom>
            <a:solidFill>
              <a:srgbClr val="0505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6" name="Freeform 22"/>
            <p:cNvSpPr>
              <a:spLocks/>
            </p:cNvSpPr>
            <p:nvPr/>
          </p:nvSpPr>
          <p:spPr bwMode="auto">
            <a:xfrm>
              <a:off x="1303" y="1999"/>
              <a:ext cx="433" cy="17"/>
            </a:xfrm>
            <a:custGeom>
              <a:avLst/>
              <a:gdLst>
                <a:gd name="T0" fmla="*/ 428 w 433"/>
                <a:gd name="T1" fmla="*/ 16 h 17"/>
                <a:gd name="T2" fmla="*/ 4 w 433"/>
                <a:gd name="T3" fmla="*/ 16 h 17"/>
                <a:gd name="T4" fmla="*/ 0 w 433"/>
                <a:gd name="T5" fmla="*/ 0 h 17"/>
                <a:gd name="T6" fmla="*/ 432 w 433"/>
                <a:gd name="T7" fmla="*/ 0 h 17"/>
                <a:gd name="T8" fmla="*/ 428 w 433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7">
                  <a:moveTo>
                    <a:pt x="428" y="16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28" y="16"/>
                  </a:lnTo>
                </a:path>
              </a:pathLst>
            </a:custGeom>
            <a:solidFill>
              <a:srgbClr val="0707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7" name="Freeform 23"/>
            <p:cNvSpPr>
              <a:spLocks/>
            </p:cNvSpPr>
            <p:nvPr/>
          </p:nvSpPr>
          <p:spPr bwMode="auto">
            <a:xfrm>
              <a:off x="1300" y="1990"/>
              <a:ext cx="439" cy="17"/>
            </a:xfrm>
            <a:custGeom>
              <a:avLst/>
              <a:gdLst>
                <a:gd name="T0" fmla="*/ 435 w 439"/>
                <a:gd name="T1" fmla="*/ 16 h 17"/>
                <a:gd name="T2" fmla="*/ 3 w 439"/>
                <a:gd name="T3" fmla="*/ 16 h 17"/>
                <a:gd name="T4" fmla="*/ 0 w 439"/>
                <a:gd name="T5" fmla="*/ 0 h 17"/>
                <a:gd name="T6" fmla="*/ 438 w 439"/>
                <a:gd name="T7" fmla="*/ 0 h 17"/>
                <a:gd name="T8" fmla="*/ 435 w 43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7">
                  <a:moveTo>
                    <a:pt x="435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438" y="0"/>
                  </a:lnTo>
                  <a:lnTo>
                    <a:pt x="435" y="16"/>
                  </a:lnTo>
                </a:path>
              </a:pathLst>
            </a:custGeom>
            <a:solidFill>
              <a:srgbClr val="0A0A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8" name="Freeform 24"/>
            <p:cNvSpPr>
              <a:spLocks/>
            </p:cNvSpPr>
            <p:nvPr/>
          </p:nvSpPr>
          <p:spPr bwMode="auto">
            <a:xfrm>
              <a:off x="1297" y="1981"/>
              <a:ext cx="445" cy="17"/>
            </a:xfrm>
            <a:custGeom>
              <a:avLst/>
              <a:gdLst>
                <a:gd name="T0" fmla="*/ 441 w 445"/>
                <a:gd name="T1" fmla="*/ 16 h 17"/>
                <a:gd name="T2" fmla="*/ 3 w 445"/>
                <a:gd name="T3" fmla="*/ 16 h 17"/>
                <a:gd name="T4" fmla="*/ 0 w 445"/>
                <a:gd name="T5" fmla="*/ 0 h 17"/>
                <a:gd name="T6" fmla="*/ 444 w 445"/>
                <a:gd name="T7" fmla="*/ 0 h 17"/>
                <a:gd name="T8" fmla="*/ 441 w 44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7">
                  <a:moveTo>
                    <a:pt x="441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1" y="16"/>
                  </a:lnTo>
                </a:path>
              </a:pathLst>
            </a:custGeom>
            <a:solidFill>
              <a:srgbClr val="0C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9" name="Freeform 25"/>
            <p:cNvSpPr>
              <a:spLocks/>
            </p:cNvSpPr>
            <p:nvPr/>
          </p:nvSpPr>
          <p:spPr bwMode="auto">
            <a:xfrm>
              <a:off x="1292" y="1971"/>
              <a:ext cx="455" cy="17"/>
            </a:xfrm>
            <a:custGeom>
              <a:avLst/>
              <a:gdLst>
                <a:gd name="T0" fmla="*/ 449 w 455"/>
                <a:gd name="T1" fmla="*/ 16 h 17"/>
                <a:gd name="T2" fmla="*/ 5 w 455"/>
                <a:gd name="T3" fmla="*/ 16 h 17"/>
                <a:gd name="T4" fmla="*/ 0 w 455"/>
                <a:gd name="T5" fmla="*/ 0 h 17"/>
                <a:gd name="T6" fmla="*/ 454 w 455"/>
                <a:gd name="T7" fmla="*/ 0 h 17"/>
                <a:gd name="T8" fmla="*/ 449 w 45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7">
                  <a:moveTo>
                    <a:pt x="449" y="16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454" y="0"/>
                  </a:lnTo>
                  <a:lnTo>
                    <a:pt x="449" y="16"/>
                  </a:lnTo>
                </a:path>
              </a:pathLst>
            </a:custGeom>
            <a:solidFill>
              <a:srgbClr val="0F0F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0" name="Freeform 26"/>
            <p:cNvSpPr>
              <a:spLocks/>
            </p:cNvSpPr>
            <p:nvPr/>
          </p:nvSpPr>
          <p:spPr bwMode="auto">
            <a:xfrm>
              <a:off x="1288" y="1962"/>
              <a:ext cx="463" cy="17"/>
            </a:xfrm>
            <a:custGeom>
              <a:avLst/>
              <a:gdLst>
                <a:gd name="T0" fmla="*/ 458 w 463"/>
                <a:gd name="T1" fmla="*/ 16 h 17"/>
                <a:gd name="T2" fmla="*/ 4 w 463"/>
                <a:gd name="T3" fmla="*/ 16 h 17"/>
                <a:gd name="T4" fmla="*/ 0 w 463"/>
                <a:gd name="T5" fmla="*/ 0 h 17"/>
                <a:gd name="T6" fmla="*/ 462 w 463"/>
                <a:gd name="T7" fmla="*/ 0 h 17"/>
                <a:gd name="T8" fmla="*/ 458 w 463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7">
                  <a:moveTo>
                    <a:pt x="458" y="16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458" y="16"/>
                  </a:lnTo>
                </a:path>
              </a:pathLst>
            </a:custGeom>
            <a:solidFill>
              <a:srgbClr val="1212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1" name="Freeform 27"/>
            <p:cNvSpPr>
              <a:spLocks/>
            </p:cNvSpPr>
            <p:nvPr/>
          </p:nvSpPr>
          <p:spPr bwMode="auto">
            <a:xfrm>
              <a:off x="1285" y="1953"/>
              <a:ext cx="469" cy="17"/>
            </a:xfrm>
            <a:custGeom>
              <a:avLst/>
              <a:gdLst>
                <a:gd name="T0" fmla="*/ 465 w 469"/>
                <a:gd name="T1" fmla="*/ 16 h 17"/>
                <a:gd name="T2" fmla="*/ 3 w 469"/>
                <a:gd name="T3" fmla="*/ 16 h 17"/>
                <a:gd name="T4" fmla="*/ 0 w 469"/>
                <a:gd name="T5" fmla="*/ 0 h 17"/>
                <a:gd name="T6" fmla="*/ 468 w 469"/>
                <a:gd name="T7" fmla="*/ 0 h 17"/>
                <a:gd name="T8" fmla="*/ 465 w 4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7">
                  <a:moveTo>
                    <a:pt x="465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5" y="16"/>
                  </a:lnTo>
                </a:path>
              </a:pathLst>
            </a:custGeom>
            <a:solidFill>
              <a:srgbClr val="141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2" name="Freeform 28"/>
            <p:cNvSpPr>
              <a:spLocks/>
            </p:cNvSpPr>
            <p:nvPr/>
          </p:nvSpPr>
          <p:spPr bwMode="auto">
            <a:xfrm>
              <a:off x="1282" y="1944"/>
              <a:ext cx="475" cy="17"/>
            </a:xfrm>
            <a:custGeom>
              <a:avLst/>
              <a:gdLst>
                <a:gd name="T0" fmla="*/ 471 w 475"/>
                <a:gd name="T1" fmla="*/ 16 h 17"/>
                <a:gd name="T2" fmla="*/ 3 w 475"/>
                <a:gd name="T3" fmla="*/ 16 h 17"/>
                <a:gd name="T4" fmla="*/ 0 w 475"/>
                <a:gd name="T5" fmla="*/ 0 h 17"/>
                <a:gd name="T6" fmla="*/ 474 w 475"/>
                <a:gd name="T7" fmla="*/ 0 h 17"/>
                <a:gd name="T8" fmla="*/ 471 w 47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7">
                  <a:moveTo>
                    <a:pt x="471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474" y="0"/>
                  </a:lnTo>
                  <a:lnTo>
                    <a:pt x="471" y="16"/>
                  </a:lnTo>
                </a:path>
              </a:pathLst>
            </a:custGeom>
            <a:solidFill>
              <a:srgbClr val="1717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3" name="Freeform 29"/>
            <p:cNvSpPr>
              <a:spLocks/>
            </p:cNvSpPr>
            <p:nvPr/>
          </p:nvSpPr>
          <p:spPr bwMode="auto">
            <a:xfrm>
              <a:off x="1279" y="1934"/>
              <a:ext cx="481" cy="17"/>
            </a:xfrm>
            <a:custGeom>
              <a:avLst/>
              <a:gdLst>
                <a:gd name="T0" fmla="*/ 477 w 481"/>
                <a:gd name="T1" fmla="*/ 16 h 17"/>
                <a:gd name="T2" fmla="*/ 3 w 481"/>
                <a:gd name="T3" fmla="*/ 16 h 17"/>
                <a:gd name="T4" fmla="*/ 0 w 481"/>
                <a:gd name="T5" fmla="*/ 0 h 17"/>
                <a:gd name="T6" fmla="*/ 480 w 481"/>
                <a:gd name="T7" fmla="*/ 0 h 17"/>
                <a:gd name="T8" fmla="*/ 477 w 48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17">
                  <a:moveTo>
                    <a:pt x="477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480" y="0"/>
                  </a:lnTo>
                  <a:lnTo>
                    <a:pt x="477" y="16"/>
                  </a:lnTo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4" name="Freeform 30"/>
            <p:cNvSpPr>
              <a:spLocks/>
            </p:cNvSpPr>
            <p:nvPr/>
          </p:nvSpPr>
          <p:spPr bwMode="auto">
            <a:xfrm>
              <a:off x="1274" y="1926"/>
              <a:ext cx="490" cy="17"/>
            </a:xfrm>
            <a:custGeom>
              <a:avLst/>
              <a:gdLst>
                <a:gd name="T0" fmla="*/ 485 w 490"/>
                <a:gd name="T1" fmla="*/ 16 h 17"/>
                <a:gd name="T2" fmla="*/ 5 w 490"/>
                <a:gd name="T3" fmla="*/ 16 h 17"/>
                <a:gd name="T4" fmla="*/ 0 w 490"/>
                <a:gd name="T5" fmla="*/ 0 h 17"/>
                <a:gd name="T6" fmla="*/ 489 w 490"/>
                <a:gd name="T7" fmla="*/ 0 h 17"/>
                <a:gd name="T8" fmla="*/ 485 w 49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7">
                  <a:moveTo>
                    <a:pt x="485" y="16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489" y="0"/>
                  </a:lnTo>
                  <a:lnTo>
                    <a:pt x="485" y="16"/>
                  </a:lnTo>
                </a:path>
              </a:pathLst>
            </a:cu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5" name="Freeform 31"/>
            <p:cNvSpPr>
              <a:spLocks/>
            </p:cNvSpPr>
            <p:nvPr/>
          </p:nvSpPr>
          <p:spPr bwMode="auto">
            <a:xfrm>
              <a:off x="1270" y="1916"/>
              <a:ext cx="499" cy="17"/>
            </a:xfrm>
            <a:custGeom>
              <a:avLst/>
              <a:gdLst>
                <a:gd name="T0" fmla="*/ 493 w 499"/>
                <a:gd name="T1" fmla="*/ 16 h 17"/>
                <a:gd name="T2" fmla="*/ 4 w 499"/>
                <a:gd name="T3" fmla="*/ 16 h 17"/>
                <a:gd name="T4" fmla="*/ 0 w 499"/>
                <a:gd name="T5" fmla="*/ 0 h 17"/>
                <a:gd name="T6" fmla="*/ 498 w 499"/>
                <a:gd name="T7" fmla="*/ 0 h 17"/>
                <a:gd name="T8" fmla="*/ 493 w 49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17">
                  <a:moveTo>
                    <a:pt x="493" y="16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498" y="0"/>
                  </a:lnTo>
                  <a:lnTo>
                    <a:pt x="493" y="16"/>
                  </a:lnTo>
                </a:path>
              </a:pathLst>
            </a:custGeom>
            <a:solidFill>
              <a:srgbClr val="1E1E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6" name="Freeform 32"/>
            <p:cNvSpPr>
              <a:spLocks/>
            </p:cNvSpPr>
            <p:nvPr/>
          </p:nvSpPr>
          <p:spPr bwMode="auto">
            <a:xfrm>
              <a:off x="1267" y="1906"/>
              <a:ext cx="505" cy="17"/>
            </a:xfrm>
            <a:custGeom>
              <a:avLst/>
              <a:gdLst>
                <a:gd name="T0" fmla="*/ 501 w 505"/>
                <a:gd name="T1" fmla="*/ 16 h 17"/>
                <a:gd name="T2" fmla="*/ 3 w 505"/>
                <a:gd name="T3" fmla="*/ 16 h 17"/>
                <a:gd name="T4" fmla="*/ 0 w 505"/>
                <a:gd name="T5" fmla="*/ 0 h 17"/>
                <a:gd name="T6" fmla="*/ 504 w 505"/>
                <a:gd name="T7" fmla="*/ 0 h 17"/>
                <a:gd name="T8" fmla="*/ 501 w 50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17">
                  <a:moveTo>
                    <a:pt x="501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504" y="0"/>
                  </a:lnTo>
                  <a:lnTo>
                    <a:pt x="501" y="16"/>
                  </a:lnTo>
                </a:path>
              </a:pathLst>
            </a:custGeom>
            <a:solidFill>
              <a:srgbClr val="2121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7" name="Freeform 33"/>
            <p:cNvSpPr>
              <a:spLocks/>
            </p:cNvSpPr>
            <p:nvPr/>
          </p:nvSpPr>
          <p:spPr bwMode="auto">
            <a:xfrm>
              <a:off x="1264" y="1898"/>
              <a:ext cx="511" cy="17"/>
            </a:xfrm>
            <a:custGeom>
              <a:avLst/>
              <a:gdLst>
                <a:gd name="T0" fmla="*/ 507 w 511"/>
                <a:gd name="T1" fmla="*/ 16 h 17"/>
                <a:gd name="T2" fmla="*/ 3 w 511"/>
                <a:gd name="T3" fmla="*/ 16 h 17"/>
                <a:gd name="T4" fmla="*/ 0 w 511"/>
                <a:gd name="T5" fmla="*/ 0 h 17"/>
                <a:gd name="T6" fmla="*/ 510 w 511"/>
                <a:gd name="T7" fmla="*/ 0 h 17"/>
                <a:gd name="T8" fmla="*/ 507 w 51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7">
                  <a:moveTo>
                    <a:pt x="507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510" y="0"/>
                  </a:lnTo>
                  <a:lnTo>
                    <a:pt x="507" y="16"/>
                  </a:lnTo>
                </a:path>
              </a:pathLst>
            </a:custGeom>
            <a:solidFill>
              <a:srgbClr val="2424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8" name="Freeform 34"/>
            <p:cNvSpPr>
              <a:spLocks/>
            </p:cNvSpPr>
            <p:nvPr/>
          </p:nvSpPr>
          <p:spPr bwMode="auto">
            <a:xfrm>
              <a:off x="1260" y="1888"/>
              <a:ext cx="519" cy="17"/>
            </a:xfrm>
            <a:custGeom>
              <a:avLst/>
              <a:gdLst>
                <a:gd name="T0" fmla="*/ 514 w 519"/>
                <a:gd name="T1" fmla="*/ 16 h 17"/>
                <a:gd name="T2" fmla="*/ 4 w 519"/>
                <a:gd name="T3" fmla="*/ 16 h 17"/>
                <a:gd name="T4" fmla="*/ 0 w 519"/>
                <a:gd name="T5" fmla="*/ 0 h 17"/>
                <a:gd name="T6" fmla="*/ 518 w 519"/>
                <a:gd name="T7" fmla="*/ 0 h 17"/>
                <a:gd name="T8" fmla="*/ 514 w 51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7">
                  <a:moveTo>
                    <a:pt x="514" y="16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518" y="0"/>
                  </a:lnTo>
                  <a:lnTo>
                    <a:pt x="514" y="16"/>
                  </a:lnTo>
                </a:path>
              </a:pathLst>
            </a:cu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39" name="Freeform 35"/>
            <p:cNvSpPr>
              <a:spLocks/>
            </p:cNvSpPr>
            <p:nvPr/>
          </p:nvSpPr>
          <p:spPr bwMode="auto">
            <a:xfrm>
              <a:off x="1257" y="1880"/>
              <a:ext cx="525" cy="17"/>
            </a:xfrm>
            <a:custGeom>
              <a:avLst/>
              <a:gdLst>
                <a:gd name="T0" fmla="*/ 521 w 525"/>
                <a:gd name="T1" fmla="*/ 16 h 17"/>
                <a:gd name="T2" fmla="*/ 3 w 525"/>
                <a:gd name="T3" fmla="*/ 16 h 17"/>
                <a:gd name="T4" fmla="*/ 0 w 525"/>
                <a:gd name="T5" fmla="*/ 0 h 17"/>
                <a:gd name="T6" fmla="*/ 524 w 525"/>
                <a:gd name="T7" fmla="*/ 0 h 17"/>
                <a:gd name="T8" fmla="*/ 521 w 52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7">
                  <a:moveTo>
                    <a:pt x="521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524" y="0"/>
                  </a:lnTo>
                  <a:lnTo>
                    <a:pt x="521" y="16"/>
                  </a:lnTo>
                </a:path>
              </a:pathLst>
            </a:cu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0" name="Freeform 36"/>
            <p:cNvSpPr>
              <a:spLocks/>
            </p:cNvSpPr>
            <p:nvPr/>
          </p:nvSpPr>
          <p:spPr bwMode="auto">
            <a:xfrm>
              <a:off x="1252" y="1870"/>
              <a:ext cx="535" cy="17"/>
            </a:xfrm>
            <a:custGeom>
              <a:avLst/>
              <a:gdLst>
                <a:gd name="T0" fmla="*/ 529 w 535"/>
                <a:gd name="T1" fmla="*/ 16 h 17"/>
                <a:gd name="T2" fmla="*/ 5 w 535"/>
                <a:gd name="T3" fmla="*/ 16 h 17"/>
                <a:gd name="T4" fmla="*/ 0 w 535"/>
                <a:gd name="T5" fmla="*/ 0 h 17"/>
                <a:gd name="T6" fmla="*/ 534 w 535"/>
                <a:gd name="T7" fmla="*/ 0 h 17"/>
                <a:gd name="T8" fmla="*/ 529 w 53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7">
                  <a:moveTo>
                    <a:pt x="529" y="16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534" y="0"/>
                  </a:lnTo>
                  <a:lnTo>
                    <a:pt x="529" y="16"/>
                  </a:lnTo>
                </a:path>
              </a:pathLst>
            </a:custGeom>
            <a:solidFill>
              <a:srgbClr val="2B2B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1" name="Freeform 37"/>
            <p:cNvSpPr>
              <a:spLocks/>
            </p:cNvSpPr>
            <p:nvPr/>
          </p:nvSpPr>
          <p:spPr bwMode="auto">
            <a:xfrm>
              <a:off x="1249" y="1862"/>
              <a:ext cx="541" cy="17"/>
            </a:xfrm>
            <a:custGeom>
              <a:avLst/>
              <a:gdLst>
                <a:gd name="T0" fmla="*/ 537 w 541"/>
                <a:gd name="T1" fmla="*/ 16 h 17"/>
                <a:gd name="T2" fmla="*/ 3 w 541"/>
                <a:gd name="T3" fmla="*/ 16 h 17"/>
                <a:gd name="T4" fmla="*/ 0 w 541"/>
                <a:gd name="T5" fmla="*/ 0 h 17"/>
                <a:gd name="T6" fmla="*/ 540 w 541"/>
                <a:gd name="T7" fmla="*/ 0 h 17"/>
                <a:gd name="T8" fmla="*/ 537 w 54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17">
                  <a:moveTo>
                    <a:pt x="537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537" y="16"/>
                  </a:lnTo>
                </a:path>
              </a:pathLst>
            </a:custGeom>
            <a:solidFill>
              <a:srgbClr val="2E2E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2" name="Freeform 38"/>
            <p:cNvSpPr>
              <a:spLocks/>
            </p:cNvSpPr>
            <p:nvPr/>
          </p:nvSpPr>
          <p:spPr bwMode="auto">
            <a:xfrm>
              <a:off x="1246" y="1852"/>
              <a:ext cx="547" cy="17"/>
            </a:xfrm>
            <a:custGeom>
              <a:avLst/>
              <a:gdLst>
                <a:gd name="T0" fmla="*/ 543 w 547"/>
                <a:gd name="T1" fmla="*/ 16 h 17"/>
                <a:gd name="T2" fmla="*/ 3 w 547"/>
                <a:gd name="T3" fmla="*/ 16 h 17"/>
                <a:gd name="T4" fmla="*/ 0 w 547"/>
                <a:gd name="T5" fmla="*/ 0 h 17"/>
                <a:gd name="T6" fmla="*/ 0 w 547"/>
                <a:gd name="T7" fmla="*/ 0 h 17"/>
                <a:gd name="T8" fmla="*/ 546 w 547"/>
                <a:gd name="T9" fmla="*/ 0 h 17"/>
                <a:gd name="T10" fmla="*/ 546 w 547"/>
                <a:gd name="T11" fmla="*/ 0 h 17"/>
                <a:gd name="T12" fmla="*/ 543 w 54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17">
                  <a:moveTo>
                    <a:pt x="543" y="16"/>
                  </a:moveTo>
                  <a:lnTo>
                    <a:pt x="3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3" y="16"/>
                  </a:lnTo>
                </a:path>
              </a:pathLst>
            </a:custGeom>
            <a:solidFill>
              <a:srgbClr val="3030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3" name="Freeform 39"/>
            <p:cNvSpPr>
              <a:spLocks/>
            </p:cNvSpPr>
            <p:nvPr/>
          </p:nvSpPr>
          <p:spPr bwMode="auto">
            <a:xfrm>
              <a:off x="1246" y="1842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4" name="Freeform 40"/>
            <p:cNvSpPr>
              <a:spLocks/>
            </p:cNvSpPr>
            <p:nvPr/>
          </p:nvSpPr>
          <p:spPr bwMode="auto">
            <a:xfrm>
              <a:off x="1246" y="1834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3636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5" name="Freeform 41"/>
            <p:cNvSpPr>
              <a:spLocks/>
            </p:cNvSpPr>
            <p:nvPr/>
          </p:nvSpPr>
          <p:spPr bwMode="auto">
            <a:xfrm>
              <a:off x="1246" y="1824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3838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6" name="Freeform 42"/>
            <p:cNvSpPr>
              <a:spLocks/>
            </p:cNvSpPr>
            <p:nvPr/>
          </p:nvSpPr>
          <p:spPr bwMode="auto">
            <a:xfrm>
              <a:off x="1246" y="1816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3B3B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7" name="Freeform 43"/>
            <p:cNvSpPr>
              <a:spLocks/>
            </p:cNvSpPr>
            <p:nvPr/>
          </p:nvSpPr>
          <p:spPr bwMode="auto">
            <a:xfrm>
              <a:off x="1246" y="1806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3D3D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8" name="Freeform 44"/>
            <p:cNvSpPr>
              <a:spLocks/>
            </p:cNvSpPr>
            <p:nvPr/>
          </p:nvSpPr>
          <p:spPr bwMode="auto">
            <a:xfrm>
              <a:off x="1246" y="1798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49" name="Freeform 45"/>
            <p:cNvSpPr>
              <a:spLocks/>
            </p:cNvSpPr>
            <p:nvPr/>
          </p:nvSpPr>
          <p:spPr bwMode="auto">
            <a:xfrm>
              <a:off x="1246" y="1788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0" name="Freeform 46"/>
            <p:cNvSpPr>
              <a:spLocks/>
            </p:cNvSpPr>
            <p:nvPr/>
          </p:nvSpPr>
          <p:spPr bwMode="auto">
            <a:xfrm>
              <a:off x="1246" y="1778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4545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1" name="Freeform 47"/>
            <p:cNvSpPr>
              <a:spLocks/>
            </p:cNvSpPr>
            <p:nvPr/>
          </p:nvSpPr>
          <p:spPr bwMode="auto">
            <a:xfrm>
              <a:off x="1246" y="1770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4848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2" name="Freeform 48"/>
            <p:cNvSpPr>
              <a:spLocks/>
            </p:cNvSpPr>
            <p:nvPr/>
          </p:nvSpPr>
          <p:spPr bwMode="auto">
            <a:xfrm>
              <a:off x="1246" y="1760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4A4A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3" name="Freeform 49"/>
            <p:cNvSpPr>
              <a:spLocks/>
            </p:cNvSpPr>
            <p:nvPr/>
          </p:nvSpPr>
          <p:spPr bwMode="auto">
            <a:xfrm>
              <a:off x="1246" y="1752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4" name="Freeform 50"/>
            <p:cNvSpPr>
              <a:spLocks/>
            </p:cNvSpPr>
            <p:nvPr/>
          </p:nvSpPr>
          <p:spPr bwMode="auto">
            <a:xfrm>
              <a:off x="1246" y="1742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4F4F4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5" name="Freeform 51"/>
            <p:cNvSpPr>
              <a:spLocks/>
            </p:cNvSpPr>
            <p:nvPr/>
          </p:nvSpPr>
          <p:spPr bwMode="auto">
            <a:xfrm>
              <a:off x="1246" y="1734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5252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6" name="Freeform 52"/>
            <p:cNvSpPr>
              <a:spLocks/>
            </p:cNvSpPr>
            <p:nvPr/>
          </p:nvSpPr>
          <p:spPr bwMode="auto">
            <a:xfrm>
              <a:off x="1246" y="1724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5555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7" name="Freeform 53"/>
            <p:cNvSpPr>
              <a:spLocks/>
            </p:cNvSpPr>
            <p:nvPr/>
          </p:nvSpPr>
          <p:spPr bwMode="auto">
            <a:xfrm>
              <a:off x="1246" y="1714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575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8" name="Freeform 54"/>
            <p:cNvSpPr>
              <a:spLocks/>
            </p:cNvSpPr>
            <p:nvPr/>
          </p:nvSpPr>
          <p:spPr bwMode="auto">
            <a:xfrm>
              <a:off x="1246" y="1706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5A5A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9" name="Freeform 55"/>
            <p:cNvSpPr>
              <a:spLocks/>
            </p:cNvSpPr>
            <p:nvPr/>
          </p:nvSpPr>
          <p:spPr bwMode="auto">
            <a:xfrm>
              <a:off x="1246" y="1696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0" name="Freeform 56"/>
            <p:cNvSpPr>
              <a:spLocks/>
            </p:cNvSpPr>
            <p:nvPr/>
          </p:nvSpPr>
          <p:spPr bwMode="auto">
            <a:xfrm>
              <a:off x="1246" y="1688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1" name="Freeform 57"/>
            <p:cNvSpPr>
              <a:spLocks/>
            </p:cNvSpPr>
            <p:nvPr/>
          </p:nvSpPr>
          <p:spPr bwMode="auto">
            <a:xfrm>
              <a:off x="1246" y="1678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6161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2" name="Freeform 58"/>
            <p:cNvSpPr>
              <a:spLocks/>
            </p:cNvSpPr>
            <p:nvPr/>
          </p:nvSpPr>
          <p:spPr bwMode="auto">
            <a:xfrm>
              <a:off x="1246" y="1669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6464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3" name="Freeform 59"/>
            <p:cNvSpPr>
              <a:spLocks/>
            </p:cNvSpPr>
            <p:nvPr/>
          </p:nvSpPr>
          <p:spPr bwMode="auto">
            <a:xfrm>
              <a:off x="1246" y="1660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6767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4" name="Freeform 60"/>
            <p:cNvSpPr>
              <a:spLocks/>
            </p:cNvSpPr>
            <p:nvPr/>
          </p:nvSpPr>
          <p:spPr bwMode="auto">
            <a:xfrm>
              <a:off x="1246" y="1651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6969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5" name="Freeform 61"/>
            <p:cNvSpPr>
              <a:spLocks/>
            </p:cNvSpPr>
            <p:nvPr/>
          </p:nvSpPr>
          <p:spPr bwMode="auto">
            <a:xfrm>
              <a:off x="1246" y="1641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6C6C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6" name="Freeform 62"/>
            <p:cNvSpPr>
              <a:spLocks/>
            </p:cNvSpPr>
            <p:nvPr/>
          </p:nvSpPr>
          <p:spPr bwMode="auto">
            <a:xfrm>
              <a:off x="1246" y="1632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6E6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7" name="Freeform 63"/>
            <p:cNvSpPr>
              <a:spLocks/>
            </p:cNvSpPr>
            <p:nvPr/>
          </p:nvSpPr>
          <p:spPr bwMode="auto">
            <a:xfrm>
              <a:off x="1246" y="1623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7171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8" name="Freeform 64"/>
            <p:cNvSpPr>
              <a:spLocks/>
            </p:cNvSpPr>
            <p:nvPr/>
          </p:nvSpPr>
          <p:spPr bwMode="auto">
            <a:xfrm>
              <a:off x="1246" y="1613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7373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69" name="Freeform 65"/>
            <p:cNvSpPr>
              <a:spLocks/>
            </p:cNvSpPr>
            <p:nvPr/>
          </p:nvSpPr>
          <p:spPr bwMode="auto">
            <a:xfrm>
              <a:off x="1246" y="1605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767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0" name="Freeform 66"/>
            <p:cNvSpPr>
              <a:spLocks/>
            </p:cNvSpPr>
            <p:nvPr/>
          </p:nvSpPr>
          <p:spPr bwMode="auto">
            <a:xfrm>
              <a:off x="1246" y="1595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1" name="Freeform 67"/>
            <p:cNvSpPr>
              <a:spLocks/>
            </p:cNvSpPr>
            <p:nvPr/>
          </p:nvSpPr>
          <p:spPr bwMode="auto">
            <a:xfrm>
              <a:off x="1246" y="1587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7B7B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2" name="Freeform 68"/>
            <p:cNvSpPr>
              <a:spLocks/>
            </p:cNvSpPr>
            <p:nvPr/>
          </p:nvSpPr>
          <p:spPr bwMode="auto">
            <a:xfrm>
              <a:off x="1246" y="1577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7E7E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3" name="Freeform 69"/>
            <p:cNvSpPr>
              <a:spLocks/>
            </p:cNvSpPr>
            <p:nvPr/>
          </p:nvSpPr>
          <p:spPr bwMode="auto">
            <a:xfrm>
              <a:off x="1246" y="1567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4" name="Freeform 70"/>
            <p:cNvSpPr>
              <a:spLocks/>
            </p:cNvSpPr>
            <p:nvPr/>
          </p:nvSpPr>
          <p:spPr bwMode="auto">
            <a:xfrm>
              <a:off x="1246" y="1559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8383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5" name="Freeform 71"/>
            <p:cNvSpPr>
              <a:spLocks/>
            </p:cNvSpPr>
            <p:nvPr/>
          </p:nvSpPr>
          <p:spPr bwMode="auto">
            <a:xfrm>
              <a:off x="1246" y="1549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8585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6" name="Freeform 72"/>
            <p:cNvSpPr>
              <a:spLocks/>
            </p:cNvSpPr>
            <p:nvPr/>
          </p:nvSpPr>
          <p:spPr bwMode="auto">
            <a:xfrm>
              <a:off x="1246" y="1541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8888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7" name="Freeform 73"/>
            <p:cNvSpPr>
              <a:spLocks/>
            </p:cNvSpPr>
            <p:nvPr/>
          </p:nvSpPr>
          <p:spPr bwMode="auto">
            <a:xfrm>
              <a:off x="1246" y="1531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8B8B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8" name="Freeform 74"/>
            <p:cNvSpPr>
              <a:spLocks/>
            </p:cNvSpPr>
            <p:nvPr/>
          </p:nvSpPr>
          <p:spPr bwMode="auto">
            <a:xfrm>
              <a:off x="1246" y="1523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8D8D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9" name="Freeform 75"/>
            <p:cNvSpPr>
              <a:spLocks/>
            </p:cNvSpPr>
            <p:nvPr/>
          </p:nvSpPr>
          <p:spPr bwMode="auto">
            <a:xfrm>
              <a:off x="1246" y="1513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909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0" name="Freeform 76"/>
            <p:cNvSpPr>
              <a:spLocks/>
            </p:cNvSpPr>
            <p:nvPr/>
          </p:nvSpPr>
          <p:spPr bwMode="auto">
            <a:xfrm>
              <a:off x="1246" y="1503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9292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1" name="Freeform 77"/>
            <p:cNvSpPr>
              <a:spLocks/>
            </p:cNvSpPr>
            <p:nvPr/>
          </p:nvSpPr>
          <p:spPr bwMode="auto">
            <a:xfrm>
              <a:off x="1246" y="1495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959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2" name="Freeform 78"/>
            <p:cNvSpPr>
              <a:spLocks/>
            </p:cNvSpPr>
            <p:nvPr/>
          </p:nvSpPr>
          <p:spPr bwMode="auto">
            <a:xfrm>
              <a:off x="1246" y="1485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9797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3" name="Freeform 79"/>
            <p:cNvSpPr>
              <a:spLocks/>
            </p:cNvSpPr>
            <p:nvPr/>
          </p:nvSpPr>
          <p:spPr bwMode="auto">
            <a:xfrm>
              <a:off x="1246" y="1477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4" name="Freeform 80"/>
            <p:cNvSpPr>
              <a:spLocks/>
            </p:cNvSpPr>
            <p:nvPr/>
          </p:nvSpPr>
          <p:spPr bwMode="auto">
            <a:xfrm>
              <a:off x="1246" y="1467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9D9D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5" name="Freeform 81"/>
            <p:cNvSpPr>
              <a:spLocks/>
            </p:cNvSpPr>
            <p:nvPr/>
          </p:nvSpPr>
          <p:spPr bwMode="auto">
            <a:xfrm>
              <a:off x="1246" y="1459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9F9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6" name="Freeform 82"/>
            <p:cNvSpPr>
              <a:spLocks/>
            </p:cNvSpPr>
            <p:nvPr/>
          </p:nvSpPr>
          <p:spPr bwMode="auto">
            <a:xfrm>
              <a:off x="1246" y="1449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A2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7" name="Freeform 83"/>
            <p:cNvSpPr>
              <a:spLocks/>
            </p:cNvSpPr>
            <p:nvPr/>
          </p:nvSpPr>
          <p:spPr bwMode="auto">
            <a:xfrm>
              <a:off x="1246" y="1439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A4A4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8" name="Freeform 84"/>
            <p:cNvSpPr>
              <a:spLocks/>
            </p:cNvSpPr>
            <p:nvPr/>
          </p:nvSpPr>
          <p:spPr bwMode="auto">
            <a:xfrm>
              <a:off x="1246" y="1431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A7A7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89" name="Freeform 85"/>
            <p:cNvSpPr>
              <a:spLocks/>
            </p:cNvSpPr>
            <p:nvPr/>
          </p:nvSpPr>
          <p:spPr bwMode="auto">
            <a:xfrm>
              <a:off x="1246" y="1421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AAAA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0" name="Freeform 86"/>
            <p:cNvSpPr>
              <a:spLocks/>
            </p:cNvSpPr>
            <p:nvPr/>
          </p:nvSpPr>
          <p:spPr bwMode="auto">
            <a:xfrm>
              <a:off x="1246" y="1413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ACAC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1" name="Freeform 87"/>
            <p:cNvSpPr>
              <a:spLocks/>
            </p:cNvSpPr>
            <p:nvPr/>
          </p:nvSpPr>
          <p:spPr bwMode="auto">
            <a:xfrm>
              <a:off x="1246" y="1403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AFAF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2" name="Freeform 88"/>
            <p:cNvSpPr>
              <a:spLocks/>
            </p:cNvSpPr>
            <p:nvPr/>
          </p:nvSpPr>
          <p:spPr bwMode="auto">
            <a:xfrm>
              <a:off x="1246" y="1395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3" name="Freeform 89"/>
            <p:cNvSpPr>
              <a:spLocks/>
            </p:cNvSpPr>
            <p:nvPr/>
          </p:nvSpPr>
          <p:spPr bwMode="auto">
            <a:xfrm>
              <a:off x="1246" y="1385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B4B4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4" name="Freeform 90"/>
            <p:cNvSpPr>
              <a:spLocks/>
            </p:cNvSpPr>
            <p:nvPr/>
          </p:nvSpPr>
          <p:spPr bwMode="auto">
            <a:xfrm>
              <a:off x="1246" y="1375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B6B6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5" name="Freeform 91"/>
            <p:cNvSpPr>
              <a:spLocks/>
            </p:cNvSpPr>
            <p:nvPr/>
          </p:nvSpPr>
          <p:spPr bwMode="auto">
            <a:xfrm>
              <a:off x="1246" y="1367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6" name="Freeform 92"/>
            <p:cNvSpPr>
              <a:spLocks/>
            </p:cNvSpPr>
            <p:nvPr/>
          </p:nvSpPr>
          <p:spPr bwMode="auto">
            <a:xfrm>
              <a:off x="1246" y="1357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BCB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7" name="Freeform 93"/>
            <p:cNvSpPr>
              <a:spLocks/>
            </p:cNvSpPr>
            <p:nvPr/>
          </p:nvSpPr>
          <p:spPr bwMode="auto">
            <a:xfrm>
              <a:off x="1246" y="1348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BEBE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8" name="Freeform 94"/>
            <p:cNvSpPr>
              <a:spLocks/>
            </p:cNvSpPr>
            <p:nvPr/>
          </p:nvSpPr>
          <p:spPr bwMode="auto">
            <a:xfrm>
              <a:off x="1246" y="1339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C1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9" name="Freeform 95"/>
            <p:cNvSpPr>
              <a:spLocks/>
            </p:cNvSpPr>
            <p:nvPr/>
          </p:nvSpPr>
          <p:spPr bwMode="auto">
            <a:xfrm>
              <a:off x="1246" y="1330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C3C3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0" name="Freeform 96"/>
            <p:cNvSpPr>
              <a:spLocks/>
            </p:cNvSpPr>
            <p:nvPr/>
          </p:nvSpPr>
          <p:spPr bwMode="auto">
            <a:xfrm>
              <a:off x="1246" y="1320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C6C6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1" name="Freeform 97"/>
            <p:cNvSpPr>
              <a:spLocks/>
            </p:cNvSpPr>
            <p:nvPr/>
          </p:nvSpPr>
          <p:spPr bwMode="auto">
            <a:xfrm>
              <a:off x="1246" y="1311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C8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2" name="Freeform 98"/>
            <p:cNvSpPr>
              <a:spLocks/>
            </p:cNvSpPr>
            <p:nvPr/>
          </p:nvSpPr>
          <p:spPr bwMode="auto">
            <a:xfrm>
              <a:off x="1246" y="1302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0 h 17"/>
                <a:gd name="T6" fmla="*/ 546 w 547"/>
                <a:gd name="T7" fmla="*/ 0 h 17"/>
                <a:gd name="T8" fmla="*/ 546 w 54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46" y="0"/>
                  </a:lnTo>
                  <a:lnTo>
                    <a:pt x="546" y="16"/>
                  </a:lnTo>
                </a:path>
              </a:pathLst>
            </a:cu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3" name="Freeform 99"/>
            <p:cNvSpPr>
              <a:spLocks/>
            </p:cNvSpPr>
            <p:nvPr/>
          </p:nvSpPr>
          <p:spPr bwMode="auto">
            <a:xfrm>
              <a:off x="1246" y="1292"/>
              <a:ext cx="547" cy="17"/>
            </a:xfrm>
            <a:custGeom>
              <a:avLst/>
              <a:gdLst>
                <a:gd name="T0" fmla="*/ 546 w 547"/>
                <a:gd name="T1" fmla="*/ 16 h 17"/>
                <a:gd name="T2" fmla="*/ 0 w 547"/>
                <a:gd name="T3" fmla="*/ 16 h 17"/>
                <a:gd name="T4" fmla="*/ 0 w 547"/>
                <a:gd name="T5" fmla="*/ 16 h 17"/>
                <a:gd name="T6" fmla="*/ 3 w 547"/>
                <a:gd name="T7" fmla="*/ 0 h 17"/>
                <a:gd name="T8" fmla="*/ 543 w 547"/>
                <a:gd name="T9" fmla="*/ 0 h 17"/>
                <a:gd name="T10" fmla="*/ 546 w 547"/>
                <a:gd name="T11" fmla="*/ 16 h 17"/>
                <a:gd name="T12" fmla="*/ 546 w 54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17">
                  <a:moveTo>
                    <a:pt x="546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543" y="0"/>
                  </a:lnTo>
                  <a:lnTo>
                    <a:pt x="546" y="16"/>
                  </a:lnTo>
                  <a:lnTo>
                    <a:pt x="546" y="16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4" name="Freeform 100"/>
            <p:cNvSpPr>
              <a:spLocks/>
            </p:cNvSpPr>
            <p:nvPr/>
          </p:nvSpPr>
          <p:spPr bwMode="auto">
            <a:xfrm>
              <a:off x="1249" y="1284"/>
              <a:ext cx="541" cy="17"/>
            </a:xfrm>
            <a:custGeom>
              <a:avLst/>
              <a:gdLst>
                <a:gd name="T0" fmla="*/ 540 w 541"/>
                <a:gd name="T1" fmla="*/ 16 h 17"/>
                <a:gd name="T2" fmla="*/ 0 w 541"/>
                <a:gd name="T3" fmla="*/ 16 h 17"/>
                <a:gd name="T4" fmla="*/ 3 w 541"/>
                <a:gd name="T5" fmla="*/ 0 h 17"/>
                <a:gd name="T6" fmla="*/ 537 w 541"/>
                <a:gd name="T7" fmla="*/ 0 h 17"/>
                <a:gd name="T8" fmla="*/ 540 w 54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17">
                  <a:moveTo>
                    <a:pt x="540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37" y="0"/>
                  </a:lnTo>
                  <a:lnTo>
                    <a:pt x="540" y="16"/>
                  </a:lnTo>
                </a:path>
              </a:pathLst>
            </a:cu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5" name="Freeform 101"/>
            <p:cNvSpPr>
              <a:spLocks/>
            </p:cNvSpPr>
            <p:nvPr/>
          </p:nvSpPr>
          <p:spPr bwMode="auto">
            <a:xfrm>
              <a:off x="1252" y="1274"/>
              <a:ext cx="535" cy="17"/>
            </a:xfrm>
            <a:custGeom>
              <a:avLst/>
              <a:gdLst>
                <a:gd name="T0" fmla="*/ 534 w 535"/>
                <a:gd name="T1" fmla="*/ 16 h 17"/>
                <a:gd name="T2" fmla="*/ 0 w 535"/>
                <a:gd name="T3" fmla="*/ 16 h 17"/>
                <a:gd name="T4" fmla="*/ 5 w 535"/>
                <a:gd name="T5" fmla="*/ 0 h 17"/>
                <a:gd name="T6" fmla="*/ 529 w 535"/>
                <a:gd name="T7" fmla="*/ 0 h 17"/>
                <a:gd name="T8" fmla="*/ 534 w 53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7">
                  <a:moveTo>
                    <a:pt x="534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529" y="0"/>
                  </a:lnTo>
                  <a:lnTo>
                    <a:pt x="534" y="16"/>
                  </a:lnTo>
                </a:path>
              </a:pathLst>
            </a:custGeom>
            <a:solidFill>
              <a:srgbClr val="D3D3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6" name="Freeform 102"/>
            <p:cNvSpPr>
              <a:spLocks/>
            </p:cNvSpPr>
            <p:nvPr/>
          </p:nvSpPr>
          <p:spPr bwMode="auto">
            <a:xfrm>
              <a:off x="1257" y="1266"/>
              <a:ext cx="525" cy="17"/>
            </a:xfrm>
            <a:custGeom>
              <a:avLst/>
              <a:gdLst>
                <a:gd name="T0" fmla="*/ 524 w 525"/>
                <a:gd name="T1" fmla="*/ 16 h 17"/>
                <a:gd name="T2" fmla="*/ 0 w 525"/>
                <a:gd name="T3" fmla="*/ 16 h 17"/>
                <a:gd name="T4" fmla="*/ 3 w 525"/>
                <a:gd name="T5" fmla="*/ 0 h 17"/>
                <a:gd name="T6" fmla="*/ 521 w 525"/>
                <a:gd name="T7" fmla="*/ 0 h 17"/>
                <a:gd name="T8" fmla="*/ 524 w 52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7">
                  <a:moveTo>
                    <a:pt x="524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21" y="0"/>
                  </a:lnTo>
                  <a:lnTo>
                    <a:pt x="524" y="16"/>
                  </a:lnTo>
                </a:path>
              </a:pathLst>
            </a:cu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7" name="Freeform 103"/>
            <p:cNvSpPr>
              <a:spLocks/>
            </p:cNvSpPr>
            <p:nvPr/>
          </p:nvSpPr>
          <p:spPr bwMode="auto">
            <a:xfrm>
              <a:off x="1260" y="1256"/>
              <a:ext cx="519" cy="17"/>
            </a:xfrm>
            <a:custGeom>
              <a:avLst/>
              <a:gdLst>
                <a:gd name="T0" fmla="*/ 518 w 519"/>
                <a:gd name="T1" fmla="*/ 16 h 17"/>
                <a:gd name="T2" fmla="*/ 0 w 519"/>
                <a:gd name="T3" fmla="*/ 16 h 17"/>
                <a:gd name="T4" fmla="*/ 4 w 519"/>
                <a:gd name="T5" fmla="*/ 0 h 17"/>
                <a:gd name="T6" fmla="*/ 514 w 519"/>
                <a:gd name="T7" fmla="*/ 0 h 17"/>
                <a:gd name="T8" fmla="*/ 518 w 51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7">
                  <a:moveTo>
                    <a:pt x="518" y="16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514" y="0"/>
                  </a:lnTo>
                  <a:lnTo>
                    <a:pt x="518" y="16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8" name="Freeform 104"/>
            <p:cNvSpPr>
              <a:spLocks/>
            </p:cNvSpPr>
            <p:nvPr/>
          </p:nvSpPr>
          <p:spPr bwMode="auto">
            <a:xfrm>
              <a:off x="1264" y="1248"/>
              <a:ext cx="511" cy="17"/>
            </a:xfrm>
            <a:custGeom>
              <a:avLst/>
              <a:gdLst>
                <a:gd name="T0" fmla="*/ 510 w 511"/>
                <a:gd name="T1" fmla="*/ 16 h 17"/>
                <a:gd name="T2" fmla="*/ 0 w 511"/>
                <a:gd name="T3" fmla="*/ 16 h 17"/>
                <a:gd name="T4" fmla="*/ 3 w 511"/>
                <a:gd name="T5" fmla="*/ 0 h 17"/>
                <a:gd name="T6" fmla="*/ 507 w 511"/>
                <a:gd name="T7" fmla="*/ 0 h 17"/>
                <a:gd name="T8" fmla="*/ 510 w 51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7">
                  <a:moveTo>
                    <a:pt x="510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07" y="0"/>
                  </a:lnTo>
                  <a:lnTo>
                    <a:pt x="510" y="16"/>
                  </a:lnTo>
                </a:path>
              </a:pathLst>
            </a:cu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09" name="Freeform 105"/>
            <p:cNvSpPr>
              <a:spLocks/>
            </p:cNvSpPr>
            <p:nvPr/>
          </p:nvSpPr>
          <p:spPr bwMode="auto">
            <a:xfrm>
              <a:off x="1267" y="1238"/>
              <a:ext cx="505" cy="17"/>
            </a:xfrm>
            <a:custGeom>
              <a:avLst/>
              <a:gdLst>
                <a:gd name="T0" fmla="*/ 504 w 505"/>
                <a:gd name="T1" fmla="*/ 16 h 17"/>
                <a:gd name="T2" fmla="*/ 0 w 505"/>
                <a:gd name="T3" fmla="*/ 16 h 17"/>
                <a:gd name="T4" fmla="*/ 3 w 505"/>
                <a:gd name="T5" fmla="*/ 0 h 17"/>
                <a:gd name="T6" fmla="*/ 501 w 505"/>
                <a:gd name="T7" fmla="*/ 0 h 17"/>
                <a:gd name="T8" fmla="*/ 504 w 50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17">
                  <a:moveTo>
                    <a:pt x="504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01" y="0"/>
                  </a:lnTo>
                  <a:lnTo>
                    <a:pt x="504" y="16"/>
                  </a:lnTo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0" name="Freeform 106"/>
            <p:cNvSpPr>
              <a:spLocks/>
            </p:cNvSpPr>
            <p:nvPr/>
          </p:nvSpPr>
          <p:spPr bwMode="auto">
            <a:xfrm>
              <a:off x="1270" y="1228"/>
              <a:ext cx="499" cy="17"/>
            </a:xfrm>
            <a:custGeom>
              <a:avLst/>
              <a:gdLst>
                <a:gd name="T0" fmla="*/ 498 w 499"/>
                <a:gd name="T1" fmla="*/ 16 h 17"/>
                <a:gd name="T2" fmla="*/ 0 w 499"/>
                <a:gd name="T3" fmla="*/ 16 h 17"/>
                <a:gd name="T4" fmla="*/ 4 w 499"/>
                <a:gd name="T5" fmla="*/ 0 h 17"/>
                <a:gd name="T6" fmla="*/ 493 w 499"/>
                <a:gd name="T7" fmla="*/ 0 h 17"/>
                <a:gd name="T8" fmla="*/ 498 w 49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17">
                  <a:moveTo>
                    <a:pt x="498" y="16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493" y="0"/>
                  </a:lnTo>
                  <a:lnTo>
                    <a:pt x="498" y="16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1" name="Freeform 107"/>
            <p:cNvSpPr>
              <a:spLocks/>
            </p:cNvSpPr>
            <p:nvPr/>
          </p:nvSpPr>
          <p:spPr bwMode="auto">
            <a:xfrm>
              <a:off x="1274" y="1220"/>
              <a:ext cx="490" cy="17"/>
            </a:xfrm>
            <a:custGeom>
              <a:avLst/>
              <a:gdLst>
                <a:gd name="T0" fmla="*/ 489 w 490"/>
                <a:gd name="T1" fmla="*/ 16 h 17"/>
                <a:gd name="T2" fmla="*/ 0 w 490"/>
                <a:gd name="T3" fmla="*/ 16 h 17"/>
                <a:gd name="T4" fmla="*/ 5 w 490"/>
                <a:gd name="T5" fmla="*/ 0 h 17"/>
                <a:gd name="T6" fmla="*/ 485 w 490"/>
                <a:gd name="T7" fmla="*/ 0 h 17"/>
                <a:gd name="T8" fmla="*/ 489 w 49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7">
                  <a:moveTo>
                    <a:pt x="489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85" y="0"/>
                  </a:lnTo>
                  <a:lnTo>
                    <a:pt x="489" y="16"/>
                  </a:lnTo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2" name="Freeform 108"/>
            <p:cNvSpPr>
              <a:spLocks/>
            </p:cNvSpPr>
            <p:nvPr/>
          </p:nvSpPr>
          <p:spPr bwMode="auto">
            <a:xfrm>
              <a:off x="1279" y="1210"/>
              <a:ext cx="481" cy="17"/>
            </a:xfrm>
            <a:custGeom>
              <a:avLst/>
              <a:gdLst>
                <a:gd name="T0" fmla="*/ 480 w 481"/>
                <a:gd name="T1" fmla="*/ 16 h 17"/>
                <a:gd name="T2" fmla="*/ 0 w 481"/>
                <a:gd name="T3" fmla="*/ 16 h 17"/>
                <a:gd name="T4" fmla="*/ 3 w 481"/>
                <a:gd name="T5" fmla="*/ 0 h 17"/>
                <a:gd name="T6" fmla="*/ 477 w 481"/>
                <a:gd name="T7" fmla="*/ 0 h 17"/>
                <a:gd name="T8" fmla="*/ 480 w 48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17">
                  <a:moveTo>
                    <a:pt x="480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477" y="0"/>
                  </a:lnTo>
                  <a:lnTo>
                    <a:pt x="480" y="16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3" name="Freeform 109"/>
            <p:cNvSpPr>
              <a:spLocks/>
            </p:cNvSpPr>
            <p:nvPr/>
          </p:nvSpPr>
          <p:spPr bwMode="auto">
            <a:xfrm>
              <a:off x="1282" y="1202"/>
              <a:ext cx="475" cy="17"/>
            </a:xfrm>
            <a:custGeom>
              <a:avLst/>
              <a:gdLst>
                <a:gd name="T0" fmla="*/ 474 w 475"/>
                <a:gd name="T1" fmla="*/ 16 h 17"/>
                <a:gd name="T2" fmla="*/ 0 w 475"/>
                <a:gd name="T3" fmla="*/ 16 h 17"/>
                <a:gd name="T4" fmla="*/ 3 w 475"/>
                <a:gd name="T5" fmla="*/ 0 h 17"/>
                <a:gd name="T6" fmla="*/ 471 w 475"/>
                <a:gd name="T7" fmla="*/ 0 h 17"/>
                <a:gd name="T8" fmla="*/ 474 w 47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7">
                  <a:moveTo>
                    <a:pt x="474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471" y="0"/>
                  </a:lnTo>
                  <a:lnTo>
                    <a:pt x="474" y="16"/>
                  </a:lnTo>
                </a:path>
              </a:pathLst>
            </a:custGeom>
            <a:solidFill>
              <a:srgbClr val="E7E7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4" name="Freeform 110"/>
            <p:cNvSpPr>
              <a:spLocks/>
            </p:cNvSpPr>
            <p:nvPr/>
          </p:nvSpPr>
          <p:spPr bwMode="auto">
            <a:xfrm>
              <a:off x="1285" y="1192"/>
              <a:ext cx="469" cy="17"/>
            </a:xfrm>
            <a:custGeom>
              <a:avLst/>
              <a:gdLst>
                <a:gd name="T0" fmla="*/ 468 w 469"/>
                <a:gd name="T1" fmla="*/ 16 h 17"/>
                <a:gd name="T2" fmla="*/ 0 w 469"/>
                <a:gd name="T3" fmla="*/ 16 h 17"/>
                <a:gd name="T4" fmla="*/ 3 w 469"/>
                <a:gd name="T5" fmla="*/ 0 h 17"/>
                <a:gd name="T6" fmla="*/ 465 w 469"/>
                <a:gd name="T7" fmla="*/ 0 h 17"/>
                <a:gd name="T8" fmla="*/ 468 w 46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7">
                  <a:moveTo>
                    <a:pt x="468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465" y="0"/>
                  </a:lnTo>
                  <a:lnTo>
                    <a:pt x="468" y="16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5" name="Freeform 111"/>
            <p:cNvSpPr>
              <a:spLocks/>
            </p:cNvSpPr>
            <p:nvPr/>
          </p:nvSpPr>
          <p:spPr bwMode="auto">
            <a:xfrm>
              <a:off x="1288" y="1184"/>
              <a:ext cx="463" cy="17"/>
            </a:xfrm>
            <a:custGeom>
              <a:avLst/>
              <a:gdLst>
                <a:gd name="T0" fmla="*/ 462 w 463"/>
                <a:gd name="T1" fmla="*/ 16 h 17"/>
                <a:gd name="T2" fmla="*/ 0 w 463"/>
                <a:gd name="T3" fmla="*/ 16 h 17"/>
                <a:gd name="T4" fmla="*/ 4 w 463"/>
                <a:gd name="T5" fmla="*/ 0 h 17"/>
                <a:gd name="T6" fmla="*/ 458 w 463"/>
                <a:gd name="T7" fmla="*/ 0 h 17"/>
                <a:gd name="T8" fmla="*/ 462 w 463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7">
                  <a:moveTo>
                    <a:pt x="462" y="16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458" y="0"/>
                  </a:lnTo>
                  <a:lnTo>
                    <a:pt x="462" y="16"/>
                  </a:lnTo>
                </a:path>
              </a:pathLst>
            </a:custGeom>
            <a:solidFill>
              <a:srgbClr val="ECEC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6" name="Freeform 112"/>
            <p:cNvSpPr>
              <a:spLocks/>
            </p:cNvSpPr>
            <p:nvPr/>
          </p:nvSpPr>
          <p:spPr bwMode="auto">
            <a:xfrm>
              <a:off x="1292" y="1174"/>
              <a:ext cx="455" cy="17"/>
            </a:xfrm>
            <a:custGeom>
              <a:avLst/>
              <a:gdLst>
                <a:gd name="T0" fmla="*/ 454 w 455"/>
                <a:gd name="T1" fmla="*/ 16 h 17"/>
                <a:gd name="T2" fmla="*/ 0 w 455"/>
                <a:gd name="T3" fmla="*/ 16 h 17"/>
                <a:gd name="T4" fmla="*/ 5 w 455"/>
                <a:gd name="T5" fmla="*/ 0 h 17"/>
                <a:gd name="T6" fmla="*/ 449 w 455"/>
                <a:gd name="T7" fmla="*/ 0 h 17"/>
                <a:gd name="T8" fmla="*/ 454 w 45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7">
                  <a:moveTo>
                    <a:pt x="454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49" y="0"/>
                  </a:lnTo>
                  <a:lnTo>
                    <a:pt x="454" y="16"/>
                  </a:lnTo>
                </a:path>
              </a:pathLst>
            </a:custGeom>
            <a:solidFill>
              <a:srgbClr val="EFE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7" name="Freeform 113"/>
            <p:cNvSpPr>
              <a:spLocks/>
            </p:cNvSpPr>
            <p:nvPr/>
          </p:nvSpPr>
          <p:spPr bwMode="auto">
            <a:xfrm>
              <a:off x="1297" y="1164"/>
              <a:ext cx="445" cy="17"/>
            </a:xfrm>
            <a:custGeom>
              <a:avLst/>
              <a:gdLst>
                <a:gd name="T0" fmla="*/ 444 w 445"/>
                <a:gd name="T1" fmla="*/ 16 h 17"/>
                <a:gd name="T2" fmla="*/ 0 w 445"/>
                <a:gd name="T3" fmla="*/ 16 h 17"/>
                <a:gd name="T4" fmla="*/ 3 w 445"/>
                <a:gd name="T5" fmla="*/ 0 h 17"/>
                <a:gd name="T6" fmla="*/ 441 w 445"/>
                <a:gd name="T7" fmla="*/ 0 h 17"/>
                <a:gd name="T8" fmla="*/ 444 w 44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7">
                  <a:moveTo>
                    <a:pt x="444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441" y="0"/>
                  </a:lnTo>
                  <a:lnTo>
                    <a:pt x="444" y="16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8" name="Freeform 114"/>
            <p:cNvSpPr>
              <a:spLocks/>
            </p:cNvSpPr>
            <p:nvPr/>
          </p:nvSpPr>
          <p:spPr bwMode="auto">
            <a:xfrm>
              <a:off x="1300" y="1156"/>
              <a:ext cx="439" cy="17"/>
            </a:xfrm>
            <a:custGeom>
              <a:avLst/>
              <a:gdLst>
                <a:gd name="T0" fmla="*/ 438 w 439"/>
                <a:gd name="T1" fmla="*/ 16 h 17"/>
                <a:gd name="T2" fmla="*/ 0 w 439"/>
                <a:gd name="T3" fmla="*/ 16 h 17"/>
                <a:gd name="T4" fmla="*/ 3 w 439"/>
                <a:gd name="T5" fmla="*/ 0 h 17"/>
                <a:gd name="T6" fmla="*/ 435 w 439"/>
                <a:gd name="T7" fmla="*/ 0 h 17"/>
                <a:gd name="T8" fmla="*/ 438 w 43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7">
                  <a:moveTo>
                    <a:pt x="438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435" y="0"/>
                  </a:lnTo>
                  <a:lnTo>
                    <a:pt x="438" y="16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19" name="Freeform 115"/>
            <p:cNvSpPr>
              <a:spLocks/>
            </p:cNvSpPr>
            <p:nvPr/>
          </p:nvSpPr>
          <p:spPr bwMode="auto">
            <a:xfrm>
              <a:off x="1303" y="1146"/>
              <a:ext cx="433" cy="17"/>
            </a:xfrm>
            <a:custGeom>
              <a:avLst/>
              <a:gdLst>
                <a:gd name="T0" fmla="*/ 432 w 433"/>
                <a:gd name="T1" fmla="*/ 16 h 17"/>
                <a:gd name="T2" fmla="*/ 0 w 433"/>
                <a:gd name="T3" fmla="*/ 16 h 17"/>
                <a:gd name="T4" fmla="*/ 4 w 433"/>
                <a:gd name="T5" fmla="*/ 0 h 17"/>
                <a:gd name="T6" fmla="*/ 428 w 433"/>
                <a:gd name="T7" fmla="*/ 0 h 17"/>
                <a:gd name="T8" fmla="*/ 432 w 433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7">
                  <a:moveTo>
                    <a:pt x="432" y="16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428" y="0"/>
                  </a:lnTo>
                  <a:lnTo>
                    <a:pt x="432" y="16"/>
                  </a:lnTo>
                </a:path>
              </a:pathLst>
            </a:cu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20" name="Freeform 116"/>
            <p:cNvSpPr>
              <a:spLocks/>
            </p:cNvSpPr>
            <p:nvPr/>
          </p:nvSpPr>
          <p:spPr bwMode="auto">
            <a:xfrm>
              <a:off x="1307" y="1138"/>
              <a:ext cx="425" cy="17"/>
            </a:xfrm>
            <a:custGeom>
              <a:avLst/>
              <a:gdLst>
                <a:gd name="T0" fmla="*/ 424 w 425"/>
                <a:gd name="T1" fmla="*/ 16 h 17"/>
                <a:gd name="T2" fmla="*/ 0 w 425"/>
                <a:gd name="T3" fmla="*/ 16 h 17"/>
                <a:gd name="T4" fmla="*/ 3 w 425"/>
                <a:gd name="T5" fmla="*/ 0 h 17"/>
                <a:gd name="T6" fmla="*/ 421 w 425"/>
                <a:gd name="T7" fmla="*/ 0 h 17"/>
                <a:gd name="T8" fmla="*/ 424 w 425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7">
                  <a:moveTo>
                    <a:pt x="424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421" y="0"/>
                  </a:lnTo>
                  <a:lnTo>
                    <a:pt x="424" y="16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21" name="Freeform 117"/>
            <p:cNvSpPr>
              <a:spLocks/>
            </p:cNvSpPr>
            <p:nvPr/>
          </p:nvSpPr>
          <p:spPr bwMode="auto">
            <a:xfrm>
              <a:off x="1310" y="1128"/>
              <a:ext cx="419" cy="17"/>
            </a:xfrm>
            <a:custGeom>
              <a:avLst/>
              <a:gdLst>
                <a:gd name="T0" fmla="*/ 418 w 419"/>
                <a:gd name="T1" fmla="*/ 16 h 17"/>
                <a:gd name="T2" fmla="*/ 0 w 419"/>
                <a:gd name="T3" fmla="*/ 16 h 17"/>
                <a:gd name="T4" fmla="*/ 3 w 419"/>
                <a:gd name="T5" fmla="*/ 0 h 17"/>
                <a:gd name="T6" fmla="*/ 413 w 419"/>
                <a:gd name="T7" fmla="*/ 0 h 17"/>
                <a:gd name="T8" fmla="*/ 418 w 41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17">
                  <a:moveTo>
                    <a:pt x="418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413" y="0"/>
                  </a:lnTo>
                  <a:lnTo>
                    <a:pt x="418" y="16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22" name="Freeform 118"/>
            <p:cNvSpPr>
              <a:spLocks/>
            </p:cNvSpPr>
            <p:nvPr/>
          </p:nvSpPr>
          <p:spPr bwMode="auto">
            <a:xfrm>
              <a:off x="1313" y="1120"/>
              <a:ext cx="411" cy="17"/>
            </a:xfrm>
            <a:custGeom>
              <a:avLst/>
              <a:gdLst>
                <a:gd name="T0" fmla="*/ 410 w 411"/>
                <a:gd name="T1" fmla="*/ 16 h 17"/>
                <a:gd name="T2" fmla="*/ 0 w 411"/>
                <a:gd name="T3" fmla="*/ 16 h 17"/>
                <a:gd name="T4" fmla="*/ 5 w 411"/>
                <a:gd name="T5" fmla="*/ 0 h 17"/>
                <a:gd name="T6" fmla="*/ 407 w 411"/>
                <a:gd name="T7" fmla="*/ 0 h 17"/>
                <a:gd name="T8" fmla="*/ 410 w 41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7">
                  <a:moveTo>
                    <a:pt x="410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07" y="0"/>
                  </a:lnTo>
                  <a:lnTo>
                    <a:pt x="41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23" name="Freeform 119"/>
            <p:cNvSpPr>
              <a:spLocks/>
            </p:cNvSpPr>
            <p:nvPr/>
          </p:nvSpPr>
          <p:spPr bwMode="auto">
            <a:xfrm>
              <a:off x="1246" y="1120"/>
              <a:ext cx="547" cy="916"/>
            </a:xfrm>
            <a:custGeom>
              <a:avLst/>
              <a:gdLst>
                <a:gd name="T0" fmla="*/ 0 w 547"/>
                <a:gd name="T1" fmla="*/ 182 h 916"/>
                <a:gd name="T2" fmla="*/ 72 w 547"/>
                <a:gd name="T3" fmla="*/ 0 h 916"/>
                <a:gd name="T4" fmla="*/ 474 w 547"/>
                <a:gd name="T5" fmla="*/ 0 h 916"/>
                <a:gd name="T6" fmla="*/ 546 w 547"/>
                <a:gd name="T7" fmla="*/ 182 h 916"/>
                <a:gd name="T8" fmla="*/ 546 w 547"/>
                <a:gd name="T9" fmla="*/ 732 h 916"/>
                <a:gd name="T10" fmla="*/ 474 w 547"/>
                <a:gd name="T11" fmla="*/ 915 h 916"/>
                <a:gd name="T12" fmla="*/ 72 w 547"/>
                <a:gd name="T13" fmla="*/ 915 h 916"/>
                <a:gd name="T14" fmla="*/ 0 w 547"/>
                <a:gd name="T15" fmla="*/ 732 h 916"/>
                <a:gd name="T16" fmla="*/ 0 w 547"/>
                <a:gd name="T17" fmla="*/ 18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916">
                  <a:moveTo>
                    <a:pt x="0" y="182"/>
                  </a:moveTo>
                  <a:lnTo>
                    <a:pt x="72" y="0"/>
                  </a:lnTo>
                  <a:lnTo>
                    <a:pt x="474" y="0"/>
                  </a:lnTo>
                  <a:lnTo>
                    <a:pt x="546" y="182"/>
                  </a:lnTo>
                  <a:lnTo>
                    <a:pt x="546" y="732"/>
                  </a:lnTo>
                  <a:lnTo>
                    <a:pt x="474" y="915"/>
                  </a:lnTo>
                  <a:lnTo>
                    <a:pt x="72" y="915"/>
                  </a:lnTo>
                  <a:lnTo>
                    <a:pt x="0" y="732"/>
                  </a:lnTo>
                  <a:lnTo>
                    <a:pt x="0" y="1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24" name="Freeform 120"/>
            <p:cNvSpPr>
              <a:spLocks/>
            </p:cNvSpPr>
            <p:nvPr/>
          </p:nvSpPr>
          <p:spPr bwMode="auto">
            <a:xfrm>
              <a:off x="1361" y="1411"/>
              <a:ext cx="319" cy="318"/>
            </a:xfrm>
            <a:custGeom>
              <a:avLst/>
              <a:gdLst>
                <a:gd name="T0" fmla="*/ 0 w 319"/>
                <a:gd name="T1" fmla="*/ 0 h 318"/>
                <a:gd name="T2" fmla="*/ 318 w 319"/>
                <a:gd name="T3" fmla="*/ 0 h 318"/>
                <a:gd name="T4" fmla="*/ 318 w 319"/>
                <a:gd name="T5" fmla="*/ 317 h 318"/>
                <a:gd name="T6" fmla="*/ 0 w 319"/>
                <a:gd name="T7" fmla="*/ 317 h 318"/>
                <a:gd name="T8" fmla="*/ 0 w 319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8">
                  <a:moveTo>
                    <a:pt x="0" y="0"/>
                  </a:moveTo>
                  <a:lnTo>
                    <a:pt x="318" y="0"/>
                  </a:lnTo>
                  <a:lnTo>
                    <a:pt x="318" y="317"/>
                  </a:lnTo>
                  <a:lnTo>
                    <a:pt x="0" y="317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0025" name="Rectangle 121"/>
          <p:cNvSpPr>
            <a:spLocks noChangeArrowheads="1"/>
          </p:cNvSpPr>
          <p:nvPr/>
        </p:nvSpPr>
        <p:spPr bwMode="auto">
          <a:xfrm>
            <a:off x="7092350" y="1412720"/>
            <a:ext cx="106926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Дымовая 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труба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380026" name="Rectangle 122"/>
          <p:cNvSpPr>
            <a:spLocks noChangeArrowheads="1"/>
          </p:cNvSpPr>
          <p:nvPr/>
        </p:nvSpPr>
        <p:spPr bwMode="auto">
          <a:xfrm>
            <a:off x="5006975" y="2017713"/>
            <a:ext cx="884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1600" b="1">
                <a:solidFill>
                  <a:srgbClr val="00CC00"/>
                </a:solidFill>
              </a:rPr>
              <a:t>TMT 15</a:t>
            </a:r>
          </a:p>
        </p:txBody>
      </p:sp>
      <p:sp>
        <p:nvSpPr>
          <p:cNvPr id="380027" name="Rectangle 123"/>
          <p:cNvSpPr>
            <a:spLocks noChangeArrowheads="1"/>
          </p:cNvSpPr>
          <p:nvPr/>
        </p:nvSpPr>
        <p:spPr bwMode="auto">
          <a:xfrm>
            <a:off x="4800600" y="1609725"/>
            <a:ext cx="178831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ru-RU" sz="1400" b="1" dirty="0" smtClean="0"/>
              <a:t>газопромыватель</a:t>
            </a:r>
            <a:endParaRPr lang="en-GB" sz="1400" b="1" dirty="0"/>
          </a:p>
        </p:txBody>
      </p:sp>
      <p:sp>
        <p:nvSpPr>
          <p:cNvPr id="380028" name="Freeform 124"/>
          <p:cNvSpPr>
            <a:spLocks/>
          </p:cNvSpPr>
          <p:nvPr/>
        </p:nvSpPr>
        <p:spPr bwMode="auto">
          <a:xfrm>
            <a:off x="6521450" y="2917825"/>
            <a:ext cx="552450" cy="268288"/>
          </a:xfrm>
          <a:custGeom>
            <a:avLst/>
            <a:gdLst>
              <a:gd name="T0" fmla="*/ 0 w 357"/>
              <a:gd name="T1" fmla="*/ 41 h 174"/>
              <a:gd name="T2" fmla="*/ 189 w 357"/>
              <a:gd name="T3" fmla="*/ 41 h 174"/>
              <a:gd name="T4" fmla="*/ 189 w 357"/>
              <a:gd name="T5" fmla="*/ 0 h 174"/>
              <a:gd name="T6" fmla="*/ 356 w 357"/>
              <a:gd name="T7" fmla="*/ 90 h 174"/>
              <a:gd name="T8" fmla="*/ 189 w 357"/>
              <a:gd name="T9" fmla="*/ 173 h 174"/>
              <a:gd name="T10" fmla="*/ 189 w 357"/>
              <a:gd name="T11" fmla="*/ 131 h 174"/>
              <a:gd name="T12" fmla="*/ 0 w 357"/>
              <a:gd name="T13" fmla="*/ 130 h 174"/>
              <a:gd name="T14" fmla="*/ 0 w 357"/>
              <a:gd name="T15" fmla="*/ 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" h="174">
                <a:moveTo>
                  <a:pt x="0" y="41"/>
                </a:moveTo>
                <a:lnTo>
                  <a:pt x="189" y="41"/>
                </a:lnTo>
                <a:lnTo>
                  <a:pt x="189" y="0"/>
                </a:lnTo>
                <a:lnTo>
                  <a:pt x="356" y="90"/>
                </a:lnTo>
                <a:lnTo>
                  <a:pt x="189" y="173"/>
                </a:lnTo>
                <a:lnTo>
                  <a:pt x="189" y="131"/>
                </a:lnTo>
                <a:lnTo>
                  <a:pt x="0" y="130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0029" name="Group 125"/>
          <p:cNvGrpSpPr>
            <a:grpSpLocks/>
          </p:cNvGrpSpPr>
          <p:nvPr/>
        </p:nvGrpSpPr>
        <p:grpSpPr bwMode="auto">
          <a:xfrm>
            <a:off x="5351463" y="2332038"/>
            <a:ext cx="177800" cy="160337"/>
            <a:chOff x="3164" y="1140"/>
            <a:chExt cx="115" cy="103"/>
          </a:xfrm>
        </p:grpSpPr>
        <p:sp>
          <p:nvSpPr>
            <p:cNvPr id="380030" name="Freeform 126"/>
            <p:cNvSpPr>
              <a:spLocks/>
            </p:cNvSpPr>
            <p:nvPr/>
          </p:nvSpPr>
          <p:spPr bwMode="auto">
            <a:xfrm>
              <a:off x="3164" y="1140"/>
              <a:ext cx="115" cy="103"/>
            </a:xfrm>
            <a:custGeom>
              <a:avLst/>
              <a:gdLst>
                <a:gd name="T0" fmla="*/ 88 w 115"/>
                <a:gd name="T1" fmla="*/ 0 h 103"/>
                <a:gd name="T2" fmla="*/ 88 w 115"/>
                <a:gd name="T3" fmla="*/ 63 h 103"/>
                <a:gd name="T4" fmla="*/ 114 w 115"/>
                <a:gd name="T5" fmla="*/ 63 h 103"/>
                <a:gd name="T6" fmla="*/ 56 w 115"/>
                <a:gd name="T7" fmla="*/ 102 h 103"/>
                <a:gd name="T8" fmla="*/ 0 w 115"/>
                <a:gd name="T9" fmla="*/ 63 h 103"/>
                <a:gd name="T10" fmla="*/ 30 w 115"/>
                <a:gd name="T11" fmla="*/ 63 h 103"/>
                <a:gd name="T12" fmla="*/ 30 w 115"/>
                <a:gd name="T13" fmla="*/ 0 h 103"/>
                <a:gd name="T14" fmla="*/ 88 w 115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03">
                  <a:moveTo>
                    <a:pt x="88" y="0"/>
                  </a:moveTo>
                  <a:lnTo>
                    <a:pt x="88" y="63"/>
                  </a:lnTo>
                  <a:lnTo>
                    <a:pt x="114" y="63"/>
                  </a:lnTo>
                  <a:lnTo>
                    <a:pt x="56" y="102"/>
                  </a:lnTo>
                  <a:lnTo>
                    <a:pt x="0" y="63"/>
                  </a:lnTo>
                  <a:lnTo>
                    <a:pt x="30" y="63"/>
                  </a:lnTo>
                  <a:lnTo>
                    <a:pt x="30" y="0"/>
                  </a:lnTo>
                  <a:lnTo>
                    <a:pt x="88" y="0"/>
                  </a:lnTo>
                </a:path>
              </a:pathLst>
            </a:cu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31" name="Freeform 127"/>
            <p:cNvSpPr>
              <a:spLocks/>
            </p:cNvSpPr>
            <p:nvPr/>
          </p:nvSpPr>
          <p:spPr bwMode="auto">
            <a:xfrm>
              <a:off x="3164" y="1140"/>
              <a:ext cx="115" cy="103"/>
            </a:xfrm>
            <a:custGeom>
              <a:avLst/>
              <a:gdLst>
                <a:gd name="T0" fmla="*/ 88 w 115"/>
                <a:gd name="T1" fmla="*/ 0 h 103"/>
                <a:gd name="T2" fmla="*/ 88 w 115"/>
                <a:gd name="T3" fmla="*/ 63 h 103"/>
                <a:gd name="T4" fmla="*/ 114 w 115"/>
                <a:gd name="T5" fmla="*/ 63 h 103"/>
                <a:gd name="T6" fmla="*/ 56 w 115"/>
                <a:gd name="T7" fmla="*/ 102 h 103"/>
                <a:gd name="T8" fmla="*/ 0 w 115"/>
                <a:gd name="T9" fmla="*/ 63 h 103"/>
                <a:gd name="T10" fmla="*/ 30 w 115"/>
                <a:gd name="T11" fmla="*/ 63 h 103"/>
                <a:gd name="T12" fmla="*/ 30 w 115"/>
                <a:gd name="T13" fmla="*/ 0 h 103"/>
                <a:gd name="T14" fmla="*/ 88 w 115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03">
                  <a:moveTo>
                    <a:pt x="88" y="0"/>
                  </a:moveTo>
                  <a:lnTo>
                    <a:pt x="88" y="63"/>
                  </a:lnTo>
                  <a:lnTo>
                    <a:pt x="114" y="63"/>
                  </a:lnTo>
                  <a:lnTo>
                    <a:pt x="56" y="102"/>
                  </a:lnTo>
                  <a:lnTo>
                    <a:pt x="0" y="63"/>
                  </a:lnTo>
                  <a:lnTo>
                    <a:pt x="30" y="63"/>
                  </a:lnTo>
                  <a:lnTo>
                    <a:pt x="30" y="0"/>
                  </a:lnTo>
                  <a:lnTo>
                    <a:pt x="8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0032" name="Freeform 128"/>
          <p:cNvSpPr>
            <a:spLocks/>
          </p:cNvSpPr>
          <p:nvPr/>
        </p:nvSpPr>
        <p:spPr bwMode="auto">
          <a:xfrm>
            <a:off x="4108450" y="2925763"/>
            <a:ext cx="477838" cy="269875"/>
          </a:xfrm>
          <a:custGeom>
            <a:avLst/>
            <a:gdLst>
              <a:gd name="T0" fmla="*/ 0 w 309"/>
              <a:gd name="T1" fmla="*/ 41 h 174"/>
              <a:gd name="T2" fmla="*/ 164 w 309"/>
              <a:gd name="T3" fmla="*/ 41 h 174"/>
              <a:gd name="T4" fmla="*/ 164 w 309"/>
              <a:gd name="T5" fmla="*/ 0 h 174"/>
              <a:gd name="T6" fmla="*/ 308 w 309"/>
              <a:gd name="T7" fmla="*/ 90 h 174"/>
              <a:gd name="T8" fmla="*/ 164 w 309"/>
              <a:gd name="T9" fmla="*/ 173 h 174"/>
              <a:gd name="T10" fmla="*/ 164 w 309"/>
              <a:gd name="T11" fmla="*/ 131 h 174"/>
              <a:gd name="T12" fmla="*/ 0 w 309"/>
              <a:gd name="T13" fmla="*/ 130 h 174"/>
              <a:gd name="T14" fmla="*/ 0 w 309"/>
              <a:gd name="T15" fmla="*/ 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9" h="174">
                <a:moveTo>
                  <a:pt x="0" y="41"/>
                </a:moveTo>
                <a:lnTo>
                  <a:pt x="164" y="41"/>
                </a:lnTo>
                <a:lnTo>
                  <a:pt x="164" y="0"/>
                </a:lnTo>
                <a:lnTo>
                  <a:pt x="308" y="90"/>
                </a:lnTo>
                <a:lnTo>
                  <a:pt x="164" y="173"/>
                </a:lnTo>
                <a:lnTo>
                  <a:pt x="164" y="131"/>
                </a:lnTo>
                <a:lnTo>
                  <a:pt x="0" y="130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033" name="Freeform 129"/>
          <p:cNvSpPr>
            <a:spLocks/>
          </p:cNvSpPr>
          <p:nvPr/>
        </p:nvSpPr>
        <p:spPr bwMode="auto">
          <a:xfrm>
            <a:off x="2468563" y="2954338"/>
            <a:ext cx="477837" cy="268287"/>
          </a:xfrm>
          <a:custGeom>
            <a:avLst/>
            <a:gdLst>
              <a:gd name="T0" fmla="*/ 0 w 309"/>
              <a:gd name="T1" fmla="*/ 41 h 174"/>
              <a:gd name="T2" fmla="*/ 164 w 309"/>
              <a:gd name="T3" fmla="*/ 41 h 174"/>
              <a:gd name="T4" fmla="*/ 164 w 309"/>
              <a:gd name="T5" fmla="*/ 0 h 174"/>
              <a:gd name="T6" fmla="*/ 308 w 309"/>
              <a:gd name="T7" fmla="*/ 90 h 174"/>
              <a:gd name="T8" fmla="*/ 164 w 309"/>
              <a:gd name="T9" fmla="*/ 173 h 174"/>
              <a:gd name="T10" fmla="*/ 164 w 309"/>
              <a:gd name="T11" fmla="*/ 131 h 174"/>
              <a:gd name="T12" fmla="*/ 0 w 309"/>
              <a:gd name="T13" fmla="*/ 130 h 174"/>
              <a:gd name="T14" fmla="*/ 0 w 309"/>
              <a:gd name="T15" fmla="*/ 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9" h="174">
                <a:moveTo>
                  <a:pt x="0" y="41"/>
                </a:moveTo>
                <a:lnTo>
                  <a:pt x="164" y="41"/>
                </a:lnTo>
                <a:lnTo>
                  <a:pt x="164" y="0"/>
                </a:lnTo>
                <a:lnTo>
                  <a:pt x="308" y="90"/>
                </a:lnTo>
                <a:lnTo>
                  <a:pt x="164" y="173"/>
                </a:lnTo>
                <a:lnTo>
                  <a:pt x="164" y="131"/>
                </a:lnTo>
                <a:lnTo>
                  <a:pt x="0" y="130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0034" name="Group 130"/>
          <p:cNvGrpSpPr>
            <a:grpSpLocks/>
          </p:cNvGrpSpPr>
          <p:nvPr/>
        </p:nvGrpSpPr>
        <p:grpSpPr bwMode="auto">
          <a:xfrm>
            <a:off x="3054350" y="2563813"/>
            <a:ext cx="947738" cy="1460500"/>
            <a:chOff x="1706" y="1302"/>
            <a:chExt cx="365" cy="562"/>
          </a:xfrm>
        </p:grpSpPr>
        <p:sp>
          <p:nvSpPr>
            <p:cNvPr id="380035" name="Freeform 131"/>
            <p:cNvSpPr>
              <a:spLocks/>
            </p:cNvSpPr>
            <p:nvPr/>
          </p:nvSpPr>
          <p:spPr bwMode="auto">
            <a:xfrm>
              <a:off x="1706" y="130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36" name="Freeform 132"/>
            <p:cNvSpPr>
              <a:spLocks/>
            </p:cNvSpPr>
            <p:nvPr/>
          </p:nvSpPr>
          <p:spPr bwMode="auto">
            <a:xfrm>
              <a:off x="1706" y="130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EF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37" name="Freeform 133"/>
            <p:cNvSpPr>
              <a:spLocks/>
            </p:cNvSpPr>
            <p:nvPr/>
          </p:nvSpPr>
          <p:spPr bwMode="auto">
            <a:xfrm>
              <a:off x="1706" y="131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CF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38" name="Freeform 134"/>
            <p:cNvSpPr>
              <a:spLocks/>
            </p:cNvSpPr>
            <p:nvPr/>
          </p:nvSpPr>
          <p:spPr bwMode="auto">
            <a:xfrm>
              <a:off x="1706" y="131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AF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39" name="Freeform 135"/>
            <p:cNvSpPr>
              <a:spLocks/>
            </p:cNvSpPr>
            <p:nvPr/>
          </p:nvSpPr>
          <p:spPr bwMode="auto">
            <a:xfrm>
              <a:off x="1706" y="132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8F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0" name="Freeform 136"/>
            <p:cNvSpPr>
              <a:spLocks/>
            </p:cNvSpPr>
            <p:nvPr/>
          </p:nvSpPr>
          <p:spPr bwMode="auto">
            <a:xfrm>
              <a:off x="1706" y="132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6F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1" name="Freeform 137"/>
            <p:cNvSpPr>
              <a:spLocks/>
            </p:cNvSpPr>
            <p:nvPr/>
          </p:nvSpPr>
          <p:spPr bwMode="auto">
            <a:xfrm>
              <a:off x="1706" y="133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5F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2" name="Freeform 138"/>
            <p:cNvSpPr>
              <a:spLocks/>
            </p:cNvSpPr>
            <p:nvPr/>
          </p:nvSpPr>
          <p:spPr bwMode="auto">
            <a:xfrm>
              <a:off x="1706" y="134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3F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3" name="Freeform 139"/>
            <p:cNvSpPr>
              <a:spLocks/>
            </p:cNvSpPr>
            <p:nvPr/>
          </p:nvSpPr>
          <p:spPr bwMode="auto">
            <a:xfrm>
              <a:off x="1706" y="134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1F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4" name="Freeform 140"/>
            <p:cNvSpPr>
              <a:spLocks/>
            </p:cNvSpPr>
            <p:nvPr/>
          </p:nvSpPr>
          <p:spPr bwMode="auto">
            <a:xfrm>
              <a:off x="1706" y="135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FE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5" name="Freeform 141"/>
            <p:cNvSpPr>
              <a:spLocks/>
            </p:cNvSpPr>
            <p:nvPr/>
          </p:nvSpPr>
          <p:spPr bwMode="auto">
            <a:xfrm>
              <a:off x="1706" y="135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DE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6" name="Freeform 142"/>
            <p:cNvSpPr>
              <a:spLocks/>
            </p:cNvSpPr>
            <p:nvPr/>
          </p:nvSpPr>
          <p:spPr bwMode="auto">
            <a:xfrm>
              <a:off x="1706" y="136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CE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7" name="Freeform 143"/>
            <p:cNvSpPr>
              <a:spLocks/>
            </p:cNvSpPr>
            <p:nvPr/>
          </p:nvSpPr>
          <p:spPr bwMode="auto">
            <a:xfrm>
              <a:off x="1706" y="136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AE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8" name="Freeform 144"/>
            <p:cNvSpPr>
              <a:spLocks/>
            </p:cNvSpPr>
            <p:nvPr/>
          </p:nvSpPr>
          <p:spPr bwMode="auto">
            <a:xfrm>
              <a:off x="1706" y="137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8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9" name="Freeform 145"/>
            <p:cNvSpPr>
              <a:spLocks/>
            </p:cNvSpPr>
            <p:nvPr/>
          </p:nvSpPr>
          <p:spPr bwMode="auto">
            <a:xfrm>
              <a:off x="1706" y="137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0" name="Freeform 146"/>
            <p:cNvSpPr>
              <a:spLocks/>
            </p:cNvSpPr>
            <p:nvPr/>
          </p:nvSpPr>
          <p:spPr bwMode="auto">
            <a:xfrm>
              <a:off x="1706" y="138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4E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1" name="Freeform 147"/>
            <p:cNvSpPr>
              <a:spLocks/>
            </p:cNvSpPr>
            <p:nvPr/>
          </p:nvSpPr>
          <p:spPr bwMode="auto">
            <a:xfrm>
              <a:off x="1706" y="139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3E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2" name="Freeform 148"/>
            <p:cNvSpPr>
              <a:spLocks/>
            </p:cNvSpPr>
            <p:nvPr/>
          </p:nvSpPr>
          <p:spPr bwMode="auto">
            <a:xfrm>
              <a:off x="1706" y="139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1E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3" name="Freeform 149"/>
            <p:cNvSpPr>
              <a:spLocks/>
            </p:cNvSpPr>
            <p:nvPr/>
          </p:nvSpPr>
          <p:spPr bwMode="auto">
            <a:xfrm>
              <a:off x="1706" y="140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FD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4" name="Freeform 150"/>
            <p:cNvSpPr>
              <a:spLocks/>
            </p:cNvSpPr>
            <p:nvPr/>
          </p:nvSpPr>
          <p:spPr bwMode="auto">
            <a:xfrm>
              <a:off x="1706" y="140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DD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5" name="Freeform 151"/>
            <p:cNvSpPr>
              <a:spLocks/>
            </p:cNvSpPr>
            <p:nvPr/>
          </p:nvSpPr>
          <p:spPr bwMode="auto">
            <a:xfrm>
              <a:off x="1706" y="141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BD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6" name="Freeform 152"/>
            <p:cNvSpPr>
              <a:spLocks/>
            </p:cNvSpPr>
            <p:nvPr/>
          </p:nvSpPr>
          <p:spPr bwMode="auto">
            <a:xfrm>
              <a:off x="1706" y="141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AD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7" name="Freeform 153"/>
            <p:cNvSpPr>
              <a:spLocks/>
            </p:cNvSpPr>
            <p:nvPr/>
          </p:nvSpPr>
          <p:spPr bwMode="auto">
            <a:xfrm>
              <a:off x="1706" y="142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8D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8" name="Freeform 154"/>
            <p:cNvSpPr>
              <a:spLocks/>
            </p:cNvSpPr>
            <p:nvPr/>
          </p:nvSpPr>
          <p:spPr bwMode="auto">
            <a:xfrm>
              <a:off x="1706" y="142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6D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9" name="Freeform 155"/>
            <p:cNvSpPr>
              <a:spLocks/>
            </p:cNvSpPr>
            <p:nvPr/>
          </p:nvSpPr>
          <p:spPr bwMode="auto">
            <a:xfrm>
              <a:off x="1706" y="143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4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0" name="Freeform 156"/>
            <p:cNvSpPr>
              <a:spLocks/>
            </p:cNvSpPr>
            <p:nvPr/>
          </p:nvSpPr>
          <p:spPr bwMode="auto">
            <a:xfrm>
              <a:off x="1706" y="143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2D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1" name="Freeform 157"/>
            <p:cNvSpPr>
              <a:spLocks/>
            </p:cNvSpPr>
            <p:nvPr/>
          </p:nvSpPr>
          <p:spPr bwMode="auto">
            <a:xfrm>
              <a:off x="1706" y="144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D0D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2" name="Freeform 158"/>
            <p:cNvSpPr>
              <a:spLocks/>
            </p:cNvSpPr>
            <p:nvPr/>
          </p:nvSpPr>
          <p:spPr bwMode="auto">
            <a:xfrm>
              <a:off x="1706" y="145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3" name="Freeform 159"/>
            <p:cNvSpPr>
              <a:spLocks/>
            </p:cNvSpPr>
            <p:nvPr/>
          </p:nvSpPr>
          <p:spPr bwMode="auto">
            <a:xfrm>
              <a:off x="1706" y="145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DC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4" name="Freeform 160"/>
            <p:cNvSpPr>
              <a:spLocks/>
            </p:cNvSpPr>
            <p:nvPr/>
          </p:nvSpPr>
          <p:spPr bwMode="auto">
            <a:xfrm>
              <a:off x="1706" y="146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BC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5" name="Freeform 161"/>
            <p:cNvSpPr>
              <a:spLocks/>
            </p:cNvSpPr>
            <p:nvPr/>
          </p:nvSpPr>
          <p:spPr bwMode="auto">
            <a:xfrm>
              <a:off x="1706" y="146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9C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6" name="Freeform 162"/>
            <p:cNvSpPr>
              <a:spLocks/>
            </p:cNvSpPr>
            <p:nvPr/>
          </p:nvSpPr>
          <p:spPr bwMode="auto">
            <a:xfrm>
              <a:off x="1706" y="147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7C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7" name="Freeform 163"/>
            <p:cNvSpPr>
              <a:spLocks/>
            </p:cNvSpPr>
            <p:nvPr/>
          </p:nvSpPr>
          <p:spPr bwMode="auto">
            <a:xfrm>
              <a:off x="1706" y="147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6C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8" name="Freeform 164"/>
            <p:cNvSpPr>
              <a:spLocks/>
            </p:cNvSpPr>
            <p:nvPr/>
          </p:nvSpPr>
          <p:spPr bwMode="auto">
            <a:xfrm>
              <a:off x="1706" y="148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4C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9" name="Freeform 165"/>
            <p:cNvSpPr>
              <a:spLocks/>
            </p:cNvSpPr>
            <p:nvPr/>
          </p:nvSpPr>
          <p:spPr bwMode="auto">
            <a:xfrm>
              <a:off x="1706" y="148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2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0" name="Freeform 166"/>
            <p:cNvSpPr>
              <a:spLocks/>
            </p:cNvSpPr>
            <p:nvPr/>
          </p:nvSpPr>
          <p:spPr bwMode="auto">
            <a:xfrm>
              <a:off x="1706" y="149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1" name="Freeform 167"/>
            <p:cNvSpPr>
              <a:spLocks/>
            </p:cNvSpPr>
            <p:nvPr/>
          </p:nvSpPr>
          <p:spPr bwMode="auto">
            <a:xfrm>
              <a:off x="1706" y="150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EB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2" name="Freeform 168"/>
            <p:cNvSpPr>
              <a:spLocks/>
            </p:cNvSpPr>
            <p:nvPr/>
          </p:nvSpPr>
          <p:spPr bwMode="auto">
            <a:xfrm>
              <a:off x="1706" y="150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DB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3" name="Freeform 169"/>
            <p:cNvSpPr>
              <a:spLocks/>
            </p:cNvSpPr>
            <p:nvPr/>
          </p:nvSpPr>
          <p:spPr bwMode="auto">
            <a:xfrm>
              <a:off x="1706" y="151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BB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4" name="Freeform 170"/>
            <p:cNvSpPr>
              <a:spLocks/>
            </p:cNvSpPr>
            <p:nvPr/>
          </p:nvSpPr>
          <p:spPr bwMode="auto">
            <a:xfrm>
              <a:off x="1706" y="151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9B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5" name="Freeform 171"/>
            <p:cNvSpPr>
              <a:spLocks/>
            </p:cNvSpPr>
            <p:nvPr/>
          </p:nvSpPr>
          <p:spPr bwMode="auto">
            <a:xfrm>
              <a:off x="1706" y="152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7B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6" name="Freeform 172"/>
            <p:cNvSpPr>
              <a:spLocks/>
            </p:cNvSpPr>
            <p:nvPr/>
          </p:nvSpPr>
          <p:spPr bwMode="auto">
            <a:xfrm>
              <a:off x="1706" y="152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5B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7" name="Freeform 173"/>
            <p:cNvSpPr>
              <a:spLocks/>
            </p:cNvSpPr>
            <p:nvPr/>
          </p:nvSpPr>
          <p:spPr bwMode="auto">
            <a:xfrm>
              <a:off x="1706" y="153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4B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8" name="Freeform 174"/>
            <p:cNvSpPr>
              <a:spLocks/>
            </p:cNvSpPr>
            <p:nvPr/>
          </p:nvSpPr>
          <p:spPr bwMode="auto">
            <a:xfrm>
              <a:off x="1706" y="153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2B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9" name="Freeform 175"/>
            <p:cNvSpPr>
              <a:spLocks/>
            </p:cNvSpPr>
            <p:nvPr/>
          </p:nvSpPr>
          <p:spPr bwMode="auto">
            <a:xfrm>
              <a:off x="1706" y="154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B0B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0" name="Freeform 176"/>
            <p:cNvSpPr>
              <a:spLocks/>
            </p:cNvSpPr>
            <p:nvPr/>
          </p:nvSpPr>
          <p:spPr bwMode="auto">
            <a:xfrm>
              <a:off x="1706" y="154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E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1" name="Freeform 177"/>
            <p:cNvSpPr>
              <a:spLocks/>
            </p:cNvSpPr>
            <p:nvPr/>
          </p:nvSpPr>
          <p:spPr bwMode="auto">
            <a:xfrm>
              <a:off x="1706" y="155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CA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2" name="Freeform 178"/>
            <p:cNvSpPr>
              <a:spLocks/>
            </p:cNvSpPr>
            <p:nvPr/>
          </p:nvSpPr>
          <p:spPr bwMode="auto">
            <a:xfrm>
              <a:off x="1706" y="156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BA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3" name="Freeform 179"/>
            <p:cNvSpPr>
              <a:spLocks/>
            </p:cNvSpPr>
            <p:nvPr/>
          </p:nvSpPr>
          <p:spPr bwMode="auto">
            <a:xfrm>
              <a:off x="1706" y="156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9A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4" name="Freeform 180"/>
            <p:cNvSpPr>
              <a:spLocks/>
            </p:cNvSpPr>
            <p:nvPr/>
          </p:nvSpPr>
          <p:spPr bwMode="auto">
            <a:xfrm>
              <a:off x="1706" y="157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7A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5" name="Freeform 181"/>
            <p:cNvSpPr>
              <a:spLocks/>
            </p:cNvSpPr>
            <p:nvPr/>
          </p:nvSpPr>
          <p:spPr bwMode="auto">
            <a:xfrm>
              <a:off x="1706" y="157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6" name="Freeform 182"/>
            <p:cNvSpPr>
              <a:spLocks/>
            </p:cNvSpPr>
            <p:nvPr/>
          </p:nvSpPr>
          <p:spPr bwMode="auto">
            <a:xfrm>
              <a:off x="1706" y="158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3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7" name="Freeform 183"/>
            <p:cNvSpPr>
              <a:spLocks/>
            </p:cNvSpPr>
            <p:nvPr/>
          </p:nvSpPr>
          <p:spPr bwMode="auto">
            <a:xfrm>
              <a:off x="1706" y="158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1A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8" name="Freeform 184"/>
            <p:cNvSpPr>
              <a:spLocks/>
            </p:cNvSpPr>
            <p:nvPr/>
          </p:nvSpPr>
          <p:spPr bwMode="auto">
            <a:xfrm>
              <a:off x="1706" y="159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A0A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9" name="Freeform 185"/>
            <p:cNvSpPr>
              <a:spLocks/>
            </p:cNvSpPr>
            <p:nvPr/>
          </p:nvSpPr>
          <p:spPr bwMode="auto">
            <a:xfrm>
              <a:off x="1706" y="159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E9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0" name="Freeform 186"/>
            <p:cNvSpPr>
              <a:spLocks/>
            </p:cNvSpPr>
            <p:nvPr/>
          </p:nvSpPr>
          <p:spPr bwMode="auto">
            <a:xfrm>
              <a:off x="1706" y="160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C9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1" name="Freeform 187"/>
            <p:cNvSpPr>
              <a:spLocks/>
            </p:cNvSpPr>
            <p:nvPr/>
          </p:nvSpPr>
          <p:spPr bwMode="auto">
            <a:xfrm>
              <a:off x="1706" y="161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A9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2" name="Freeform 188"/>
            <p:cNvSpPr>
              <a:spLocks/>
            </p:cNvSpPr>
            <p:nvPr/>
          </p:nvSpPr>
          <p:spPr bwMode="auto">
            <a:xfrm>
              <a:off x="1706" y="161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89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3" name="Freeform 189"/>
            <p:cNvSpPr>
              <a:spLocks/>
            </p:cNvSpPr>
            <p:nvPr/>
          </p:nvSpPr>
          <p:spPr bwMode="auto">
            <a:xfrm>
              <a:off x="1706" y="162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79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4" name="Freeform 190"/>
            <p:cNvSpPr>
              <a:spLocks/>
            </p:cNvSpPr>
            <p:nvPr/>
          </p:nvSpPr>
          <p:spPr bwMode="auto">
            <a:xfrm>
              <a:off x="1706" y="162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59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5" name="Freeform 191"/>
            <p:cNvSpPr>
              <a:spLocks/>
            </p:cNvSpPr>
            <p:nvPr/>
          </p:nvSpPr>
          <p:spPr bwMode="auto">
            <a:xfrm>
              <a:off x="1706" y="163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39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6" name="Freeform 192"/>
            <p:cNvSpPr>
              <a:spLocks/>
            </p:cNvSpPr>
            <p:nvPr/>
          </p:nvSpPr>
          <p:spPr bwMode="auto">
            <a:xfrm>
              <a:off x="1706" y="163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1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7" name="Freeform 193"/>
            <p:cNvSpPr>
              <a:spLocks/>
            </p:cNvSpPr>
            <p:nvPr/>
          </p:nvSpPr>
          <p:spPr bwMode="auto">
            <a:xfrm>
              <a:off x="1706" y="164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8F8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8" name="Freeform 194"/>
            <p:cNvSpPr>
              <a:spLocks/>
            </p:cNvSpPr>
            <p:nvPr/>
          </p:nvSpPr>
          <p:spPr bwMode="auto">
            <a:xfrm>
              <a:off x="1706" y="164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8E8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9" name="Freeform 195"/>
            <p:cNvSpPr>
              <a:spLocks/>
            </p:cNvSpPr>
            <p:nvPr/>
          </p:nvSpPr>
          <p:spPr bwMode="auto">
            <a:xfrm>
              <a:off x="1706" y="165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8C8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0" name="Freeform 196"/>
            <p:cNvSpPr>
              <a:spLocks/>
            </p:cNvSpPr>
            <p:nvPr/>
          </p:nvSpPr>
          <p:spPr bwMode="auto">
            <a:xfrm>
              <a:off x="1706" y="166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8 h 17"/>
                <a:gd name="T6" fmla="*/ 362 w 365"/>
                <a:gd name="T7" fmla="*/ 16 h 17"/>
                <a:gd name="T8" fmla="*/ 2 w 365"/>
                <a:gd name="T9" fmla="*/ 16 h 17"/>
                <a:gd name="T10" fmla="*/ 0 w 365"/>
                <a:gd name="T11" fmla="*/ 8 h 17"/>
                <a:gd name="T12" fmla="*/ 0 w 36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8"/>
                  </a:lnTo>
                  <a:lnTo>
                    <a:pt x="362" y="16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8A8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1" name="Freeform 197"/>
            <p:cNvSpPr>
              <a:spLocks/>
            </p:cNvSpPr>
            <p:nvPr/>
          </p:nvSpPr>
          <p:spPr bwMode="auto">
            <a:xfrm>
              <a:off x="1708" y="1666"/>
              <a:ext cx="361" cy="17"/>
            </a:xfrm>
            <a:custGeom>
              <a:avLst/>
              <a:gdLst>
                <a:gd name="T0" fmla="*/ 0 w 361"/>
                <a:gd name="T1" fmla="*/ 0 h 17"/>
                <a:gd name="T2" fmla="*/ 360 w 361"/>
                <a:gd name="T3" fmla="*/ 0 h 17"/>
                <a:gd name="T4" fmla="*/ 355 w 361"/>
                <a:gd name="T5" fmla="*/ 16 h 17"/>
                <a:gd name="T6" fmla="*/ 5 w 361"/>
                <a:gd name="T7" fmla="*/ 16 h 17"/>
                <a:gd name="T8" fmla="*/ 0 w 3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7">
                  <a:moveTo>
                    <a:pt x="0" y="0"/>
                  </a:moveTo>
                  <a:lnTo>
                    <a:pt x="360" y="0"/>
                  </a:lnTo>
                  <a:lnTo>
                    <a:pt x="35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888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2" name="Freeform 198"/>
            <p:cNvSpPr>
              <a:spLocks/>
            </p:cNvSpPr>
            <p:nvPr/>
          </p:nvSpPr>
          <p:spPr bwMode="auto">
            <a:xfrm>
              <a:off x="1713" y="1671"/>
              <a:ext cx="351" cy="17"/>
            </a:xfrm>
            <a:custGeom>
              <a:avLst/>
              <a:gdLst>
                <a:gd name="T0" fmla="*/ 0 w 351"/>
                <a:gd name="T1" fmla="*/ 0 h 17"/>
                <a:gd name="T2" fmla="*/ 350 w 351"/>
                <a:gd name="T3" fmla="*/ 0 h 17"/>
                <a:gd name="T4" fmla="*/ 345 w 351"/>
                <a:gd name="T5" fmla="*/ 16 h 17"/>
                <a:gd name="T6" fmla="*/ 5 w 351"/>
                <a:gd name="T7" fmla="*/ 16 h 17"/>
                <a:gd name="T8" fmla="*/ 0 w 3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17">
                  <a:moveTo>
                    <a:pt x="0" y="0"/>
                  </a:moveTo>
                  <a:lnTo>
                    <a:pt x="350" y="0"/>
                  </a:lnTo>
                  <a:lnTo>
                    <a:pt x="34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868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3" name="Freeform 199"/>
            <p:cNvSpPr>
              <a:spLocks/>
            </p:cNvSpPr>
            <p:nvPr/>
          </p:nvSpPr>
          <p:spPr bwMode="auto">
            <a:xfrm>
              <a:off x="1718" y="1676"/>
              <a:ext cx="341" cy="17"/>
            </a:xfrm>
            <a:custGeom>
              <a:avLst/>
              <a:gdLst>
                <a:gd name="T0" fmla="*/ 0 w 341"/>
                <a:gd name="T1" fmla="*/ 0 h 17"/>
                <a:gd name="T2" fmla="*/ 340 w 341"/>
                <a:gd name="T3" fmla="*/ 0 h 17"/>
                <a:gd name="T4" fmla="*/ 336 w 341"/>
                <a:gd name="T5" fmla="*/ 16 h 17"/>
                <a:gd name="T6" fmla="*/ 6 w 341"/>
                <a:gd name="T7" fmla="*/ 16 h 17"/>
                <a:gd name="T8" fmla="*/ 0 w 3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17">
                  <a:moveTo>
                    <a:pt x="0" y="0"/>
                  </a:moveTo>
                  <a:lnTo>
                    <a:pt x="340" y="0"/>
                  </a:lnTo>
                  <a:lnTo>
                    <a:pt x="336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858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4" name="Freeform 200"/>
            <p:cNvSpPr>
              <a:spLocks/>
            </p:cNvSpPr>
            <p:nvPr/>
          </p:nvSpPr>
          <p:spPr bwMode="auto">
            <a:xfrm>
              <a:off x="1724" y="1683"/>
              <a:ext cx="331" cy="17"/>
            </a:xfrm>
            <a:custGeom>
              <a:avLst/>
              <a:gdLst>
                <a:gd name="T0" fmla="*/ 0 w 331"/>
                <a:gd name="T1" fmla="*/ 0 h 17"/>
                <a:gd name="T2" fmla="*/ 330 w 331"/>
                <a:gd name="T3" fmla="*/ 0 h 17"/>
                <a:gd name="T4" fmla="*/ 323 w 331"/>
                <a:gd name="T5" fmla="*/ 16 h 17"/>
                <a:gd name="T6" fmla="*/ 5 w 331"/>
                <a:gd name="T7" fmla="*/ 16 h 17"/>
                <a:gd name="T8" fmla="*/ 0 w 33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7">
                  <a:moveTo>
                    <a:pt x="0" y="0"/>
                  </a:moveTo>
                  <a:lnTo>
                    <a:pt x="330" y="0"/>
                  </a:lnTo>
                  <a:lnTo>
                    <a:pt x="323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838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5" name="Freeform 201"/>
            <p:cNvSpPr>
              <a:spLocks/>
            </p:cNvSpPr>
            <p:nvPr/>
          </p:nvSpPr>
          <p:spPr bwMode="auto">
            <a:xfrm>
              <a:off x="1729" y="1688"/>
              <a:ext cx="319" cy="17"/>
            </a:xfrm>
            <a:custGeom>
              <a:avLst/>
              <a:gdLst>
                <a:gd name="T0" fmla="*/ 0 w 319"/>
                <a:gd name="T1" fmla="*/ 0 h 17"/>
                <a:gd name="T2" fmla="*/ 318 w 319"/>
                <a:gd name="T3" fmla="*/ 0 h 17"/>
                <a:gd name="T4" fmla="*/ 313 w 319"/>
                <a:gd name="T5" fmla="*/ 16 h 17"/>
                <a:gd name="T6" fmla="*/ 5 w 319"/>
                <a:gd name="T7" fmla="*/ 16 h 17"/>
                <a:gd name="T8" fmla="*/ 0 w 3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7">
                  <a:moveTo>
                    <a:pt x="0" y="0"/>
                  </a:moveTo>
                  <a:lnTo>
                    <a:pt x="318" y="0"/>
                  </a:lnTo>
                  <a:lnTo>
                    <a:pt x="313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818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6" name="Freeform 202"/>
            <p:cNvSpPr>
              <a:spLocks/>
            </p:cNvSpPr>
            <p:nvPr/>
          </p:nvSpPr>
          <p:spPr bwMode="auto">
            <a:xfrm>
              <a:off x="1734" y="1692"/>
              <a:ext cx="309" cy="17"/>
            </a:xfrm>
            <a:custGeom>
              <a:avLst/>
              <a:gdLst>
                <a:gd name="T0" fmla="*/ 0 w 309"/>
                <a:gd name="T1" fmla="*/ 0 h 17"/>
                <a:gd name="T2" fmla="*/ 308 w 309"/>
                <a:gd name="T3" fmla="*/ 0 h 17"/>
                <a:gd name="T4" fmla="*/ 303 w 309"/>
                <a:gd name="T5" fmla="*/ 16 h 17"/>
                <a:gd name="T6" fmla="*/ 5 w 309"/>
                <a:gd name="T7" fmla="*/ 16 h 17"/>
                <a:gd name="T8" fmla="*/ 0 w 30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7">
                  <a:moveTo>
                    <a:pt x="0" y="0"/>
                  </a:moveTo>
                  <a:lnTo>
                    <a:pt x="308" y="0"/>
                  </a:lnTo>
                  <a:lnTo>
                    <a:pt x="303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7F7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7" name="Freeform 203"/>
            <p:cNvSpPr>
              <a:spLocks/>
            </p:cNvSpPr>
            <p:nvPr/>
          </p:nvSpPr>
          <p:spPr bwMode="auto">
            <a:xfrm>
              <a:off x="1739" y="1699"/>
              <a:ext cx="299" cy="17"/>
            </a:xfrm>
            <a:custGeom>
              <a:avLst/>
              <a:gdLst>
                <a:gd name="T0" fmla="*/ 0 w 299"/>
                <a:gd name="T1" fmla="*/ 0 h 17"/>
                <a:gd name="T2" fmla="*/ 298 w 299"/>
                <a:gd name="T3" fmla="*/ 0 h 17"/>
                <a:gd name="T4" fmla="*/ 293 w 299"/>
                <a:gd name="T5" fmla="*/ 16 h 17"/>
                <a:gd name="T6" fmla="*/ 7 w 299"/>
                <a:gd name="T7" fmla="*/ 16 h 17"/>
                <a:gd name="T8" fmla="*/ 0 w 2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7">
                  <a:moveTo>
                    <a:pt x="0" y="0"/>
                  </a:moveTo>
                  <a:lnTo>
                    <a:pt x="298" y="0"/>
                  </a:lnTo>
                  <a:lnTo>
                    <a:pt x="293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solidFill>
              <a:srgbClr val="7D7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8" name="Freeform 204"/>
            <p:cNvSpPr>
              <a:spLocks/>
            </p:cNvSpPr>
            <p:nvPr/>
          </p:nvSpPr>
          <p:spPr bwMode="auto">
            <a:xfrm>
              <a:off x="1746" y="1704"/>
              <a:ext cx="287" cy="17"/>
            </a:xfrm>
            <a:custGeom>
              <a:avLst/>
              <a:gdLst>
                <a:gd name="T0" fmla="*/ 0 w 287"/>
                <a:gd name="T1" fmla="*/ 0 h 17"/>
                <a:gd name="T2" fmla="*/ 286 w 287"/>
                <a:gd name="T3" fmla="*/ 0 h 17"/>
                <a:gd name="T4" fmla="*/ 280 w 287"/>
                <a:gd name="T5" fmla="*/ 16 h 17"/>
                <a:gd name="T6" fmla="*/ 5 w 287"/>
                <a:gd name="T7" fmla="*/ 16 h 17"/>
                <a:gd name="T8" fmla="*/ 0 w 28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7">
                  <a:moveTo>
                    <a:pt x="0" y="0"/>
                  </a:moveTo>
                  <a:lnTo>
                    <a:pt x="286" y="0"/>
                  </a:lnTo>
                  <a:lnTo>
                    <a:pt x="280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7C7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9" name="Freeform 205"/>
            <p:cNvSpPr>
              <a:spLocks/>
            </p:cNvSpPr>
            <p:nvPr/>
          </p:nvSpPr>
          <p:spPr bwMode="auto">
            <a:xfrm>
              <a:off x="1751" y="1709"/>
              <a:ext cx="276" cy="17"/>
            </a:xfrm>
            <a:custGeom>
              <a:avLst/>
              <a:gdLst>
                <a:gd name="T0" fmla="*/ 0 w 276"/>
                <a:gd name="T1" fmla="*/ 0 h 17"/>
                <a:gd name="T2" fmla="*/ 275 w 276"/>
                <a:gd name="T3" fmla="*/ 0 h 17"/>
                <a:gd name="T4" fmla="*/ 270 w 276"/>
                <a:gd name="T5" fmla="*/ 16 h 17"/>
                <a:gd name="T6" fmla="*/ 4 w 276"/>
                <a:gd name="T7" fmla="*/ 16 h 17"/>
                <a:gd name="T8" fmla="*/ 0 w 27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7">
                  <a:moveTo>
                    <a:pt x="0" y="0"/>
                  </a:moveTo>
                  <a:lnTo>
                    <a:pt x="275" y="0"/>
                  </a:lnTo>
                  <a:lnTo>
                    <a:pt x="270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7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0" name="Freeform 206"/>
            <p:cNvSpPr>
              <a:spLocks/>
            </p:cNvSpPr>
            <p:nvPr/>
          </p:nvSpPr>
          <p:spPr bwMode="auto">
            <a:xfrm>
              <a:off x="1755" y="1716"/>
              <a:ext cx="267" cy="17"/>
            </a:xfrm>
            <a:custGeom>
              <a:avLst/>
              <a:gdLst>
                <a:gd name="T0" fmla="*/ 0 w 267"/>
                <a:gd name="T1" fmla="*/ 0 h 17"/>
                <a:gd name="T2" fmla="*/ 266 w 267"/>
                <a:gd name="T3" fmla="*/ 0 h 17"/>
                <a:gd name="T4" fmla="*/ 261 w 267"/>
                <a:gd name="T5" fmla="*/ 16 h 17"/>
                <a:gd name="T6" fmla="*/ 5 w 267"/>
                <a:gd name="T7" fmla="*/ 16 h 17"/>
                <a:gd name="T8" fmla="*/ 0 w 26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7">
                  <a:moveTo>
                    <a:pt x="0" y="0"/>
                  </a:moveTo>
                  <a:lnTo>
                    <a:pt x="266" y="0"/>
                  </a:lnTo>
                  <a:lnTo>
                    <a:pt x="26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787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1" name="Freeform 207"/>
            <p:cNvSpPr>
              <a:spLocks/>
            </p:cNvSpPr>
            <p:nvPr/>
          </p:nvSpPr>
          <p:spPr bwMode="auto">
            <a:xfrm>
              <a:off x="1760" y="1720"/>
              <a:ext cx="257" cy="17"/>
            </a:xfrm>
            <a:custGeom>
              <a:avLst/>
              <a:gdLst>
                <a:gd name="T0" fmla="*/ 0 w 257"/>
                <a:gd name="T1" fmla="*/ 0 h 17"/>
                <a:gd name="T2" fmla="*/ 256 w 257"/>
                <a:gd name="T3" fmla="*/ 0 h 17"/>
                <a:gd name="T4" fmla="*/ 251 w 257"/>
                <a:gd name="T5" fmla="*/ 16 h 17"/>
                <a:gd name="T6" fmla="*/ 5 w 257"/>
                <a:gd name="T7" fmla="*/ 16 h 17"/>
                <a:gd name="T8" fmla="*/ 0 w 25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7">
                  <a:moveTo>
                    <a:pt x="0" y="0"/>
                  </a:moveTo>
                  <a:lnTo>
                    <a:pt x="256" y="0"/>
                  </a:lnTo>
                  <a:lnTo>
                    <a:pt x="25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767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2" name="Freeform 208"/>
            <p:cNvSpPr>
              <a:spLocks/>
            </p:cNvSpPr>
            <p:nvPr/>
          </p:nvSpPr>
          <p:spPr bwMode="auto">
            <a:xfrm>
              <a:off x="1765" y="1725"/>
              <a:ext cx="247" cy="17"/>
            </a:xfrm>
            <a:custGeom>
              <a:avLst/>
              <a:gdLst>
                <a:gd name="T0" fmla="*/ 0 w 247"/>
                <a:gd name="T1" fmla="*/ 0 h 17"/>
                <a:gd name="T2" fmla="*/ 246 w 247"/>
                <a:gd name="T3" fmla="*/ 0 h 17"/>
                <a:gd name="T4" fmla="*/ 239 w 247"/>
                <a:gd name="T5" fmla="*/ 16 h 17"/>
                <a:gd name="T6" fmla="*/ 7 w 247"/>
                <a:gd name="T7" fmla="*/ 16 h 17"/>
                <a:gd name="T8" fmla="*/ 0 w 24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">
                  <a:moveTo>
                    <a:pt x="0" y="0"/>
                  </a:moveTo>
                  <a:lnTo>
                    <a:pt x="246" y="0"/>
                  </a:lnTo>
                  <a:lnTo>
                    <a:pt x="239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solidFill>
              <a:srgbClr val="747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3" name="Freeform 209"/>
            <p:cNvSpPr>
              <a:spLocks/>
            </p:cNvSpPr>
            <p:nvPr/>
          </p:nvSpPr>
          <p:spPr bwMode="auto">
            <a:xfrm>
              <a:off x="1772" y="1732"/>
              <a:ext cx="233" cy="17"/>
            </a:xfrm>
            <a:custGeom>
              <a:avLst/>
              <a:gdLst>
                <a:gd name="T0" fmla="*/ 0 w 233"/>
                <a:gd name="T1" fmla="*/ 0 h 17"/>
                <a:gd name="T2" fmla="*/ 232 w 233"/>
                <a:gd name="T3" fmla="*/ 0 h 17"/>
                <a:gd name="T4" fmla="*/ 227 w 233"/>
                <a:gd name="T5" fmla="*/ 16 h 17"/>
                <a:gd name="T6" fmla="*/ 5 w 233"/>
                <a:gd name="T7" fmla="*/ 16 h 17"/>
                <a:gd name="T8" fmla="*/ 0 w 2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7">
                  <a:moveTo>
                    <a:pt x="0" y="0"/>
                  </a:moveTo>
                  <a:lnTo>
                    <a:pt x="232" y="0"/>
                  </a:lnTo>
                  <a:lnTo>
                    <a:pt x="22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727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4" name="Freeform 210"/>
            <p:cNvSpPr>
              <a:spLocks/>
            </p:cNvSpPr>
            <p:nvPr/>
          </p:nvSpPr>
          <p:spPr bwMode="auto">
            <a:xfrm>
              <a:off x="1777" y="1737"/>
              <a:ext cx="223" cy="17"/>
            </a:xfrm>
            <a:custGeom>
              <a:avLst/>
              <a:gdLst>
                <a:gd name="T0" fmla="*/ 0 w 223"/>
                <a:gd name="T1" fmla="*/ 0 h 17"/>
                <a:gd name="T2" fmla="*/ 222 w 223"/>
                <a:gd name="T3" fmla="*/ 0 h 17"/>
                <a:gd name="T4" fmla="*/ 217 w 223"/>
                <a:gd name="T5" fmla="*/ 16 h 17"/>
                <a:gd name="T6" fmla="*/ 5 w 223"/>
                <a:gd name="T7" fmla="*/ 16 h 17"/>
                <a:gd name="T8" fmla="*/ 0 w 22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7">
                  <a:moveTo>
                    <a:pt x="0" y="0"/>
                  </a:moveTo>
                  <a:lnTo>
                    <a:pt x="222" y="0"/>
                  </a:lnTo>
                  <a:lnTo>
                    <a:pt x="21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717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5" name="Freeform 211"/>
            <p:cNvSpPr>
              <a:spLocks/>
            </p:cNvSpPr>
            <p:nvPr/>
          </p:nvSpPr>
          <p:spPr bwMode="auto">
            <a:xfrm>
              <a:off x="1782" y="1742"/>
              <a:ext cx="213" cy="17"/>
            </a:xfrm>
            <a:custGeom>
              <a:avLst/>
              <a:gdLst>
                <a:gd name="T0" fmla="*/ 0 w 213"/>
                <a:gd name="T1" fmla="*/ 0 h 17"/>
                <a:gd name="T2" fmla="*/ 212 w 213"/>
                <a:gd name="T3" fmla="*/ 0 h 17"/>
                <a:gd name="T4" fmla="*/ 207 w 213"/>
                <a:gd name="T5" fmla="*/ 16 h 17"/>
                <a:gd name="T6" fmla="*/ 5 w 213"/>
                <a:gd name="T7" fmla="*/ 16 h 17"/>
                <a:gd name="T8" fmla="*/ 0 w 2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7">
                  <a:moveTo>
                    <a:pt x="0" y="0"/>
                  </a:moveTo>
                  <a:lnTo>
                    <a:pt x="212" y="0"/>
                  </a:lnTo>
                  <a:lnTo>
                    <a:pt x="20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6F6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6" name="Freeform 212"/>
            <p:cNvSpPr>
              <a:spLocks/>
            </p:cNvSpPr>
            <p:nvPr/>
          </p:nvSpPr>
          <p:spPr bwMode="auto">
            <a:xfrm>
              <a:off x="1787" y="1748"/>
              <a:ext cx="203" cy="17"/>
            </a:xfrm>
            <a:custGeom>
              <a:avLst/>
              <a:gdLst>
                <a:gd name="T0" fmla="*/ 0 w 203"/>
                <a:gd name="T1" fmla="*/ 0 h 17"/>
                <a:gd name="T2" fmla="*/ 202 w 203"/>
                <a:gd name="T3" fmla="*/ 0 h 17"/>
                <a:gd name="T4" fmla="*/ 197 w 203"/>
                <a:gd name="T5" fmla="*/ 16 h 17"/>
                <a:gd name="T6" fmla="*/ 6 w 203"/>
                <a:gd name="T7" fmla="*/ 16 h 17"/>
                <a:gd name="T8" fmla="*/ 0 w 20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7">
                  <a:moveTo>
                    <a:pt x="0" y="0"/>
                  </a:moveTo>
                  <a:lnTo>
                    <a:pt x="202" y="0"/>
                  </a:lnTo>
                  <a:lnTo>
                    <a:pt x="197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6D6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7" name="Freeform 213"/>
            <p:cNvSpPr>
              <a:spLocks/>
            </p:cNvSpPr>
            <p:nvPr/>
          </p:nvSpPr>
          <p:spPr bwMode="auto">
            <a:xfrm>
              <a:off x="1793" y="1753"/>
              <a:ext cx="192" cy="17"/>
            </a:xfrm>
            <a:custGeom>
              <a:avLst/>
              <a:gdLst>
                <a:gd name="T0" fmla="*/ 0 w 192"/>
                <a:gd name="T1" fmla="*/ 0 h 17"/>
                <a:gd name="T2" fmla="*/ 191 w 192"/>
                <a:gd name="T3" fmla="*/ 0 h 17"/>
                <a:gd name="T4" fmla="*/ 185 w 192"/>
                <a:gd name="T5" fmla="*/ 16 h 17"/>
                <a:gd name="T6" fmla="*/ 5 w 192"/>
                <a:gd name="T7" fmla="*/ 16 h 17"/>
                <a:gd name="T8" fmla="*/ 0 w 19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">
                  <a:moveTo>
                    <a:pt x="0" y="0"/>
                  </a:moveTo>
                  <a:lnTo>
                    <a:pt x="191" y="0"/>
                  </a:lnTo>
                  <a:lnTo>
                    <a:pt x="18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6B6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8" name="Freeform 214"/>
            <p:cNvSpPr>
              <a:spLocks/>
            </p:cNvSpPr>
            <p:nvPr/>
          </p:nvSpPr>
          <p:spPr bwMode="auto">
            <a:xfrm>
              <a:off x="1798" y="1758"/>
              <a:ext cx="181" cy="17"/>
            </a:xfrm>
            <a:custGeom>
              <a:avLst/>
              <a:gdLst>
                <a:gd name="T0" fmla="*/ 0 w 181"/>
                <a:gd name="T1" fmla="*/ 0 h 17"/>
                <a:gd name="T2" fmla="*/ 180 w 181"/>
                <a:gd name="T3" fmla="*/ 0 h 17"/>
                <a:gd name="T4" fmla="*/ 175 w 181"/>
                <a:gd name="T5" fmla="*/ 16 h 17"/>
                <a:gd name="T6" fmla="*/ 5 w 181"/>
                <a:gd name="T7" fmla="*/ 16 h 17"/>
                <a:gd name="T8" fmla="*/ 0 w 1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7">
                  <a:moveTo>
                    <a:pt x="0" y="0"/>
                  </a:moveTo>
                  <a:lnTo>
                    <a:pt x="180" y="0"/>
                  </a:lnTo>
                  <a:lnTo>
                    <a:pt x="17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696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9" name="Freeform 215"/>
            <p:cNvSpPr>
              <a:spLocks/>
            </p:cNvSpPr>
            <p:nvPr/>
          </p:nvSpPr>
          <p:spPr bwMode="auto">
            <a:xfrm>
              <a:off x="1803" y="1765"/>
              <a:ext cx="171" cy="17"/>
            </a:xfrm>
            <a:custGeom>
              <a:avLst/>
              <a:gdLst>
                <a:gd name="T0" fmla="*/ 0 w 171"/>
                <a:gd name="T1" fmla="*/ 0 h 17"/>
                <a:gd name="T2" fmla="*/ 170 w 171"/>
                <a:gd name="T3" fmla="*/ 0 h 17"/>
                <a:gd name="T4" fmla="*/ 165 w 171"/>
                <a:gd name="T5" fmla="*/ 16 h 17"/>
                <a:gd name="T6" fmla="*/ 5 w 171"/>
                <a:gd name="T7" fmla="*/ 16 h 17"/>
                <a:gd name="T8" fmla="*/ 0 w 17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">
                  <a:moveTo>
                    <a:pt x="0" y="0"/>
                  </a:moveTo>
                  <a:lnTo>
                    <a:pt x="170" y="0"/>
                  </a:lnTo>
                  <a:lnTo>
                    <a:pt x="16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68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0" name="Freeform 216"/>
            <p:cNvSpPr>
              <a:spLocks/>
            </p:cNvSpPr>
            <p:nvPr/>
          </p:nvSpPr>
          <p:spPr bwMode="auto">
            <a:xfrm>
              <a:off x="1808" y="1770"/>
              <a:ext cx="161" cy="17"/>
            </a:xfrm>
            <a:custGeom>
              <a:avLst/>
              <a:gdLst>
                <a:gd name="T0" fmla="*/ 0 w 161"/>
                <a:gd name="T1" fmla="*/ 0 h 17"/>
                <a:gd name="T2" fmla="*/ 160 w 161"/>
                <a:gd name="T3" fmla="*/ 0 h 17"/>
                <a:gd name="T4" fmla="*/ 155 w 161"/>
                <a:gd name="T5" fmla="*/ 16 h 17"/>
                <a:gd name="T6" fmla="*/ 5 w 161"/>
                <a:gd name="T7" fmla="*/ 16 h 17"/>
                <a:gd name="T8" fmla="*/ 0 w 1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7">
                  <a:moveTo>
                    <a:pt x="0" y="0"/>
                  </a:moveTo>
                  <a:lnTo>
                    <a:pt x="160" y="0"/>
                  </a:lnTo>
                  <a:lnTo>
                    <a:pt x="15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66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1" name="Freeform 217"/>
            <p:cNvSpPr>
              <a:spLocks/>
            </p:cNvSpPr>
            <p:nvPr/>
          </p:nvSpPr>
          <p:spPr bwMode="auto">
            <a:xfrm>
              <a:off x="1813" y="1775"/>
              <a:ext cx="151" cy="17"/>
            </a:xfrm>
            <a:custGeom>
              <a:avLst/>
              <a:gdLst>
                <a:gd name="T0" fmla="*/ 0 w 151"/>
                <a:gd name="T1" fmla="*/ 0 h 17"/>
                <a:gd name="T2" fmla="*/ 150 w 151"/>
                <a:gd name="T3" fmla="*/ 0 h 17"/>
                <a:gd name="T4" fmla="*/ 143 w 151"/>
                <a:gd name="T5" fmla="*/ 16 h 17"/>
                <a:gd name="T6" fmla="*/ 7 w 151"/>
                <a:gd name="T7" fmla="*/ 16 h 17"/>
                <a:gd name="T8" fmla="*/ 0 w 1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lnTo>
                    <a:pt x="150" y="0"/>
                  </a:lnTo>
                  <a:lnTo>
                    <a:pt x="143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solidFill>
              <a:srgbClr val="646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2" name="Freeform 218"/>
            <p:cNvSpPr>
              <a:spLocks/>
            </p:cNvSpPr>
            <p:nvPr/>
          </p:nvSpPr>
          <p:spPr bwMode="auto">
            <a:xfrm>
              <a:off x="1820" y="1781"/>
              <a:ext cx="137" cy="17"/>
            </a:xfrm>
            <a:custGeom>
              <a:avLst/>
              <a:gdLst>
                <a:gd name="T0" fmla="*/ 0 w 137"/>
                <a:gd name="T1" fmla="*/ 0 h 17"/>
                <a:gd name="T2" fmla="*/ 136 w 137"/>
                <a:gd name="T3" fmla="*/ 0 h 17"/>
                <a:gd name="T4" fmla="*/ 131 w 137"/>
                <a:gd name="T5" fmla="*/ 16 h 17"/>
                <a:gd name="T6" fmla="*/ 5 w 137"/>
                <a:gd name="T7" fmla="*/ 16 h 17"/>
                <a:gd name="T8" fmla="*/ 0 w 13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">
                  <a:moveTo>
                    <a:pt x="0" y="0"/>
                  </a:moveTo>
                  <a:lnTo>
                    <a:pt x="136" y="0"/>
                  </a:lnTo>
                  <a:lnTo>
                    <a:pt x="13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626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3" name="Freeform 219"/>
            <p:cNvSpPr>
              <a:spLocks/>
            </p:cNvSpPr>
            <p:nvPr/>
          </p:nvSpPr>
          <p:spPr bwMode="auto">
            <a:xfrm>
              <a:off x="1825" y="1786"/>
              <a:ext cx="127" cy="17"/>
            </a:xfrm>
            <a:custGeom>
              <a:avLst/>
              <a:gdLst>
                <a:gd name="T0" fmla="*/ 0 w 127"/>
                <a:gd name="T1" fmla="*/ 0 h 17"/>
                <a:gd name="T2" fmla="*/ 126 w 127"/>
                <a:gd name="T3" fmla="*/ 0 h 17"/>
                <a:gd name="T4" fmla="*/ 121 w 127"/>
                <a:gd name="T5" fmla="*/ 16 h 17"/>
                <a:gd name="T6" fmla="*/ 5 w 127"/>
                <a:gd name="T7" fmla="*/ 16 h 17"/>
                <a:gd name="T8" fmla="*/ 0 w 1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7">
                  <a:moveTo>
                    <a:pt x="0" y="0"/>
                  </a:moveTo>
                  <a:lnTo>
                    <a:pt x="126" y="0"/>
                  </a:lnTo>
                  <a:lnTo>
                    <a:pt x="12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606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4" name="Freeform 220"/>
            <p:cNvSpPr>
              <a:spLocks/>
            </p:cNvSpPr>
            <p:nvPr/>
          </p:nvSpPr>
          <p:spPr bwMode="auto">
            <a:xfrm>
              <a:off x="1830" y="1791"/>
              <a:ext cx="117" cy="17"/>
            </a:xfrm>
            <a:custGeom>
              <a:avLst/>
              <a:gdLst>
                <a:gd name="T0" fmla="*/ 0 w 117"/>
                <a:gd name="T1" fmla="*/ 0 h 17"/>
                <a:gd name="T2" fmla="*/ 116 w 117"/>
                <a:gd name="T3" fmla="*/ 0 h 17"/>
                <a:gd name="T4" fmla="*/ 112 w 117"/>
                <a:gd name="T5" fmla="*/ 16 h 17"/>
                <a:gd name="T6" fmla="*/ 4 w 117"/>
                <a:gd name="T7" fmla="*/ 16 h 17"/>
                <a:gd name="T8" fmla="*/ 0 w 1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7">
                  <a:moveTo>
                    <a:pt x="0" y="0"/>
                  </a:moveTo>
                  <a:lnTo>
                    <a:pt x="116" y="0"/>
                  </a:lnTo>
                  <a:lnTo>
                    <a:pt x="112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5F5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5" name="Freeform 221"/>
            <p:cNvSpPr>
              <a:spLocks/>
            </p:cNvSpPr>
            <p:nvPr/>
          </p:nvSpPr>
          <p:spPr bwMode="auto">
            <a:xfrm>
              <a:off x="1834" y="1798"/>
              <a:ext cx="109" cy="17"/>
            </a:xfrm>
            <a:custGeom>
              <a:avLst/>
              <a:gdLst>
                <a:gd name="T0" fmla="*/ 0 w 109"/>
                <a:gd name="T1" fmla="*/ 0 h 17"/>
                <a:gd name="T2" fmla="*/ 108 w 109"/>
                <a:gd name="T3" fmla="*/ 0 h 17"/>
                <a:gd name="T4" fmla="*/ 103 w 109"/>
                <a:gd name="T5" fmla="*/ 16 h 17"/>
                <a:gd name="T6" fmla="*/ 7 w 109"/>
                <a:gd name="T7" fmla="*/ 16 h 17"/>
                <a:gd name="T8" fmla="*/ 0 w 10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7">
                  <a:moveTo>
                    <a:pt x="0" y="0"/>
                  </a:moveTo>
                  <a:lnTo>
                    <a:pt x="108" y="0"/>
                  </a:lnTo>
                  <a:lnTo>
                    <a:pt x="103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solidFill>
              <a:srgbClr val="5D5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6" name="Freeform 222"/>
            <p:cNvSpPr>
              <a:spLocks/>
            </p:cNvSpPr>
            <p:nvPr/>
          </p:nvSpPr>
          <p:spPr bwMode="auto">
            <a:xfrm>
              <a:off x="1841" y="1803"/>
              <a:ext cx="97" cy="17"/>
            </a:xfrm>
            <a:custGeom>
              <a:avLst/>
              <a:gdLst>
                <a:gd name="T0" fmla="*/ 0 w 97"/>
                <a:gd name="T1" fmla="*/ 0 h 17"/>
                <a:gd name="T2" fmla="*/ 96 w 97"/>
                <a:gd name="T3" fmla="*/ 0 h 17"/>
                <a:gd name="T4" fmla="*/ 89 w 97"/>
                <a:gd name="T5" fmla="*/ 16 h 17"/>
                <a:gd name="T6" fmla="*/ 5 w 97"/>
                <a:gd name="T7" fmla="*/ 16 h 17"/>
                <a:gd name="T8" fmla="*/ 0 w 9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7">
                  <a:moveTo>
                    <a:pt x="0" y="0"/>
                  </a:moveTo>
                  <a:lnTo>
                    <a:pt x="96" y="0"/>
                  </a:lnTo>
                  <a:lnTo>
                    <a:pt x="8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5B5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7" name="Freeform 223"/>
            <p:cNvSpPr>
              <a:spLocks/>
            </p:cNvSpPr>
            <p:nvPr/>
          </p:nvSpPr>
          <p:spPr bwMode="auto">
            <a:xfrm>
              <a:off x="1846" y="1809"/>
              <a:ext cx="85" cy="17"/>
            </a:xfrm>
            <a:custGeom>
              <a:avLst/>
              <a:gdLst>
                <a:gd name="T0" fmla="*/ 0 w 85"/>
                <a:gd name="T1" fmla="*/ 0 h 17"/>
                <a:gd name="T2" fmla="*/ 84 w 85"/>
                <a:gd name="T3" fmla="*/ 0 h 17"/>
                <a:gd name="T4" fmla="*/ 79 w 85"/>
                <a:gd name="T5" fmla="*/ 16 h 17"/>
                <a:gd name="T6" fmla="*/ 5 w 85"/>
                <a:gd name="T7" fmla="*/ 16 h 17"/>
                <a:gd name="T8" fmla="*/ 0 w 8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">
                  <a:moveTo>
                    <a:pt x="0" y="0"/>
                  </a:moveTo>
                  <a:lnTo>
                    <a:pt x="84" y="0"/>
                  </a:lnTo>
                  <a:lnTo>
                    <a:pt x="7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595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8" name="Freeform 224"/>
            <p:cNvSpPr>
              <a:spLocks/>
            </p:cNvSpPr>
            <p:nvPr/>
          </p:nvSpPr>
          <p:spPr bwMode="auto">
            <a:xfrm>
              <a:off x="1851" y="1814"/>
              <a:ext cx="75" cy="17"/>
            </a:xfrm>
            <a:custGeom>
              <a:avLst/>
              <a:gdLst>
                <a:gd name="T0" fmla="*/ 0 w 75"/>
                <a:gd name="T1" fmla="*/ 0 h 17"/>
                <a:gd name="T2" fmla="*/ 74 w 75"/>
                <a:gd name="T3" fmla="*/ 0 h 17"/>
                <a:gd name="T4" fmla="*/ 69 w 75"/>
                <a:gd name="T5" fmla="*/ 16 h 17"/>
                <a:gd name="T6" fmla="*/ 5 w 75"/>
                <a:gd name="T7" fmla="*/ 16 h 17"/>
                <a:gd name="T8" fmla="*/ 0 w 7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">
                  <a:moveTo>
                    <a:pt x="0" y="0"/>
                  </a:moveTo>
                  <a:lnTo>
                    <a:pt x="74" y="0"/>
                  </a:lnTo>
                  <a:lnTo>
                    <a:pt x="6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575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9" name="Freeform 225"/>
            <p:cNvSpPr>
              <a:spLocks/>
            </p:cNvSpPr>
            <p:nvPr/>
          </p:nvSpPr>
          <p:spPr bwMode="auto">
            <a:xfrm>
              <a:off x="1856" y="1819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59 w 65"/>
                <a:gd name="T5" fmla="*/ 16 h 17"/>
                <a:gd name="T6" fmla="*/ 5 w 65"/>
                <a:gd name="T7" fmla="*/ 16 h 17"/>
                <a:gd name="T8" fmla="*/ 0 w 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5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565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30" name="Freeform 226"/>
            <p:cNvSpPr>
              <a:spLocks/>
            </p:cNvSpPr>
            <p:nvPr/>
          </p:nvSpPr>
          <p:spPr bwMode="auto">
            <a:xfrm>
              <a:off x="1861" y="1826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54 w 55"/>
                <a:gd name="T3" fmla="*/ 0 h 17"/>
                <a:gd name="T4" fmla="*/ 48 w 55"/>
                <a:gd name="T5" fmla="*/ 16 h 17"/>
                <a:gd name="T6" fmla="*/ 6 w 55"/>
                <a:gd name="T7" fmla="*/ 16 h 17"/>
                <a:gd name="T8" fmla="*/ 0 w 5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0" y="0"/>
                  </a:moveTo>
                  <a:lnTo>
                    <a:pt x="54" y="0"/>
                  </a:lnTo>
                  <a:lnTo>
                    <a:pt x="48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545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31" name="Freeform 227"/>
            <p:cNvSpPr>
              <a:spLocks/>
            </p:cNvSpPr>
            <p:nvPr/>
          </p:nvSpPr>
          <p:spPr bwMode="auto">
            <a:xfrm>
              <a:off x="1867" y="1831"/>
              <a:ext cx="43" cy="17"/>
            </a:xfrm>
            <a:custGeom>
              <a:avLst/>
              <a:gdLst>
                <a:gd name="T0" fmla="*/ 0 w 43"/>
                <a:gd name="T1" fmla="*/ 0 h 17"/>
                <a:gd name="T2" fmla="*/ 42 w 43"/>
                <a:gd name="T3" fmla="*/ 0 h 17"/>
                <a:gd name="T4" fmla="*/ 37 w 43"/>
                <a:gd name="T5" fmla="*/ 16 h 17"/>
                <a:gd name="T6" fmla="*/ 5 w 43"/>
                <a:gd name="T7" fmla="*/ 16 h 17"/>
                <a:gd name="T8" fmla="*/ 0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lnTo>
                    <a:pt x="42" y="0"/>
                  </a:lnTo>
                  <a:lnTo>
                    <a:pt x="3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525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32" name="Freeform 228"/>
            <p:cNvSpPr>
              <a:spLocks/>
            </p:cNvSpPr>
            <p:nvPr/>
          </p:nvSpPr>
          <p:spPr bwMode="auto">
            <a:xfrm>
              <a:off x="1872" y="1836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32 w 33"/>
                <a:gd name="T3" fmla="*/ 0 h 17"/>
                <a:gd name="T4" fmla="*/ 27 w 33"/>
                <a:gd name="T5" fmla="*/ 16 h 17"/>
                <a:gd name="T6" fmla="*/ 5 w 33"/>
                <a:gd name="T7" fmla="*/ 16 h 17"/>
                <a:gd name="T8" fmla="*/ 0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2" y="0"/>
                  </a:lnTo>
                  <a:lnTo>
                    <a:pt x="2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505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33" name="Freeform 229"/>
            <p:cNvSpPr>
              <a:spLocks/>
            </p:cNvSpPr>
            <p:nvPr/>
          </p:nvSpPr>
          <p:spPr bwMode="auto">
            <a:xfrm>
              <a:off x="1877" y="1842"/>
              <a:ext cx="23" cy="17"/>
            </a:xfrm>
            <a:custGeom>
              <a:avLst/>
              <a:gdLst>
                <a:gd name="T0" fmla="*/ 0 w 23"/>
                <a:gd name="T1" fmla="*/ 0 h 17"/>
                <a:gd name="T2" fmla="*/ 22 w 23"/>
                <a:gd name="T3" fmla="*/ 0 h 17"/>
                <a:gd name="T4" fmla="*/ 17 w 23"/>
                <a:gd name="T5" fmla="*/ 16 h 17"/>
                <a:gd name="T6" fmla="*/ 5 w 23"/>
                <a:gd name="T7" fmla="*/ 16 h 17"/>
                <a:gd name="T8" fmla="*/ 0 w 2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22" y="0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rgbClr val="4E4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34" name="Freeform 230"/>
            <p:cNvSpPr>
              <a:spLocks/>
            </p:cNvSpPr>
            <p:nvPr/>
          </p:nvSpPr>
          <p:spPr bwMode="auto">
            <a:xfrm>
              <a:off x="1882" y="184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9 w 17"/>
                <a:gd name="T5" fmla="*/ 16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solidFill>
              <a:srgbClr val="4C4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35" name="Freeform 231"/>
            <p:cNvSpPr>
              <a:spLocks/>
            </p:cNvSpPr>
            <p:nvPr/>
          </p:nvSpPr>
          <p:spPr bwMode="auto">
            <a:xfrm>
              <a:off x="1706" y="1302"/>
              <a:ext cx="365" cy="551"/>
            </a:xfrm>
            <a:custGeom>
              <a:avLst/>
              <a:gdLst>
                <a:gd name="T0" fmla="*/ 0 w 365"/>
                <a:gd name="T1" fmla="*/ 0 h 551"/>
                <a:gd name="T2" fmla="*/ 364 w 365"/>
                <a:gd name="T3" fmla="*/ 0 h 551"/>
                <a:gd name="T4" fmla="*/ 364 w 365"/>
                <a:gd name="T5" fmla="*/ 361 h 551"/>
                <a:gd name="T6" fmla="*/ 183 w 365"/>
                <a:gd name="T7" fmla="*/ 550 h 551"/>
                <a:gd name="T8" fmla="*/ 0 w 365"/>
                <a:gd name="T9" fmla="*/ 361 h 551"/>
                <a:gd name="T10" fmla="*/ 0 w 365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551">
                  <a:moveTo>
                    <a:pt x="0" y="0"/>
                  </a:moveTo>
                  <a:lnTo>
                    <a:pt x="364" y="0"/>
                  </a:lnTo>
                  <a:lnTo>
                    <a:pt x="364" y="361"/>
                  </a:lnTo>
                  <a:lnTo>
                    <a:pt x="183" y="550"/>
                  </a:lnTo>
                  <a:lnTo>
                    <a:pt x="0" y="3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80136" name="Group 232"/>
            <p:cNvGrpSpPr>
              <a:grpSpLocks/>
            </p:cNvGrpSpPr>
            <p:nvPr/>
          </p:nvGrpSpPr>
          <p:grpSpPr bwMode="auto">
            <a:xfrm>
              <a:off x="1787" y="1533"/>
              <a:ext cx="205" cy="193"/>
              <a:chOff x="2255" y="1533"/>
              <a:chExt cx="205" cy="193"/>
            </a:xfrm>
          </p:grpSpPr>
          <p:sp>
            <p:nvSpPr>
              <p:cNvPr id="380137" name="Freeform 233"/>
              <p:cNvSpPr>
                <a:spLocks/>
              </p:cNvSpPr>
              <p:nvPr/>
            </p:nvSpPr>
            <p:spPr bwMode="auto">
              <a:xfrm>
                <a:off x="2255" y="1586"/>
                <a:ext cx="114" cy="73"/>
              </a:xfrm>
              <a:custGeom>
                <a:avLst/>
                <a:gdLst>
                  <a:gd name="T0" fmla="*/ 113 w 114"/>
                  <a:gd name="T1" fmla="*/ 9 h 73"/>
                  <a:gd name="T2" fmla="*/ 103 w 114"/>
                  <a:gd name="T3" fmla="*/ 4 h 73"/>
                  <a:gd name="T4" fmla="*/ 0 w 114"/>
                  <a:gd name="T5" fmla="*/ 62 h 73"/>
                  <a:gd name="T6" fmla="*/ 6 w 114"/>
                  <a:gd name="T7" fmla="*/ 72 h 73"/>
                  <a:gd name="T8" fmla="*/ 109 w 114"/>
                  <a:gd name="T9" fmla="*/ 14 h 73"/>
                  <a:gd name="T10" fmla="*/ 100 w 114"/>
                  <a:gd name="T11" fmla="*/ 9 h 73"/>
                  <a:gd name="T12" fmla="*/ 113 w 114"/>
                  <a:gd name="T13" fmla="*/ 9 h 73"/>
                  <a:gd name="T14" fmla="*/ 113 w 114"/>
                  <a:gd name="T15" fmla="*/ 0 h 73"/>
                  <a:gd name="T16" fmla="*/ 103 w 114"/>
                  <a:gd name="T17" fmla="*/ 4 h 73"/>
                  <a:gd name="T18" fmla="*/ 113 w 114"/>
                  <a:gd name="T19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73">
                    <a:moveTo>
                      <a:pt x="113" y="9"/>
                    </a:moveTo>
                    <a:lnTo>
                      <a:pt x="103" y="4"/>
                    </a:lnTo>
                    <a:lnTo>
                      <a:pt x="0" y="62"/>
                    </a:lnTo>
                    <a:lnTo>
                      <a:pt x="6" y="72"/>
                    </a:lnTo>
                    <a:lnTo>
                      <a:pt x="109" y="14"/>
                    </a:lnTo>
                    <a:lnTo>
                      <a:pt x="100" y="9"/>
                    </a:lnTo>
                    <a:lnTo>
                      <a:pt x="113" y="9"/>
                    </a:lnTo>
                    <a:lnTo>
                      <a:pt x="113" y="0"/>
                    </a:lnTo>
                    <a:lnTo>
                      <a:pt x="103" y="4"/>
                    </a:lnTo>
                    <a:lnTo>
                      <a:pt x="11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138" name="Freeform 234"/>
              <p:cNvSpPr>
                <a:spLocks/>
              </p:cNvSpPr>
              <p:nvPr/>
            </p:nvSpPr>
            <p:spPr bwMode="auto">
              <a:xfrm>
                <a:off x="2356" y="1595"/>
                <a:ext cx="17" cy="97"/>
              </a:xfrm>
              <a:custGeom>
                <a:avLst/>
                <a:gdLst>
                  <a:gd name="T0" fmla="*/ 3 w 17"/>
                  <a:gd name="T1" fmla="*/ 79 h 97"/>
                  <a:gd name="T2" fmla="*/ 16 w 17"/>
                  <a:gd name="T3" fmla="*/ 83 h 97"/>
                  <a:gd name="T4" fmla="*/ 16 w 17"/>
                  <a:gd name="T5" fmla="*/ 0 h 97"/>
                  <a:gd name="T6" fmla="*/ 0 w 17"/>
                  <a:gd name="T7" fmla="*/ 0 h 97"/>
                  <a:gd name="T8" fmla="*/ 0 w 17"/>
                  <a:gd name="T9" fmla="*/ 83 h 97"/>
                  <a:gd name="T10" fmla="*/ 14 w 17"/>
                  <a:gd name="T11" fmla="*/ 89 h 97"/>
                  <a:gd name="T12" fmla="*/ 0 w 17"/>
                  <a:gd name="T13" fmla="*/ 83 h 97"/>
                  <a:gd name="T14" fmla="*/ 0 w 17"/>
                  <a:gd name="T15" fmla="*/ 96 h 97"/>
                  <a:gd name="T16" fmla="*/ 14 w 17"/>
                  <a:gd name="T17" fmla="*/ 89 h 97"/>
                  <a:gd name="T18" fmla="*/ 3 w 17"/>
                  <a:gd name="T19" fmla="*/ 7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">
                    <a:moveTo>
                      <a:pt x="3" y="79"/>
                    </a:moveTo>
                    <a:lnTo>
                      <a:pt x="16" y="8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83"/>
                    </a:lnTo>
                    <a:lnTo>
                      <a:pt x="14" y="89"/>
                    </a:lnTo>
                    <a:lnTo>
                      <a:pt x="0" y="83"/>
                    </a:lnTo>
                    <a:lnTo>
                      <a:pt x="0" y="96"/>
                    </a:lnTo>
                    <a:lnTo>
                      <a:pt x="14" y="89"/>
                    </a:lnTo>
                    <a:lnTo>
                      <a:pt x="3" y="7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139" name="Freeform 235"/>
              <p:cNvSpPr>
                <a:spLocks/>
              </p:cNvSpPr>
              <p:nvPr/>
            </p:nvSpPr>
            <p:spPr bwMode="auto">
              <a:xfrm>
                <a:off x="2359" y="1607"/>
                <a:ext cx="101" cy="79"/>
              </a:xfrm>
              <a:custGeom>
                <a:avLst/>
                <a:gdLst>
                  <a:gd name="T0" fmla="*/ 95 w 101"/>
                  <a:gd name="T1" fmla="*/ 4 h 79"/>
                  <a:gd name="T2" fmla="*/ 92 w 101"/>
                  <a:gd name="T3" fmla="*/ 0 h 79"/>
                  <a:gd name="T4" fmla="*/ 0 w 101"/>
                  <a:gd name="T5" fmla="*/ 67 h 79"/>
                  <a:gd name="T6" fmla="*/ 7 w 101"/>
                  <a:gd name="T7" fmla="*/ 78 h 79"/>
                  <a:gd name="T8" fmla="*/ 100 w 101"/>
                  <a:gd name="T9" fmla="*/ 8 h 79"/>
                  <a:gd name="T10" fmla="*/ 95 w 101"/>
                  <a:gd name="T11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79">
                    <a:moveTo>
                      <a:pt x="95" y="4"/>
                    </a:moveTo>
                    <a:lnTo>
                      <a:pt x="92" y="0"/>
                    </a:lnTo>
                    <a:lnTo>
                      <a:pt x="0" y="67"/>
                    </a:lnTo>
                    <a:lnTo>
                      <a:pt x="7" y="78"/>
                    </a:lnTo>
                    <a:lnTo>
                      <a:pt x="100" y="8"/>
                    </a:lnTo>
                    <a:lnTo>
                      <a:pt x="95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140" name="Oval 236"/>
              <p:cNvSpPr>
                <a:spLocks noChangeArrowheads="1"/>
              </p:cNvSpPr>
              <p:nvPr/>
            </p:nvSpPr>
            <p:spPr bwMode="auto">
              <a:xfrm>
                <a:off x="2260" y="1533"/>
                <a:ext cx="193" cy="19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80141" name="Line 237"/>
          <p:cNvSpPr>
            <a:spLocks noChangeShapeType="1"/>
          </p:cNvSpPr>
          <p:nvPr/>
        </p:nvSpPr>
        <p:spPr bwMode="auto">
          <a:xfrm>
            <a:off x="2192338" y="3529013"/>
            <a:ext cx="1587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142" name="Line 238"/>
          <p:cNvSpPr>
            <a:spLocks noChangeShapeType="1"/>
          </p:cNvSpPr>
          <p:nvPr/>
        </p:nvSpPr>
        <p:spPr bwMode="auto">
          <a:xfrm>
            <a:off x="4159250" y="3316288"/>
            <a:ext cx="1588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143" name="Line 239"/>
          <p:cNvSpPr>
            <a:spLocks noChangeShapeType="1"/>
          </p:cNvSpPr>
          <p:nvPr/>
        </p:nvSpPr>
        <p:spPr bwMode="auto">
          <a:xfrm>
            <a:off x="4154488" y="3533775"/>
            <a:ext cx="1587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0144" name="Group 240"/>
          <p:cNvGrpSpPr>
            <a:grpSpLocks/>
          </p:cNvGrpSpPr>
          <p:nvPr/>
        </p:nvGrpSpPr>
        <p:grpSpPr bwMode="auto">
          <a:xfrm>
            <a:off x="5138738" y="2536825"/>
            <a:ext cx="584200" cy="241300"/>
            <a:chOff x="3704" y="1300"/>
            <a:chExt cx="251" cy="121"/>
          </a:xfrm>
        </p:grpSpPr>
        <p:sp>
          <p:nvSpPr>
            <p:cNvPr id="380145" name="Freeform 241"/>
            <p:cNvSpPr>
              <a:spLocks/>
            </p:cNvSpPr>
            <p:nvPr/>
          </p:nvSpPr>
          <p:spPr bwMode="auto">
            <a:xfrm>
              <a:off x="3704" y="1300"/>
              <a:ext cx="136" cy="121"/>
            </a:xfrm>
            <a:custGeom>
              <a:avLst/>
              <a:gdLst>
                <a:gd name="T0" fmla="*/ 129 w 136"/>
                <a:gd name="T1" fmla="*/ 5 h 121"/>
                <a:gd name="T2" fmla="*/ 126 w 136"/>
                <a:gd name="T3" fmla="*/ 0 h 121"/>
                <a:gd name="T4" fmla="*/ 0 w 136"/>
                <a:gd name="T5" fmla="*/ 109 h 121"/>
                <a:gd name="T6" fmla="*/ 8 w 136"/>
                <a:gd name="T7" fmla="*/ 120 h 121"/>
                <a:gd name="T8" fmla="*/ 135 w 136"/>
                <a:gd name="T9" fmla="*/ 9 h 121"/>
                <a:gd name="T10" fmla="*/ 129 w 136"/>
                <a:gd name="T11" fmla="*/ 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21">
                  <a:moveTo>
                    <a:pt x="129" y="5"/>
                  </a:moveTo>
                  <a:lnTo>
                    <a:pt x="126" y="0"/>
                  </a:lnTo>
                  <a:lnTo>
                    <a:pt x="0" y="109"/>
                  </a:lnTo>
                  <a:lnTo>
                    <a:pt x="8" y="120"/>
                  </a:lnTo>
                  <a:lnTo>
                    <a:pt x="135" y="9"/>
                  </a:lnTo>
                  <a:lnTo>
                    <a:pt x="129" y="5"/>
                  </a:lnTo>
                </a:path>
              </a:pathLst>
            </a:custGeom>
            <a:solidFill>
              <a:schemeClr val="tx1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46" name="Freeform 242"/>
            <p:cNvSpPr>
              <a:spLocks/>
            </p:cNvSpPr>
            <p:nvPr/>
          </p:nvSpPr>
          <p:spPr bwMode="auto">
            <a:xfrm>
              <a:off x="3829" y="1305"/>
              <a:ext cx="17" cy="107"/>
            </a:xfrm>
            <a:custGeom>
              <a:avLst/>
              <a:gdLst>
                <a:gd name="T0" fmla="*/ 6 w 17"/>
                <a:gd name="T1" fmla="*/ 0 h 107"/>
                <a:gd name="T2" fmla="*/ 0 w 17"/>
                <a:gd name="T3" fmla="*/ 0 h 107"/>
                <a:gd name="T4" fmla="*/ 0 w 17"/>
                <a:gd name="T5" fmla="*/ 106 h 107"/>
                <a:gd name="T6" fmla="*/ 16 w 17"/>
                <a:gd name="T7" fmla="*/ 106 h 107"/>
                <a:gd name="T8" fmla="*/ 16 w 17"/>
                <a:gd name="T9" fmla="*/ 0 h 107"/>
                <a:gd name="T10" fmla="*/ 6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6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6" y="106"/>
                  </a:lnTo>
                  <a:lnTo>
                    <a:pt x="16" y="0"/>
                  </a:lnTo>
                  <a:lnTo>
                    <a:pt x="6" y="0"/>
                  </a:lnTo>
                </a:path>
              </a:pathLst>
            </a:custGeom>
            <a:solidFill>
              <a:schemeClr val="tx1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47" name="Freeform 243"/>
            <p:cNvSpPr>
              <a:spLocks/>
            </p:cNvSpPr>
            <p:nvPr/>
          </p:nvSpPr>
          <p:spPr bwMode="auto">
            <a:xfrm>
              <a:off x="3831" y="1300"/>
              <a:ext cx="124" cy="117"/>
            </a:xfrm>
            <a:custGeom>
              <a:avLst/>
              <a:gdLst>
                <a:gd name="T0" fmla="*/ 120 w 124"/>
                <a:gd name="T1" fmla="*/ 111 h 117"/>
                <a:gd name="T2" fmla="*/ 123 w 124"/>
                <a:gd name="T3" fmla="*/ 106 h 117"/>
                <a:gd name="T4" fmla="*/ 8 w 124"/>
                <a:gd name="T5" fmla="*/ 0 h 117"/>
                <a:gd name="T6" fmla="*/ 0 w 124"/>
                <a:gd name="T7" fmla="*/ 9 h 117"/>
                <a:gd name="T8" fmla="*/ 115 w 124"/>
                <a:gd name="T9" fmla="*/ 116 h 117"/>
                <a:gd name="T10" fmla="*/ 120 w 124"/>
                <a:gd name="T11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17">
                  <a:moveTo>
                    <a:pt x="120" y="111"/>
                  </a:moveTo>
                  <a:lnTo>
                    <a:pt x="123" y="106"/>
                  </a:lnTo>
                  <a:lnTo>
                    <a:pt x="8" y="0"/>
                  </a:lnTo>
                  <a:lnTo>
                    <a:pt x="0" y="9"/>
                  </a:lnTo>
                  <a:lnTo>
                    <a:pt x="115" y="116"/>
                  </a:lnTo>
                  <a:lnTo>
                    <a:pt x="120" y="111"/>
                  </a:lnTo>
                </a:path>
              </a:pathLst>
            </a:custGeom>
            <a:solidFill>
              <a:schemeClr val="tx1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0148" name="Freeform 244"/>
          <p:cNvSpPr>
            <a:spLocks/>
          </p:cNvSpPr>
          <p:nvPr/>
        </p:nvSpPr>
        <p:spPr bwMode="auto">
          <a:xfrm>
            <a:off x="920750" y="3302000"/>
            <a:ext cx="3163888" cy="4046538"/>
          </a:xfrm>
          <a:custGeom>
            <a:avLst/>
            <a:gdLst>
              <a:gd name="T0" fmla="*/ 2046 w 2046"/>
              <a:gd name="T1" fmla="*/ 0 h 2616"/>
              <a:gd name="T2" fmla="*/ 0 w 2046"/>
              <a:gd name="T3" fmla="*/ 2616 h 26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46" h="2616">
                <a:moveTo>
                  <a:pt x="2046" y="0"/>
                </a:moveTo>
                <a:lnTo>
                  <a:pt x="0" y="2616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triangl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149" name="Line 245"/>
          <p:cNvSpPr>
            <a:spLocks noChangeShapeType="1"/>
          </p:cNvSpPr>
          <p:nvPr/>
        </p:nvSpPr>
        <p:spPr bwMode="auto">
          <a:xfrm>
            <a:off x="2727325" y="5041900"/>
            <a:ext cx="327342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150" name="Freeform 246"/>
          <p:cNvSpPr>
            <a:spLocks/>
          </p:cNvSpPr>
          <p:nvPr/>
        </p:nvSpPr>
        <p:spPr bwMode="auto">
          <a:xfrm>
            <a:off x="6475413" y="5854700"/>
            <a:ext cx="1587" cy="390525"/>
          </a:xfrm>
          <a:custGeom>
            <a:avLst/>
            <a:gdLst>
              <a:gd name="T0" fmla="*/ 0 w 1"/>
              <a:gd name="T1" fmla="*/ 0 h 253"/>
              <a:gd name="T2" fmla="*/ 0 w 1"/>
              <a:gd name="T3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53">
                <a:moveTo>
                  <a:pt x="0" y="0"/>
                </a:moveTo>
                <a:lnTo>
                  <a:pt x="0" y="253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151" name="Line 247"/>
          <p:cNvSpPr>
            <a:spLocks noChangeShapeType="1"/>
          </p:cNvSpPr>
          <p:nvPr/>
        </p:nvSpPr>
        <p:spPr bwMode="auto">
          <a:xfrm flipV="1">
            <a:off x="6461125" y="2239963"/>
            <a:ext cx="0" cy="251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152" name="Line 248"/>
          <p:cNvSpPr>
            <a:spLocks noChangeShapeType="1"/>
          </p:cNvSpPr>
          <p:nvPr/>
        </p:nvSpPr>
        <p:spPr bwMode="auto">
          <a:xfrm flipH="1">
            <a:off x="5884863" y="2249488"/>
            <a:ext cx="585787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153" name="Line 249"/>
          <p:cNvSpPr>
            <a:spLocks noChangeShapeType="1"/>
          </p:cNvSpPr>
          <p:nvPr/>
        </p:nvSpPr>
        <p:spPr bwMode="auto">
          <a:xfrm>
            <a:off x="5880100" y="2241550"/>
            <a:ext cx="4763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0154" name="Group 250"/>
          <p:cNvGrpSpPr>
            <a:grpSpLocks/>
          </p:cNvGrpSpPr>
          <p:nvPr/>
        </p:nvGrpSpPr>
        <p:grpSpPr bwMode="auto">
          <a:xfrm>
            <a:off x="5999163" y="4456113"/>
            <a:ext cx="950912" cy="1465262"/>
            <a:chOff x="1159" y="2771"/>
            <a:chExt cx="365" cy="562"/>
          </a:xfrm>
        </p:grpSpPr>
        <p:sp>
          <p:nvSpPr>
            <p:cNvPr id="380155" name="Freeform 251"/>
            <p:cNvSpPr>
              <a:spLocks/>
            </p:cNvSpPr>
            <p:nvPr/>
          </p:nvSpPr>
          <p:spPr bwMode="auto">
            <a:xfrm>
              <a:off x="1159" y="277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56" name="Freeform 252"/>
            <p:cNvSpPr>
              <a:spLocks/>
            </p:cNvSpPr>
            <p:nvPr/>
          </p:nvSpPr>
          <p:spPr bwMode="auto">
            <a:xfrm>
              <a:off x="1159" y="277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57" name="Freeform 253"/>
            <p:cNvSpPr>
              <a:spLocks/>
            </p:cNvSpPr>
            <p:nvPr/>
          </p:nvSpPr>
          <p:spPr bwMode="auto">
            <a:xfrm>
              <a:off x="1159" y="278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58" name="Freeform 254"/>
            <p:cNvSpPr>
              <a:spLocks/>
            </p:cNvSpPr>
            <p:nvPr/>
          </p:nvSpPr>
          <p:spPr bwMode="auto">
            <a:xfrm>
              <a:off x="1159" y="278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59" name="Freeform 255"/>
            <p:cNvSpPr>
              <a:spLocks/>
            </p:cNvSpPr>
            <p:nvPr/>
          </p:nvSpPr>
          <p:spPr bwMode="auto">
            <a:xfrm>
              <a:off x="1159" y="279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0" name="Freeform 256"/>
            <p:cNvSpPr>
              <a:spLocks/>
            </p:cNvSpPr>
            <p:nvPr/>
          </p:nvSpPr>
          <p:spPr bwMode="auto">
            <a:xfrm>
              <a:off x="1159" y="279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1" name="Freeform 257"/>
            <p:cNvSpPr>
              <a:spLocks/>
            </p:cNvSpPr>
            <p:nvPr/>
          </p:nvSpPr>
          <p:spPr bwMode="auto">
            <a:xfrm>
              <a:off x="1159" y="280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2" name="Freeform 258"/>
            <p:cNvSpPr>
              <a:spLocks/>
            </p:cNvSpPr>
            <p:nvPr/>
          </p:nvSpPr>
          <p:spPr bwMode="auto">
            <a:xfrm>
              <a:off x="1159" y="280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3" name="Freeform 259"/>
            <p:cNvSpPr>
              <a:spLocks/>
            </p:cNvSpPr>
            <p:nvPr/>
          </p:nvSpPr>
          <p:spPr bwMode="auto">
            <a:xfrm>
              <a:off x="1159" y="281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4" name="Freeform 260"/>
            <p:cNvSpPr>
              <a:spLocks/>
            </p:cNvSpPr>
            <p:nvPr/>
          </p:nvSpPr>
          <p:spPr bwMode="auto">
            <a:xfrm>
              <a:off x="1159" y="282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5" name="Freeform 261"/>
            <p:cNvSpPr>
              <a:spLocks/>
            </p:cNvSpPr>
            <p:nvPr/>
          </p:nvSpPr>
          <p:spPr bwMode="auto">
            <a:xfrm>
              <a:off x="1159" y="282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6" name="Freeform 262"/>
            <p:cNvSpPr>
              <a:spLocks/>
            </p:cNvSpPr>
            <p:nvPr/>
          </p:nvSpPr>
          <p:spPr bwMode="auto">
            <a:xfrm>
              <a:off x="1159" y="283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7" name="Freeform 263"/>
            <p:cNvSpPr>
              <a:spLocks/>
            </p:cNvSpPr>
            <p:nvPr/>
          </p:nvSpPr>
          <p:spPr bwMode="auto">
            <a:xfrm>
              <a:off x="1159" y="283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8" name="Freeform 264"/>
            <p:cNvSpPr>
              <a:spLocks/>
            </p:cNvSpPr>
            <p:nvPr/>
          </p:nvSpPr>
          <p:spPr bwMode="auto">
            <a:xfrm>
              <a:off x="1159" y="284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9" name="Freeform 265"/>
            <p:cNvSpPr>
              <a:spLocks/>
            </p:cNvSpPr>
            <p:nvPr/>
          </p:nvSpPr>
          <p:spPr bwMode="auto">
            <a:xfrm>
              <a:off x="1159" y="284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0" name="Freeform 266"/>
            <p:cNvSpPr>
              <a:spLocks/>
            </p:cNvSpPr>
            <p:nvPr/>
          </p:nvSpPr>
          <p:spPr bwMode="auto">
            <a:xfrm>
              <a:off x="1159" y="285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1" name="Freeform 267"/>
            <p:cNvSpPr>
              <a:spLocks/>
            </p:cNvSpPr>
            <p:nvPr/>
          </p:nvSpPr>
          <p:spPr bwMode="auto">
            <a:xfrm>
              <a:off x="1159" y="285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2" name="Freeform 268"/>
            <p:cNvSpPr>
              <a:spLocks/>
            </p:cNvSpPr>
            <p:nvPr/>
          </p:nvSpPr>
          <p:spPr bwMode="auto">
            <a:xfrm>
              <a:off x="1159" y="286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3" name="Freeform 269"/>
            <p:cNvSpPr>
              <a:spLocks/>
            </p:cNvSpPr>
            <p:nvPr/>
          </p:nvSpPr>
          <p:spPr bwMode="auto">
            <a:xfrm>
              <a:off x="1159" y="287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4" name="Freeform 270"/>
            <p:cNvSpPr>
              <a:spLocks/>
            </p:cNvSpPr>
            <p:nvPr/>
          </p:nvSpPr>
          <p:spPr bwMode="auto">
            <a:xfrm>
              <a:off x="1159" y="287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5" name="Freeform 271"/>
            <p:cNvSpPr>
              <a:spLocks/>
            </p:cNvSpPr>
            <p:nvPr/>
          </p:nvSpPr>
          <p:spPr bwMode="auto">
            <a:xfrm>
              <a:off x="1159" y="288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6" name="Freeform 272"/>
            <p:cNvSpPr>
              <a:spLocks/>
            </p:cNvSpPr>
            <p:nvPr/>
          </p:nvSpPr>
          <p:spPr bwMode="auto">
            <a:xfrm>
              <a:off x="1159" y="288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7" name="Freeform 273"/>
            <p:cNvSpPr>
              <a:spLocks/>
            </p:cNvSpPr>
            <p:nvPr/>
          </p:nvSpPr>
          <p:spPr bwMode="auto">
            <a:xfrm>
              <a:off x="1159" y="289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8" name="Freeform 274"/>
            <p:cNvSpPr>
              <a:spLocks/>
            </p:cNvSpPr>
            <p:nvPr/>
          </p:nvSpPr>
          <p:spPr bwMode="auto">
            <a:xfrm>
              <a:off x="1159" y="289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9" name="Freeform 275"/>
            <p:cNvSpPr>
              <a:spLocks/>
            </p:cNvSpPr>
            <p:nvPr/>
          </p:nvSpPr>
          <p:spPr bwMode="auto">
            <a:xfrm>
              <a:off x="1159" y="290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0" name="Freeform 276"/>
            <p:cNvSpPr>
              <a:spLocks/>
            </p:cNvSpPr>
            <p:nvPr/>
          </p:nvSpPr>
          <p:spPr bwMode="auto">
            <a:xfrm>
              <a:off x="1159" y="290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1" name="Freeform 277"/>
            <p:cNvSpPr>
              <a:spLocks/>
            </p:cNvSpPr>
            <p:nvPr/>
          </p:nvSpPr>
          <p:spPr bwMode="auto">
            <a:xfrm>
              <a:off x="1159" y="291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2" name="Freeform 278"/>
            <p:cNvSpPr>
              <a:spLocks/>
            </p:cNvSpPr>
            <p:nvPr/>
          </p:nvSpPr>
          <p:spPr bwMode="auto">
            <a:xfrm>
              <a:off x="1159" y="291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3" name="Freeform 279"/>
            <p:cNvSpPr>
              <a:spLocks/>
            </p:cNvSpPr>
            <p:nvPr/>
          </p:nvSpPr>
          <p:spPr bwMode="auto">
            <a:xfrm>
              <a:off x="1159" y="292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4" name="Freeform 280"/>
            <p:cNvSpPr>
              <a:spLocks/>
            </p:cNvSpPr>
            <p:nvPr/>
          </p:nvSpPr>
          <p:spPr bwMode="auto">
            <a:xfrm>
              <a:off x="1159" y="293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5" name="Freeform 281"/>
            <p:cNvSpPr>
              <a:spLocks/>
            </p:cNvSpPr>
            <p:nvPr/>
          </p:nvSpPr>
          <p:spPr bwMode="auto">
            <a:xfrm>
              <a:off x="1159" y="293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6" name="Freeform 282"/>
            <p:cNvSpPr>
              <a:spLocks/>
            </p:cNvSpPr>
            <p:nvPr/>
          </p:nvSpPr>
          <p:spPr bwMode="auto">
            <a:xfrm>
              <a:off x="1159" y="294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7" name="Freeform 283"/>
            <p:cNvSpPr>
              <a:spLocks/>
            </p:cNvSpPr>
            <p:nvPr/>
          </p:nvSpPr>
          <p:spPr bwMode="auto">
            <a:xfrm>
              <a:off x="1159" y="294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8" name="Freeform 284"/>
            <p:cNvSpPr>
              <a:spLocks/>
            </p:cNvSpPr>
            <p:nvPr/>
          </p:nvSpPr>
          <p:spPr bwMode="auto">
            <a:xfrm>
              <a:off x="1159" y="295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9" name="Freeform 285"/>
            <p:cNvSpPr>
              <a:spLocks/>
            </p:cNvSpPr>
            <p:nvPr/>
          </p:nvSpPr>
          <p:spPr bwMode="auto">
            <a:xfrm>
              <a:off x="1159" y="295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0" name="Freeform 286"/>
            <p:cNvSpPr>
              <a:spLocks/>
            </p:cNvSpPr>
            <p:nvPr/>
          </p:nvSpPr>
          <p:spPr bwMode="auto">
            <a:xfrm>
              <a:off x="1159" y="296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1" name="Freeform 287"/>
            <p:cNvSpPr>
              <a:spLocks/>
            </p:cNvSpPr>
            <p:nvPr/>
          </p:nvSpPr>
          <p:spPr bwMode="auto">
            <a:xfrm>
              <a:off x="1159" y="296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2" name="Freeform 288"/>
            <p:cNvSpPr>
              <a:spLocks/>
            </p:cNvSpPr>
            <p:nvPr/>
          </p:nvSpPr>
          <p:spPr bwMode="auto">
            <a:xfrm>
              <a:off x="1159" y="297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3" name="Freeform 289"/>
            <p:cNvSpPr>
              <a:spLocks/>
            </p:cNvSpPr>
            <p:nvPr/>
          </p:nvSpPr>
          <p:spPr bwMode="auto">
            <a:xfrm>
              <a:off x="1159" y="298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4" name="Freeform 290"/>
            <p:cNvSpPr>
              <a:spLocks/>
            </p:cNvSpPr>
            <p:nvPr/>
          </p:nvSpPr>
          <p:spPr bwMode="auto">
            <a:xfrm>
              <a:off x="1159" y="298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5" name="Freeform 291"/>
            <p:cNvSpPr>
              <a:spLocks/>
            </p:cNvSpPr>
            <p:nvPr/>
          </p:nvSpPr>
          <p:spPr bwMode="auto">
            <a:xfrm>
              <a:off x="1159" y="299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6" name="Freeform 292"/>
            <p:cNvSpPr>
              <a:spLocks/>
            </p:cNvSpPr>
            <p:nvPr/>
          </p:nvSpPr>
          <p:spPr bwMode="auto">
            <a:xfrm>
              <a:off x="1159" y="299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7" name="Freeform 293"/>
            <p:cNvSpPr>
              <a:spLocks/>
            </p:cNvSpPr>
            <p:nvPr/>
          </p:nvSpPr>
          <p:spPr bwMode="auto">
            <a:xfrm>
              <a:off x="1159" y="300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8" name="Freeform 294"/>
            <p:cNvSpPr>
              <a:spLocks/>
            </p:cNvSpPr>
            <p:nvPr/>
          </p:nvSpPr>
          <p:spPr bwMode="auto">
            <a:xfrm>
              <a:off x="1159" y="300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9" name="Freeform 295"/>
            <p:cNvSpPr>
              <a:spLocks/>
            </p:cNvSpPr>
            <p:nvPr/>
          </p:nvSpPr>
          <p:spPr bwMode="auto">
            <a:xfrm>
              <a:off x="1159" y="301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0" name="Freeform 296"/>
            <p:cNvSpPr>
              <a:spLocks/>
            </p:cNvSpPr>
            <p:nvPr/>
          </p:nvSpPr>
          <p:spPr bwMode="auto">
            <a:xfrm>
              <a:off x="1159" y="301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1" name="Freeform 297"/>
            <p:cNvSpPr>
              <a:spLocks/>
            </p:cNvSpPr>
            <p:nvPr/>
          </p:nvSpPr>
          <p:spPr bwMode="auto">
            <a:xfrm>
              <a:off x="1159" y="302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2" name="Freeform 298"/>
            <p:cNvSpPr>
              <a:spLocks/>
            </p:cNvSpPr>
            <p:nvPr/>
          </p:nvSpPr>
          <p:spPr bwMode="auto">
            <a:xfrm>
              <a:off x="1159" y="3030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3" name="Freeform 299"/>
            <p:cNvSpPr>
              <a:spLocks/>
            </p:cNvSpPr>
            <p:nvPr/>
          </p:nvSpPr>
          <p:spPr bwMode="auto">
            <a:xfrm>
              <a:off x="1159" y="3035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4" name="Freeform 300"/>
            <p:cNvSpPr>
              <a:spLocks/>
            </p:cNvSpPr>
            <p:nvPr/>
          </p:nvSpPr>
          <p:spPr bwMode="auto">
            <a:xfrm>
              <a:off x="1159" y="304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5" name="Freeform 301"/>
            <p:cNvSpPr>
              <a:spLocks/>
            </p:cNvSpPr>
            <p:nvPr/>
          </p:nvSpPr>
          <p:spPr bwMode="auto">
            <a:xfrm>
              <a:off x="1159" y="304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6" name="Freeform 302"/>
            <p:cNvSpPr>
              <a:spLocks/>
            </p:cNvSpPr>
            <p:nvPr/>
          </p:nvSpPr>
          <p:spPr bwMode="auto">
            <a:xfrm>
              <a:off x="1159" y="305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7" name="Freeform 303"/>
            <p:cNvSpPr>
              <a:spLocks/>
            </p:cNvSpPr>
            <p:nvPr/>
          </p:nvSpPr>
          <p:spPr bwMode="auto">
            <a:xfrm>
              <a:off x="1159" y="305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8" name="Freeform 304"/>
            <p:cNvSpPr>
              <a:spLocks/>
            </p:cNvSpPr>
            <p:nvPr/>
          </p:nvSpPr>
          <p:spPr bwMode="auto">
            <a:xfrm>
              <a:off x="1159" y="3063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9" name="Freeform 305"/>
            <p:cNvSpPr>
              <a:spLocks/>
            </p:cNvSpPr>
            <p:nvPr/>
          </p:nvSpPr>
          <p:spPr bwMode="auto">
            <a:xfrm>
              <a:off x="1159" y="3068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0" name="Freeform 306"/>
            <p:cNvSpPr>
              <a:spLocks/>
            </p:cNvSpPr>
            <p:nvPr/>
          </p:nvSpPr>
          <p:spPr bwMode="auto">
            <a:xfrm>
              <a:off x="1159" y="307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1" name="Freeform 307"/>
            <p:cNvSpPr>
              <a:spLocks/>
            </p:cNvSpPr>
            <p:nvPr/>
          </p:nvSpPr>
          <p:spPr bwMode="auto">
            <a:xfrm>
              <a:off x="1159" y="307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2" name="Freeform 308"/>
            <p:cNvSpPr>
              <a:spLocks/>
            </p:cNvSpPr>
            <p:nvPr/>
          </p:nvSpPr>
          <p:spPr bwMode="auto">
            <a:xfrm>
              <a:off x="1159" y="308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3" name="Freeform 309"/>
            <p:cNvSpPr>
              <a:spLocks/>
            </p:cNvSpPr>
            <p:nvPr/>
          </p:nvSpPr>
          <p:spPr bwMode="auto">
            <a:xfrm>
              <a:off x="1159" y="309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4" name="Freeform 310"/>
            <p:cNvSpPr>
              <a:spLocks/>
            </p:cNvSpPr>
            <p:nvPr/>
          </p:nvSpPr>
          <p:spPr bwMode="auto">
            <a:xfrm>
              <a:off x="1159" y="3096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5" name="Freeform 311"/>
            <p:cNvSpPr>
              <a:spLocks/>
            </p:cNvSpPr>
            <p:nvPr/>
          </p:nvSpPr>
          <p:spPr bwMode="auto">
            <a:xfrm>
              <a:off x="1159" y="3101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6" name="Freeform 312"/>
            <p:cNvSpPr>
              <a:spLocks/>
            </p:cNvSpPr>
            <p:nvPr/>
          </p:nvSpPr>
          <p:spPr bwMode="auto">
            <a:xfrm>
              <a:off x="1159" y="310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7" name="Freeform 313"/>
            <p:cNvSpPr>
              <a:spLocks/>
            </p:cNvSpPr>
            <p:nvPr/>
          </p:nvSpPr>
          <p:spPr bwMode="auto">
            <a:xfrm>
              <a:off x="1159" y="3112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8" name="Freeform 314"/>
            <p:cNvSpPr>
              <a:spLocks/>
            </p:cNvSpPr>
            <p:nvPr/>
          </p:nvSpPr>
          <p:spPr bwMode="auto">
            <a:xfrm>
              <a:off x="1159" y="3117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9" name="Freeform 315"/>
            <p:cNvSpPr>
              <a:spLocks/>
            </p:cNvSpPr>
            <p:nvPr/>
          </p:nvSpPr>
          <p:spPr bwMode="auto">
            <a:xfrm>
              <a:off x="1159" y="3124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16 h 17"/>
                <a:gd name="T6" fmla="*/ 0 w 365"/>
                <a:gd name="T7" fmla="*/ 16 h 17"/>
                <a:gd name="T8" fmla="*/ 0 w 3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0" name="Freeform 316"/>
            <p:cNvSpPr>
              <a:spLocks/>
            </p:cNvSpPr>
            <p:nvPr/>
          </p:nvSpPr>
          <p:spPr bwMode="auto">
            <a:xfrm>
              <a:off x="1159" y="3129"/>
              <a:ext cx="365" cy="17"/>
            </a:xfrm>
            <a:custGeom>
              <a:avLst/>
              <a:gdLst>
                <a:gd name="T0" fmla="*/ 0 w 365"/>
                <a:gd name="T1" fmla="*/ 0 h 17"/>
                <a:gd name="T2" fmla="*/ 364 w 365"/>
                <a:gd name="T3" fmla="*/ 0 h 17"/>
                <a:gd name="T4" fmla="*/ 364 w 365"/>
                <a:gd name="T5" fmla="*/ 8 h 17"/>
                <a:gd name="T6" fmla="*/ 362 w 365"/>
                <a:gd name="T7" fmla="*/ 16 h 17"/>
                <a:gd name="T8" fmla="*/ 2 w 365"/>
                <a:gd name="T9" fmla="*/ 16 h 17"/>
                <a:gd name="T10" fmla="*/ 0 w 365"/>
                <a:gd name="T11" fmla="*/ 8 h 17"/>
                <a:gd name="T12" fmla="*/ 0 w 36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7">
                  <a:moveTo>
                    <a:pt x="0" y="0"/>
                  </a:moveTo>
                  <a:lnTo>
                    <a:pt x="364" y="0"/>
                  </a:lnTo>
                  <a:lnTo>
                    <a:pt x="364" y="8"/>
                  </a:lnTo>
                  <a:lnTo>
                    <a:pt x="362" y="16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1" name="Freeform 317"/>
            <p:cNvSpPr>
              <a:spLocks/>
            </p:cNvSpPr>
            <p:nvPr/>
          </p:nvSpPr>
          <p:spPr bwMode="auto">
            <a:xfrm>
              <a:off x="1161" y="3135"/>
              <a:ext cx="361" cy="17"/>
            </a:xfrm>
            <a:custGeom>
              <a:avLst/>
              <a:gdLst>
                <a:gd name="T0" fmla="*/ 0 w 361"/>
                <a:gd name="T1" fmla="*/ 0 h 17"/>
                <a:gd name="T2" fmla="*/ 360 w 361"/>
                <a:gd name="T3" fmla="*/ 0 h 17"/>
                <a:gd name="T4" fmla="*/ 355 w 361"/>
                <a:gd name="T5" fmla="*/ 16 h 17"/>
                <a:gd name="T6" fmla="*/ 5 w 361"/>
                <a:gd name="T7" fmla="*/ 16 h 17"/>
                <a:gd name="T8" fmla="*/ 0 w 3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7">
                  <a:moveTo>
                    <a:pt x="0" y="0"/>
                  </a:moveTo>
                  <a:lnTo>
                    <a:pt x="360" y="0"/>
                  </a:lnTo>
                  <a:lnTo>
                    <a:pt x="35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2" name="Freeform 318"/>
            <p:cNvSpPr>
              <a:spLocks/>
            </p:cNvSpPr>
            <p:nvPr/>
          </p:nvSpPr>
          <p:spPr bwMode="auto">
            <a:xfrm>
              <a:off x="1166" y="3140"/>
              <a:ext cx="351" cy="17"/>
            </a:xfrm>
            <a:custGeom>
              <a:avLst/>
              <a:gdLst>
                <a:gd name="T0" fmla="*/ 0 w 351"/>
                <a:gd name="T1" fmla="*/ 0 h 17"/>
                <a:gd name="T2" fmla="*/ 350 w 351"/>
                <a:gd name="T3" fmla="*/ 0 h 17"/>
                <a:gd name="T4" fmla="*/ 345 w 351"/>
                <a:gd name="T5" fmla="*/ 16 h 17"/>
                <a:gd name="T6" fmla="*/ 5 w 351"/>
                <a:gd name="T7" fmla="*/ 16 h 17"/>
                <a:gd name="T8" fmla="*/ 0 w 3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17">
                  <a:moveTo>
                    <a:pt x="0" y="0"/>
                  </a:moveTo>
                  <a:lnTo>
                    <a:pt x="350" y="0"/>
                  </a:lnTo>
                  <a:lnTo>
                    <a:pt x="34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3" name="Freeform 319"/>
            <p:cNvSpPr>
              <a:spLocks/>
            </p:cNvSpPr>
            <p:nvPr/>
          </p:nvSpPr>
          <p:spPr bwMode="auto">
            <a:xfrm>
              <a:off x="1171" y="3145"/>
              <a:ext cx="341" cy="17"/>
            </a:xfrm>
            <a:custGeom>
              <a:avLst/>
              <a:gdLst>
                <a:gd name="T0" fmla="*/ 0 w 341"/>
                <a:gd name="T1" fmla="*/ 0 h 17"/>
                <a:gd name="T2" fmla="*/ 340 w 341"/>
                <a:gd name="T3" fmla="*/ 0 h 17"/>
                <a:gd name="T4" fmla="*/ 336 w 341"/>
                <a:gd name="T5" fmla="*/ 16 h 17"/>
                <a:gd name="T6" fmla="*/ 6 w 341"/>
                <a:gd name="T7" fmla="*/ 16 h 17"/>
                <a:gd name="T8" fmla="*/ 0 w 3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17">
                  <a:moveTo>
                    <a:pt x="0" y="0"/>
                  </a:moveTo>
                  <a:lnTo>
                    <a:pt x="340" y="0"/>
                  </a:lnTo>
                  <a:lnTo>
                    <a:pt x="336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4" name="Freeform 320"/>
            <p:cNvSpPr>
              <a:spLocks/>
            </p:cNvSpPr>
            <p:nvPr/>
          </p:nvSpPr>
          <p:spPr bwMode="auto">
            <a:xfrm>
              <a:off x="1177" y="3152"/>
              <a:ext cx="331" cy="17"/>
            </a:xfrm>
            <a:custGeom>
              <a:avLst/>
              <a:gdLst>
                <a:gd name="T0" fmla="*/ 0 w 331"/>
                <a:gd name="T1" fmla="*/ 0 h 17"/>
                <a:gd name="T2" fmla="*/ 330 w 331"/>
                <a:gd name="T3" fmla="*/ 0 h 17"/>
                <a:gd name="T4" fmla="*/ 323 w 331"/>
                <a:gd name="T5" fmla="*/ 16 h 17"/>
                <a:gd name="T6" fmla="*/ 5 w 331"/>
                <a:gd name="T7" fmla="*/ 16 h 17"/>
                <a:gd name="T8" fmla="*/ 0 w 33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7">
                  <a:moveTo>
                    <a:pt x="0" y="0"/>
                  </a:moveTo>
                  <a:lnTo>
                    <a:pt x="330" y="0"/>
                  </a:lnTo>
                  <a:lnTo>
                    <a:pt x="323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5" name="Freeform 321"/>
            <p:cNvSpPr>
              <a:spLocks/>
            </p:cNvSpPr>
            <p:nvPr/>
          </p:nvSpPr>
          <p:spPr bwMode="auto">
            <a:xfrm>
              <a:off x="1182" y="3157"/>
              <a:ext cx="319" cy="17"/>
            </a:xfrm>
            <a:custGeom>
              <a:avLst/>
              <a:gdLst>
                <a:gd name="T0" fmla="*/ 0 w 319"/>
                <a:gd name="T1" fmla="*/ 0 h 17"/>
                <a:gd name="T2" fmla="*/ 318 w 319"/>
                <a:gd name="T3" fmla="*/ 0 h 17"/>
                <a:gd name="T4" fmla="*/ 313 w 319"/>
                <a:gd name="T5" fmla="*/ 16 h 17"/>
                <a:gd name="T6" fmla="*/ 5 w 319"/>
                <a:gd name="T7" fmla="*/ 16 h 17"/>
                <a:gd name="T8" fmla="*/ 0 w 3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7">
                  <a:moveTo>
                    <a:pt x="0" y="0"/>
                  </a:moveTo>
                  <a:lnTo>
                    <a:pt x="318" y="0"/>
                  </a:lnTo>
                  <a:lnTo>
                    <a:pt x="313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6" name="Freeform 322"/>
            <p:cNvSpPr>
              <a:spLocks/>
            </p:cNvSpPr>
            <p:nvPr/>
          </p:nvSpPr>
          <p:spPr bwMode="auto">
            <a:xfrm>
              <a:off x="1187" y="3161"/>
              <a:ext cx="309" cy="17"/>
            </a:xfrm>
            <a:custGeom>
              <a:avLst/>
              <a:gdLst>
                <a:gd name="T0" fmla="*/ 0 w 309"/>
                <a:gd name="T1" fmla="*/ 0 h 17"/>
                <a:gd name="T2" fmla="*/ 308 w 309"/>
                <a:gd name="T3" fmla="*/ 0 h 17"/>
                <a:gd name="T4" fmla="*/ 303 w 309"/>
                <a:gd name="T5" fmla="*/ 16 h 17"/>
                <a:gd name="T6" fmla="*/ 5 w 309"/>
                <a:gd name="T7" fmla="*/ 16 h 17"/>
                <a:gd name="T8" fmla="*/ 0 w 30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7">
                  <a:moveTo>
                    <a:pt x="0" y="0"/>
                  </a:moveTo>
                  <a:lnTo>
                    <a:pt x="308" y="0"/>
                  </a:lnTo>
                  <a:lnTo>
                    <a:pt x="303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7" name="Freeform 323"/>
            <p:cNvSpPr>
              <a:spLocks/>
            </p:cNvSpPr>
            <p:nvPr/>
          </p:nvSpPr>
          <p:spPr bwMode="auto">
            <a:xfrm>
              <a:off x="1192" y="3168"/>
              <a:ext cx="299" cy="17"/>
            </a:xfrm>
            <a:custGeom>
              <a:avLst/>
              <a:gdLst>
                <a:gd name="T0" fmla="*/ 0 w 299"/>
                <a:gd name="T1" fmla="*/ 0 h 17"/>
                <a:gd name="T2" fmla="*/ 298 w 299"/>
                <a:gd name="T3" fmla="*/ 0 h 17"/>
                <a:gd name="T4" fmla="*/ 293 w 299"/>
                <a:gd name="T5" fmla="*/ 16 h 17"/>
                <a:gd name="T6" fmla="*/ 7 w 299"/>
                <a:gd name="T7" fmla="*/ 16 h 17"/>
                <a:gd name="T8" fmla="*/ 0 w 29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7">
                  <a:moveTo>
                    <a:pt x="0" y="0"/>
                  </a:moveTo>
                  <a:lnTo>
                    <a:pt x="298" y="0"/>
                  </a:lnTo>
                  <a:lnTo>
                    <a:pt x="293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8" name="Freeform 324"/>
            <p:cNvSpPr>
              <a:spLocks/>
            </p:cNvSpPr>
            <p:nvPr/>
          </p:nvSpPr>
          <p:spPr bwMode="auto">
            <a:xfrm>
              <a:off x="1199" y="3173"/>
              <a:ext cx="287" cy="17"/>
            </a:xfrm>
            <a:custGeom>
              <a:avLst/>
              <a:gdLst>
                <a:gd name="T0" fmla="*/ 0 w 287"/>
                <a:gd name="T1" fmla="*/ 0 h 17"/>
                <a:gd name="T2" fmla="*/ 286 w 287"/>
                <a:gd name="T3" fmla="*/ 0 h 17"/>
                <a:gd name="T4" fmla="*/ 280 w 287"/>
                <a:gd name="T5" fmla="*/ 16 h 17"/>
                <a:gd name="T6" fmla="*/ 5 w 287"/>
                <a:gd name="T7" fmla="*/ 16 h 17"/>
                <a:gd name="T8" fmla="*/ 0 w 28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7">
                  <a:moveTo>
                    <a:pt x="0" y="0"/>
                  </a:moveTo>
                  <a:lnTo>
                    <a:pt x="286" y="0"/>
                  </a:lnTo>
                  <a:lnTo>
                    <a:pt x="280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29" name="Freeform 325"/>
            <p:cNvSpPr>
              <a:spLocks/>
            </p:cNvSpPr>
            <p:nvPr/>
          </p:nvSpPr>
          <p:spPr bwMode="auto">
            <a:xfrm>
              <a:off x="1204" y="3178"/>
              <a:ext cx="276" cy="17"/>
            </a:xfrm>
            <a:custGeom>
              <a:avLst/>
              <a:gdLst>
                <a:gd name="T0" fmla="*/ 0 w 276"/>
                <a:gd name="T1" fmla="*/ 0 h 17"/>
                <a:gd name="T2" fmla="*/ 275 w 276"/>
                <a:gd name="T3" fmla="*/ 0 h 17"/>
                <a:gd name="T4" fmla="*/ 270 w 276"/>
                <a:gd name="T5" fmla="*/ 16 h 17"/>
                <a:gd name="T6" fmla="*/ 4 w 276"/>
                <a:gd name="T7" fmla="*/ 16 h 17"/>
                <a:gd name="T8" fmla="*/ 0 w 27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7">
                  <a:moveTo>
                    <a:pt x="0" y="0"/>
                  </a:moveTo>
                  <a:lnTo>
                    <a:pt x="275" y="0"/>
                  </a:lnTo>
                  <a:lnTo>
                    <a:pt x="270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0" name="Freeform 326"/>
            <p:cNvSpPr>
              <a:spLocks/>
            </p:cNvSpPr>
            <p:nvPr/>
          </p:nvSpPr>
          <p:spPr bwMode="auto">
            <a:xfrm>
              <a:off x="1208" y="3185"/>
              <a:ext cx="267" cy="17"/>
            </a:xfrm>
            <a:custGeom>
              <a:avLst/>
              <a:gdLst>
                <a:gd name="T0" fmla="*/ 0 w 267"/>
                <a:gd name="T1" fmla="*/ 0 h 17"/>
                <a:gd name="T2" fmla="*/ 266 w 267"/>
                <a:gd name="T3" fmla="*/ 0 h 17"/>
                <a:gd name="T4" fmla="*/ 261 w 267"/>
                <a:gd name="T5" fmla="*/ 16 h 17"/>
                <a:gd name="T6" fmla="*/ 5 w 267"/>
                <a:gd name="T7" fmla="*/ 16 h 17"/>
                <a:gd name="T8" fmla="*/ 0 w 26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7">
                  <a:moveTo>
                    <a:pt x="0" y="0"/>
                  </a:moveTo>
                  <a:lnTo>
                    <a:pt x="266" y="0"/>
                  </a:lnTo>
                  <a:lnTo>
                    <a:pt x="26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1" name="Freeform 327"/>
            <p:cNvSpPr>
              <a:spLocks/>
            </p:cNvSpPr>
            <p:nvPr/>
          </p:nvSpPr>
          <p:spPr bwMode="auto">
            <a:xfrm>
              <a:off x="1213" y="3189"/>
              <a:ext cx="257" cy="17"/>
            </a:xfrm>
            <a:custGeom>
              <a:avLst/>
              <a:gdLst>
                <a:gd name="T0" fmla="*/ 0 w 257"/>
                <a:gd name="T1" fmla="*/ 0 h 17"/>
                <a:gd name="T2" fmla="*/ 256 w 257"/>
                <a:gd name="T3" fmla="*/ 0 h 17"/>
                <a:gd name="T4" fmla="*/ 251 w 257"/>
                <a:gd name="T5" fmla="*/ 16 h 17"/>
                <a:gd name="T6" fmla="*/ 5 w 257"/>
                <a:gd name="T7" fmla="*/ 16 h 17"/>
                <a:gd name="T8" fmla="*/ 0 w 25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7">
                  <a:moveTo>
                    <a:pt x="0" y="0"/>
                  </a:moveTo>
                  <a:lnTo>
                    <a:pt x="256" y="0"/>
                  </a:lnTo>
                  <a:lnTo>
                    <a:pt x="25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2" name="Freeform 328"/>
            <p:cNvSpPr>
              <a:spLocks/>
            </p:cNvSpPr>
            <p:nvPr/>
          </p:nvSpPr>
          <p:spPr bwMode="auto">
            <a:xfrm>
              <a:off x="1218" y="3194"/>
              <a:ext cx="247" cy="17"/>
            </a:xfrm>
            <a:custGeom>
              <a:avLst/>
              <a:gdLst>
                <a:gd name="T0" fmla="*/ 0 w 247"/>
                <a:gd name="T1" fmla="*/ 0 h 17"/>
                <a:gd name="T2" fmla="*/ 246 w 247"/>
                <a:gd name="T3" fmla="*/ 0 h 17"/>
                <a:gd name="T4" fmla="*/ 239 w 247"/>
                <a:gd name="T5" fmla="*/ 16 h 17"/>
                <a:gd name="T6" fmla="*/ 7 w 247"/>
                <a:gd name="T7" fmla="*/ 16 h 17"/>
                <a:gd name="T8" fmla="*/ 0 w 24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">
                  <a:moveTo>
                    <a:pt x="0" y="0"/>
                  </a:moveTo>
                  <a:lnTo>
                    <a:pt x="246" y="0"/>
                  </a:lnTo>
                  <a:lnTo>
                    <a:pt x="239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3" name="Freeform 329"/>
            <p:cNvSpPr>
              <a:spLocks/>
            </p:cNvSpPr>
            <p:nvPr/>
          </p:nvSpPr>
          <p:spPr bwMode="auto">
            <a:xfrm>
              <a:off x="1225" y="3201"/>
              <a:ext cx="233" cy="17"/>
            </a:xfrm>
            <a:custGeom>
              <a:avLst/>
              <a:gdLst>
                <a:gd name="T0" fmla="*/ 0 w 233"/>
                <a:gd name="T1" fmla="*/ 0 h 17"/>
                <a:gd name="T2" fmla="*/ 232 w 233"/>
                <a:gd name="T3" fmla="*/ 0 h 17"/>
                <a:gd name="T4" fmla="*/ 227 w 233"/>
                <a:gd name="T5" fmla="*/ 16 h 17"/>
                <a:gd name="T6" fmla="*/ 5 w 233"/>
                <a:gd name="T7" fmla="*/ 16 h 17"/>
                <a:gd name="T8" fmla="*/ 0 w 2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7">
                  <a:moveTo>
                    <a:pt x="0" y="0"/>
                  </a:moveTo>
                  <a:lnTo>
                    <a:pt x="232" y="0"/>
                  </a:lnTo>
                  <a:lnTo>
                    <a:pt x="22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4" name="Freeform 330"/>
            <p:cNvSpPr>
              <a:spLocks/>
            </p:cNvSpPr>
            <p:nvPr/>
          </p:nvSpPr>
          <p:spPr bwMode="auto">
            <a:xfrm>
              <a:off x="1230" y="3206"/>
              <a:ext cx="223" cy="17"/>
            </a:xfrm>
            <a:custGeom>
              <a:avLst/>
              <a:gdLst>
                <a:gd name="T0" fmla="*/ 0 w 223"/>
                <a:gd name="T1" fmla="*/ 0 h 17"/>
                <a:gd name="T2" fmla="*/ 222 w 223"/>
                <a:gd name="T3" fmla="*/ 0 h 17"/>
                <a:gd name="T4" fmla="*/ 217 w 223"/>
                <a:gd name="T5" fmla="*/ 16 h 17"/>
                <a:gd name="T6" fmla="*/ 5 w 223"/>
                <a:gd name="T7" fmla="*/ 16 h 17"/>
                <a:gd name="T8" fmla="*/ 0 w 22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7">
                  <a:moveTo>
                    <a:pt x="0" y="0"/>
                  </a:moveTo>
                  <a:lnTo>
                    <a:pt x="222" y="0"/>
                  </a:lnTo>
                  <a:lnTo>
                    <a:pt x="21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5" name="Freeform 331"/>
            <p:cNvSpPr>
              <a:spLocks/>
            </p:cNvSpPr>
            <p:nvPr/>
          </p:nvSpPr>
          <p:spPr bwMode="auto">
            <a:xfrm>
              <a:off x="1235" y="3211"/>
              <a:ext cx="213" cy="17"/>
            </a:xfrm>
            <a:custGeom>
              <a:avLst/>
              <a:gdLst>
                <a:gd name="T0" fmla="*/ 0 w 213"/>
                <a:gd name="T1" fmla="*/ 0 h 17"/>
                <a:gd name="T2" fmla="*/ 212 w 213"/>
                <a:gd name="T3" fmla="*/ 0 h 17"/>
                <a:gd name="T4" fmla="*/ 207 w 213"/>
                <a:gd name="T5" fmla="*/ 16 h 17"/>
                <a:gd name="T6" fmla="*/ 5 w 213"/>
                <a:gd name="T7" fmla="*/ 16 h 17"/>
                <a:gd name="T8" fmla="*/ 0 w 2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7">
                  <a:moveTo>
                    <a:pt x="0" y="0"/>
                  </a:moveTo>
                  <a:lnTo>
                    <a:pt x="212" y="0"/>
                  </a:lnTo>
                  <a:lnTo>
                    <a:pt x="20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6" name="Freeform 332"/>
            <p:cNvSpPr>
              <a:spLocks/>
            </p:cNvSpPr>
            <p:nvPr/>
          </p:nvSpPr>
          <p:spPr bwMode="auto">
            <a:xfrm>
              <a:off x="1240" y="3217"/>
              <a:ext cx="203" cy="17"/>
            </a:xfrm>
            <a:custGeom>
              <a:avLst/>
              <a:gdLst>
                <a:gd name="T0" fmla="*/ 0 w 203"/>
                <a:gd name="T1" fmla="*/ 0 h 17"/>
                <a:gd name="T2" fmla="*/ 202 w 203"/>
                <a:gd name="T3" fmla="*/ 0 h 17"/>
                <a:gd name="T4" fmla="*/ 197 w 203"/>
                <a:gd name="T5" fmla="*/ 16 h 17"/>
                <a:gd name="T6" fmla="*/ 6 w 203"/>
                <a:gd name="T7" fmla="*/ 16 h 17"/>
                <a:gd name="T8" fmla="*/ 0 w 20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7">
                  <a:moveTo>
                    <a:pt x="0" y="0"/>
                  </a:moveTo>
                  <a:lnTo>
                    <a:pt x="202" y="0"/>
                  </a:lnTo>
                  <a:lnTo>
                    <a:pt x="197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7" name="Freeform 333"/>
            <p:cNvSpPr>
              <a:spLocks/>
            </p:cNvSpPr>
            <p:nvPr/>
          </p:nvSpPr>
          <p:spPr bwMode="auto">
            <a:xfrm>
              <a:off x="1246" y="3222"/>
              <a:ext cx="192" cy="17"/>
            </a:xfrm>
            <a:custGeom>
              <a:avLst/>
              <a:gdLst>
                <a:gd name="T0" fmla="*/ 0 w 192"/>
                <a:gd name="T1" fmla="*/ 0 h 17"/>
                <a:gd name="T2" fmla="*/ 191 w 192"/>
                <a:gd name="T3" fmla="*/ 0 h 17"/>
                <a:gd name="T4" fmla="*/ 185 w 192"/>
                <a:gd name="T5" fmla="*/ 16 h 17"/>
                <a:gd name="T6" fmla="*/ 5 w 192"/>
                <a:gd name="T7" fmla="*/ 16 h 17"/>
                <a:gd name="T8" fmla="*/ 0 w 19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">
                  <a:moveTo>
                    <a:pt x="0" y="0"/>
                  </a:moveTo>
                  <a:lnTo>
                    <a:pt x="191" y="0"/>
                  </a:lnTo>
                  <a:lnTo>
                    <a:pt x="18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8" name="Freeform 334"/>
            <p:cNvSpPr>
              <a:spLocks/>
            </p:cNvSpPr>
            <p:nvPr/>
          </p:nvSpPr>
          <p:spPr bwMode="auto">
            <a:xfrm>
              <a:off x="1251" y="3227"/>
              <a:ext cx="181" cy="17"/>
            </a:xfrm>
            <a:custGeom>
              <a:avLst/>
              <a:gdLst>
                <a:gd name="T0" fmla="*/ 0 w 181"/>
                <a:gd name="T1" fmla="*/ 0 h 17"/>
                <a:gd name="T2" fmla="*/ 180 w 181"/>
                <a:gd name="T3" fmla="*/ 0 h 17"/>
                <a:gd name="T4" fmla="*/ 175 w 181"/>
                <a:gd name="T5" fmla="*/ 16 h 17"/>
                <a:gd name="T6" fmla="*/ 5 w 181"/>
                <a:gd name="T7" fmla="*/ 16 h 17"/>
                <a:gd name="T8" fmla="*/ 0 w 18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7">
                  <a:moveTo>
                    <a:pt x="0" y="0"/>
                  </a:moveTo>
                  <a:lnTo>
                    <a:pt x="180" y="0"/>
                  </a:lnTo>
                  <a:lnTo>
                    <a:pt x="17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9" name="Freeform 335"/>
            <p:cNvSpPr>
              <a:spLocks/>
            </p:cNvSpPr>
            <p:nvPr/>
          </p:nvSpPr>
          <p:spPr bwMode="auto">
            <a:xfrm>
              <a:off x="1256" y="3234"/>
              <a:ext cx="171" cy="17"/>
            </a:xfrm>
            <a:custGeom>
              <a:avLst/>
              <a:gdLst>
                <a:gd name="T0" fmla="*/ 0 w 171"/>
                <a:gd name="T1" fmla="*/ 0 h 17"/>
                <a:gd name="T2" fmla="*/ 170 w 171"/>
                <a:gd name="T3" fmla="*/ 0 h 17"/>
                <a:gd name="T4" fmla="*/ 165 w 171"/>
                <a:gd name="T5" fmla="*/ 16 h 17"/>
                <a:gd name="T6" fmla="*/ 5 w 171"/>
                <a:gd name="T7" fmla="*/ 16 h 17"/>
                <a:gd name="T8" fmla="*/ 0 w 17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">
                  <a:moveTo>
                    <a:pt x="0" y="0"/>
                  </a:moveTo>
                  <a:lnTo>
                    <a:pt x="170" y="0"/>
                  </a:lnTo>
                  <a:lnTo>
                    <a:pt x="16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0" name="Freeform 336"/>
            <p:cNvSpPr>
              <a:spLocks/>
            </p:cNvSpPr>
            <p:nvPr/>
          </p:nvSpPr>
          <p:spPr bwMode="auto">
            <a:xfrm>
              <a:off x="1261" y="3239"/>
              <a:ext cx="161" cy="17"/>
            </a:xfrm>
            <a:custGeom>
              <a:avLst/>
              <a:gdLst>
                <a:gd name="T0" fmla="*/ 0 w 161"/>
                <a:gd name="T1" fmla="*/ 0 h 17"/>
                <a:gd name="T2" fmla="*/ 160 w 161"/>
                <a:gd name="T3" fmla="*/ 0 h 17"/>
                <a:gd name="T4" fmla="*/ 155 w 161"/>
                <a:gd name="T5" fmla="*/ 16 h 17"/>
                <a:gd name="T6" fmla="*/ 5 w 161"/>
                <a:gd name="T7" fmla="*/ 16 h 17"/>
                <a:gd name="T8" fmla="*/ 0 w 1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7">
                  <a:moveTo>
                    <a:pt x="0" y="0"/>
                  </a:moveTo>
                  <a:lnTo>
                    <a:pt x="160" y="0"/>
                  </a:lnTo>
                  <a:lnTo>
                    <a:pt x="155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1" name="Freeform 337"/>
            <p:cNvSpPr>
              <a:spLocks/>
            </p:cNvSpPr>
            <p:nvPr/>
          </p:nvSpPr>
          <p:spPr bwMode="auto">
            <a:xfrm>
              <a:off x="1266" y="3244"/>
              <a:ext cx="151" cy="17"/>
            </a:xfrm>
            <a:custGeom>
              <a:avLst/>
              <a:gdLst>
                <a:gd name="T0" fmla="*/ 0 w 151"/>
                <a:gd name="T1" fmla="*/ 0 h 17"/>
                <a:gd name="T2" fmla="*/ 150 w 151"/>
                <a:gd name="T3" fmla="*/ 0 h 17"/>
                <a:gd name="T4" fmla="*/ 143 w 151"/>
                <a:gd name="T5" fmla="*/ 16 h 17"/>
                <a:gd name="T6" fmla="*/ 7 w 151"/>
                <a:gd name="T7" fmla="*/ 16 h 17"/>
                <a:gd name="T8" fmla="*/ 0 w 1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lnTo>
                    <a:pt x="150" y="0"/>
                  </a:lnTo>
                  <a:lnTo>
                    <a:pt x="143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2" name="Freeform 338"/>
            <p:cNvSpPr>
              <a:spLocks/>
            </p:cNvSpPr>
            <p:nvPr/>
          </p:nvSpPr>
          <p:spPr bwMode="auto">
            <a:xfrm>
              <a:off x="1273" y="3250"/>
              <a:ext cx="137" cy="17"/>
            </a:xfrm>
            <a:custGeom>
              <a:avLst/>
              <a:gdLst>
                <a:gd name="T0" fmla="*/ 0 w 137"/>
                <a:gd name="T1" fmla="*/ 0 h 17"/>
                <a:gd name="T2" fmla="*/ 136 w 137"/>
                <a:gd name="T3" fmla="*/ 0 h 17"/>
                <a:gd name="T4" fmla="*/ 131 w 137"/>
                <a:gd name="T5" fmla="*/ 16 h 17"/>
                <a:gd name="T6" fmla="*/ 5 w 137"/>
                <a:gd name="T7" fmla="*/ 16 h 17"/>
                <a:gd name="T8" fmla="*/ 0 w 13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">
                  <a:moveTo>
                    <a:pt x="0" y="0"/>
                  </a:moveTo>
                  <a:lnTo>
                    <a:pt x="136" y="0"/>
                  </a:lnTo>
                  <a:lnTo>
                    <a:pt x="13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3" name="Freeform 339"/>
            <p:cNvSpPr>
              <a:spLocks/>
            </p:cNvSpPr>
            <p:nvPr/>
          </p:nvSpPr>
          <p:spPr bwMode="auto">
            <a:xfrm>
              <a:off x="1278" y="3255"/>
              <a:ext cx="127" cy="17"/>
            </a:xfrm>
            <a:custGeom>
              <a:avLst/>
              <a:gdLst>
                <a:gd name="T0" fmla="*/ 0 w 127"/>
                <a:gd name="T1" fmla="*/ 0 h 17"/>
                <a:gd name="T2" fmla="*/ 126 w 127"/>
                <a:gd name="T3" fmla="*/ 0 h 17"/>
                <a:gd name="T4" fmla="*/ 121 w 127"/>
                <a:gd name="T5" fmla="*/ 16 h 17"/>
                <a:gd name="T6" fmla="*/ 5 w 127"/>
                <a:gd name="T7" fmla="*/ 16 h 17"/>
                <a:gd name="T8" fmla="*/ 0 w 1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7">
                  <a:moveTo>
                    <a:pt x="0" y="0"/>
                  </a:moveTo>
                  <a:lnTo>
                    <a:pt x="126" y="0"/>
                  </a:lnTo>
                  <a:lnTo>
                    <a:pt x="121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4" name="Freeform 340"/>
            <p:cNvSpPr>
              <a:spLocks/>
            </p:cNvSpPr>
            <p:nvPr/>
          </p:nvSpPr>
          <p:spPr bwMode="auto">
            <a:xfrm>
              <a:off x="1283" y="3260"/>
              <a:ext cx="117" cy="17"/>
            </a:xfrm>
            <a:custGeom>
              <a:avLst/>
              <a:gdLst>
                <a:gd name="T0" fmla="*/ 0 w 117"/>
                <a:gd name="T1" fmla="*/ 0 h 17"/>
                <a:gd name="T2" fmla="*/ 116 w 117"/>
                <a:gd name="T3" fmla="*/ 0 h 17"/>
                <a:gd name="T4" fmla="*/ 112 w 117"/>
                <a:gd name="T5" fmla="*/ 16 h 17"/>
                <a:gd name="T6" fmla="*/ 4 w 117"/>
                <a:gd name="T7" fmla="*/ 16 h 17"/>
                <a:gd name="T8" fmla="*/ 0 w 1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7">
                  <a:moveTo>
                    <a:pt x="0" y="0"/>
                  </a:moveTo>
                  <a:lnTo>
                    <a:pt x="116" y="0"/>
                  </a:lnTo>
                  <a:lnTo>
                    <a:pt x="112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5" name="Freeform 341"/>
            <p:cNvSpPr>
              <a:spLocks/>
            </p:cNvSpPr>
            <p:nvPr/>
          </p:nvSpPr>
          <p:spPr bwMode="auto">
            <a:xfrm>
              <a:off x="1287" y="3267"/>
              <a:ext cx="109" cy="17"/>
            </a:xfrm>
            <a:custGeom>
              <a:avLst/>
              <a:gdLst>
                <a:gd name="T0" fmla="*/ 0 w 109"/>
                <a:gd name="T1" fmla="*/ 0 h 17"/>
                <a:gd name="T2" fmla="*/ 108 w 109"/>
                <a:gd name="T3" fmla="*/ 0 h 17"/>
                <a:gd name="T4" fmla="*/ 103 w 109"/>
                <a:gd name="T5" fmla="*/ 16 h 17"/>
                <a:gd name="T6" fmla="*/ 7 w 109"/>
                <a:gd name="T7" fmla="*/ 16 h 17"/>
                <a:gd name="T8" fmla="*/ 0 w 10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7">
                  <a:moveTo>
                    <a:pt x="0" y="0"/>
                  </a:moveTo>
                  <a:lnTo>
                    <a:pt x="108" y="0"/>
                  </a:lnTo>
                  <a:lnTo>
                    <a:pt x="103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6" name="Freeform 342"/>
            <p:cNvSpPr>
              <a:spLocks/>
            </p:cNvSpPr>
            <p:nvPr/>
          </p:nvSpPr>
          <p:spPr bwMode="auto">
            <a:xfrm>
              <a:off x="1294" y="3272"/>
              <a:ext cx="97" cy="17"/>
            </a:xfrm>
            <a:custGeom>
              <a:avLst/>
              <a:gdLst>
                <a:gd name="T0" fmla="*/ 0 w 97"/>
                <a:gd name="T1" fmla="*/ 0 h 17"/>
                <a:gd name="T2" fmla="*/ 96 w 97"/>
                <a:gd name="T3" fmla="*/ 0 h 17"/>
                <a:gd name="T4" fmla="*/ 89 w 97"/>
                <a:gd name="T5" fmla="*/ 16 h 17"/>
                <a:gd name="T6" fmla="*/ 5 w 97"/>
                <a:gd name="T7" fmla="*/ 16 h 17"/>
                <a:gd name="T8" fmla="*/ 0 w 9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7">
                  <a:moveTo>
                    <a:pt x="0" y="0"/>
                  </a:moveTo>
                  <a:lnTo>
                    <a:pt x="96" y="0"/>
                  </a:lnTo>
                  <a:lnTo>
                    <a:pt x="8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7" name="Freeform 343"/>
            <p:cNvSpPr>
              <a:spLocks/>
            </p:cNvSpPr>
            <p:nvPr/>
          </p:nvSpPr>
          <p:spPr bwMode="auto">
            <a:xfrm>
              <a:off x="1299" y="3278"/>
              <a:ext cx="85" cy="17"/>
            </a:xfrm>
            <a:custGeom>
              <a:avLst/>
              <a:gdLst>
                <a:gd name="T0" fmla="*/ 0 w 85"/>
                <a:gd name="T1" fmla="*/ 0 h 17"/>
                <a:gd name="T2" fmla="*/ 84 w 85"/>
                <a:gd name="T3" fmla="*/ 0 h 17"/>
                <a:gd name="T4" fmla="*/ 79 w 85"/>
                <a:gd name="T5" fmla="*/ 16 h 17"/>
                <a:gd name="T6" fmla="*/ 5 w 85"/>
                <a:gd name="T7" fmla="*/ 16 h 17"/>
                <a:gd name="T8" fmla="*/ 0 w 8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">
                  <a:moveTo>
                    <a:pt x="0" y="0"/>
                  </a:moveTo>
                  <a:lnTo>
                    <a:pt x="84" y="0"/>
                  </a:lnTo>
                  <a:lnTo>
                    <a:pt x="7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8" name="Freeform 344"/>
            <p:cNvSpPr>
              <a:spLocks/>
            </p:cNvSpPr>
            <p:nvPr/>
          </p:nvSpPr>
          <p:spPr bwMode="auto">
            <a:xfrm>
              <a:off x="1304" y="3283"/>
              <a:ext cx="75" cy="17"/>
            </a:xfrm>
            <a:custGeom>
              <a:avLst/>
              <a:gdLst>
                <a:gd name="T0" fmla="*/ 0 w 75"/>
                <a:gd name="T1" fmla="*/ 0 h 17"/>
                <a:gd name="T2" fmla="*/ 74 w 75"/>
                <a:gd name="T3" fmla="*/ 0 h 17"/>
                <a:gd name="T4" fmla="*/ 69 w 75"/>
                <a:gd name="T5" fmla="*/ 16 h 17"/>
                <a:gd name="T6" fmla="*/ 5 w 75"/>
                <a:gd name="T7" fmla="*/ 16 h 17"/>
                <a:gd name="T8" fmla="*/ 0 w 7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">
                  <a:moveTo>
                    <a:pt x="0" y="0"/>
                  </a:moveTo>
                  <a:lnTo>
                    <a:pt x="74" y="0"/>
                  </a:lnTo>
                  <a:lnTo>
                    <a:pt x="6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9" name="Freeform 345"/>
            <p:cNvSpPr>
              <a:spLocks/>
            </p:cNvSpPr>
            <p:nvPr/>
          </p:nvSpPr>
          <p:spPr bwMode="auto">
            <a:xfrm>
              <a:off x="1309" y="3288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59 w 65"/>
                <a:gd name="T5" fmla="*/ 16 h 17"/>
                <a:gd name="T6" fmla="*/ 5 w 65"/>
                <a:gd name="T7" fmla="*/ 16 h 17"/>
                <a:gd name="T8" fmla="*/ 0 w 6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59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0" name="Freeform 346"/>
            <p:cNvSpPr>
              <a:spLocks/>
            </p:cNvSpPr>
            <p:nvPr/>
          </p:nvSpPr>
          <p:spPr bwMode="auto">
            <a:xfrm>
              <a:off x="1314" y="3295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54 w 55"/>
                <a:gd name="T3" fmla="*/ 0 h 17"/>
                <a:gd name="T4" fmla="*/ 48 w 55"/>
                <a:gd name="T5" fmla="*/ 16 h 17"/>
                <a:gd name="T6" fmla="*/ 6 w 55"/>
                <a:gd name="T7" fmla="*/ 16 h 17"/>
                <a:gd name="T8" fmla="*/ 0 w 5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0" y="0"/>
                  </a:moveTo>
                  <a:lnTo>
                    <a:pt x="54" y="0"/>
                  </a:lnTo>
                  <a:lnTo>
                    <a:pt x="48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1" name="Freeform 347"/>
            <p:cNvSpPr>
              <a:spLocks/>
            </p:cNvSpPr>
            <p:nvPr/>
          </p:nvSpPr>
          <p:spPr bwMode="auto">
            <a:xfrm>
              <a:off x="1320" y="3300"/>
              <a:ext cx="43" cy="17"/>
            </a:xfrm>
            <a:custGeom>
              <a:avLst/>
              <a:gdLst>
                <a:gd name="T0" fmla="*/ 0 w 43"/>
                <a:gd name="T1" fmla="*/ 0 h 17"/>
                <a:gd name="T2" fmla="*/ 42 w 43"/>
                <a:gd name="T3" fmla="*/ 0 h 17"/>
                <a:gd name="T4" fmla="*/ 37 w 43"/>
                <a:gd name="T5" fmla="*/ 16 h 17"/>
                <a:gd name="T6" fmla="*/ 5 w 43"/>
                <a:gd name="T7" fmla="*/ 16 h 17"/>
                <a:gd name="T8" fmla="*/ 0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lnTo>
                    <a:pt x="42" y="0"/>
                  </a:lnTo>
                  <a:lnTo>
                    <a:pt x="3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2" name="Freeform 348"/>
            <p:cNvSpPr>
              <a:spLocks/>
            </p:cNvSpPr>
            <p:nvPr/>
          </p:nvSpPr>
          <p:spPr bwMode="auto">
            <a:xfrm>
              <a:off x="1325" y="3305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32 w 33"/>
                <a:gd name="T3" fmla="*/ 0 h 17"/>
                <a:gd name="T4" fmla="*/ 27 w 33"/>
                <a:gd name="T5" fmla="*/ 16 h 17"/>
                <a:gd name="T6" fmla="*/ 5 w 33"/>
                <a:gd name="T7" fmla="*/ 16 h 17"/>
                <a:gd name="T8" fmla="*/ 0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2" y="0"/>
                  </a:lnTo>
                  <a:lnTo>
                    <a:pt x="2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3" name="Freeform 349"/>
            <p:cNvSpPr>
              <a:spLocks/>
            </p:cNvSpPr>
            <p:nvPr/>
          </p:nvSpPr>
          <p:spPr bwMode="auto">
            <a:xfrm>
              <a:off x="1330" y="3311"/>
              <a:ext cx="23" cy="17"/>
            </a:xfrm>
            <a:custGeom>
              <a:avLst/>
              <a:gdLst>
                <a:gd name="T0" fmla="*/ 0 w 23"/>
                <a:gd name="T1" fmla="*/ 0 h 17"/>
                <a:gd name="T2" fmla="*/ 22 w 23"/>
                <a:gd name="T3" fmla="*/ 0 h 17"/>
                <a:gd name="T4" fmla="*/ 17 w 23"/>
                <a:gd name="T5" fmla="*/ 16 h 17"/>
                <a:gd name="T6" fmla="*/ 5 w 23"/>
                <a:gd name="T7" fmla="*/ 16 h 17"/>
                <a:gd name="T8" fmla="*/ 0 w 2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22" y="0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4" name="Freeform 350"/>
            <p:cNvSpPr>
              <a:spLocks/>
            </p:cNvSpPr>
            <p:nvPr/>
          </p:nvSpPr>
          <p:spPr bwMode="auto">
            <a:xfrm>
              <a:off x="1335" y="331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9 w 17"/>
                <a:gd name="T5" fmla="*/ 16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5" name="Freeform 351"/>
            <p:cNvSpPr>
              <a:spLocks/>
            </p:cNvSpPr>
            <p:nvPr/>
          </p:nvSpPr>
          <p:spPr bwMode="auto">
            <a:xfrm>
              <a:off x="1159" y="2771"/>
              <a:ext cx="365" cy="560"/>
            </a:xfrm>
            <a:custGeom>
              <a:avLst/>
              <a:gdLst>
                <a:gd name="T0" fmla="*/ 0 w 365"/>
                <a:gd name="T1" fmla="*/ 0 h 551"/>
                <a:gd name="T2" fmla="*/ 364 w 365"/>
                <a:gd name="T3" fmla="*/ 0 h 551"/>
                <a:gd name="T4" fmla="*/ 364 w 365"/>
                <a:gd name="T5" fmla="*/ 361 h 551"/>
                <a:gd name="T6" fmla="*/ 183 w 365"/>
                <a:gd name="T7" fmla="*/ 550 h 551"/>
                <a:gd name="T8" fmla="*/ 0 w 365"/>
                <a:gd name="T9" fmla="*/ 361 h 551"/>
                <a:gd name="T10" fmla="*/ 0 w 365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551">
                  <a:moveTo>
                    <a:pt x="0" y="0"/>
                  </a:moveTo>
                  <a:lnTo>
                    <a:pt x="364" y="0"/>
                  </a:lnTo>
                  <a:lnTo>
                    <a:pt x="364" y="361"/>
                  </a:lnTo>
                  <a:lnTo>
                    <a:pt x="183" y="550"/>
                  </a:lnTo>
                  <a:lnTo>
                    <a:pt x="0" y="3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6" name="Oval 352"/>
            <p:cNvSpPr>
              <a:spLocks noChangeArrowheads="1"/>
            </p:cNvSpPr>
            <p:nvPr/>
          </p:nvSpPr>
          <p:spPr bwMode="auto">
            <a:xfrm>
              <a:off x="1245" y="3002"/>
              <a:ext cx="193" cy="19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0257" name="Line 353"/>
            <p:cNvSpPr>
              <a:spLocks noChangeShapeType="1"/>
            </p:cNvSpPr>
            <p:nvPr/>
          </p:nvSpPr>
          <p:spPr bwMode="auto">
            <a:xfrm>
              <a:off x="1287" y="2964"/>
              <a:ext cx="65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0258" name="Line 354"/>
            <p:cNvSpPr>
              <a:spLocks noChangeShapeType="1"/>
            </p:cNvSpPr>
            <p:nvPr/>
          </p:nvSpPr>
          <p:spPr bwMode="auto">
            <a:xfrm flipH="1">
              <a:off x="1294" y="3008"/>
              <a:ext cx="54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0259" name="Rectangle 355"/>
          <p:cNvSpPr>
            <a:spLocks noChangeArrowheads="1"/>
          </p:cNvSpPr>
          <p:nvPr/>
        </p:nvSpPr>
        <p:spPr bwMode="auto">
          <a:xfrm>
            <a:off x="3995920" y="6053138"/>
            <a:ext cx="2071505" cy="6469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r"/>
            <a:r>
              <a:rPr lang="ru-RU" sz="1200" b="1" dirty="0" smtClean="0"/>
              <a:t>Гипс</a:t>
            </a:r>
            <a:r>
              <a:rPr lang="ru-RU" sz="1200" b="1" dirty="0" smtClean="0">
                <a:cs typeface="Arial" charset="0"/>
              </a:rPr>
              <a:t> от мокрой </a:t>
            </a:r>
            <a:r>
              <a:rPr lang="ru-RU" sz="1200" b="1" dirty="0" err="1" smtClean="0">
                <a:cs typeface="Arial" charset="0"/>
              </a:rPr>
              <a:t>десульфуризации</a:t>
            </a:r>
            <a:r>
              <a:rPr lang="ru-RU" sz="1200" b="1" dirty="0" smtClean="0">
                <a:cs typeface="Arial" charset="0"/>
              </a:rPr>
              <a:t> дымовых газов </a:t>
            </a:r>
            <a:endParaRPr lang="en-GB" sz="1200" b="1" dirty="0"/>
          </a:p>
        </p:txBody>
      </p:sp>
      <p:sp>
        <p:nvSpPr>
          <p:cNvPr id="380260" name="Rectangle 356"/>
          <p:cNvSpPr>
            <a:spLocks noChangeArrowheads="1"/>
          </p:cNvSpPr>
          <p:nvPr/>
        </p:nvSpPr>
        <p:spPr bwMode="auto">
          <a:xfrm>
            <a:off x="7019925" y="4449763"/>
            <a:ext cx="84940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ru-RU" sz="1400" b="1" dirty="0" smtClean="0"/>
              <a:t>Циклон</a:t>
            </a:r>
            <a:endParaRPr lang="ru-RU" sz="1400" b="1" dirty="0"/>
          </a:p>
        </p:txBody>
      </p:sp>
      <p:sp>
        <p:nvSpPr>
          <p:cNvPr id="380261" name="Freeform 357"/>
          <p:cNvSpPr>
            <a:spLocks/>
          </p:cNvSpPr>
          <p:nvPr/>
        </p:nvSpPr>
        <p:spPr bwMode="auto">
          <a:xfrm flipH="1">
            <a:off x="6132513" y="6230938"/>
            <a:ext cx="352425" cy="1587"/>
          </a:xfrm>
          <a:custGeom>
            <a:avLst/>
            <a:gdLst>
              <a:gd name="T0" fmla="*/ 0 w 228"/>
              <a:gd name="T1" fmla="*/ 0 h 1"/>
              <a:gd name="T2" fmla="*/ 228 w 22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" h="1">
                <a:moveTo>
                  <a:pt x="0" y="0"/>
                </a:moveTo>
                <a:lnTo>
                  <a:pt x="2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262" name="Text Box 358"/>
          <p:cNvSpPr txBox="1">
            <a:spLocks noChangeArrowheads="1"/>
          </p:cNvSpPr>
          <p:nvPr/>
        </p:nvSpPr>
        <p:spPr bwMode="auto">
          <a:xfrm>
            <a:off x="1771650" y="5478463"/>
            <a:ext cx="1930400" cy="723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66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/>
              <a:t>Водоочистное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/>
              <a:t>сооружение</a:t>
            </a:r>
            <a:endParaRPr lang="de-DE" b="1" dirty="0"/>
          </a:p>
        </p:txBody>
      </p:sp>
      <p:sp>
        <p:nvSpPr>
          <p:cNvPr id="380263" name="Line 359"/>
          <p:cNvSpPr>
            <a:spLocks noChangeShapeType="1"/>
          </p:cNvSpPr>
          <p:nvPr/>
        </p:nvSpPr>
        <p:spPr bwMode="auto">
          <a:xfrm flipH="1">
            <a:off x="2736850" y="5043488"/>
            <a:ext cx="4763" cy="420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0264" name="Rectangle 360"/>
          <p:cNvSpPr>
            <a:spLocks noChangeArrowheads="1"/>
          </p:cNvSpPr>
          <p:nvPr/>
        </p:nvSpPr>
        <p:spPr bwMode="auto">
          <a:xfrm>
            <a:off x="467430" y="24203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TMT 15</a:t>
            </a:r>
            <a:r>
              <a:rPr lang="en-GB" sz="2400" b="1" baseline="30000" dirty="0">
                <a:solidFill>
                  <a:schemeClr val="bg1"/>
                </a:solidFill>
                <a:cs typeface="Arial" charset="0"/>
              </a:rPr>
              <a:t>® </a:t>
            </a:r>
            <a:br>
              <a:rPr lang="en-GB" sz="2400" b="1" baseline="30000" dirty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Применение: мусоросжигательная установка</a:t>
            </a:r>
            <a:endParaRPr lang="de-DE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64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E94001C-70E7-4A7B-8B0A-749230BA7757}" type="slidenum">
              <a:rPr lang="de-DE"/>
              <a:pPr/>
              <a:t>12</a:t>
            </a:fld>
            <a:endParaRPr lang="de-DE" dirty="0"/>
          </a:p>
        </p:txBody>
      </p:sp>
      <p:grpSp>
        <p:nvGrpSpPr>
          <p:cNvPr id="388098" name="Group 2"/>
          <p:cNvGrpSpPr>
            <a:grpSpLocks/>
          </p:cNvGrpSpPr>
          <p:nvPr/>
        </p:nvGrpSpPr>
        <p:grpSpPr bwMode="auto">
          <a:xfrm>
            <a:off x="611188" y="1557338"/>
            <a:ext cx="8347075" cy="4699001"/>
            <a:chOff x="427" y="1155"/>
            <a:chExt cx="5258" cy="2960"/>
          </a:xfrm>
        </p:grpSpPr>
        <p:graphicFrame>
          <p:nvGraphicFramePr>
            <p:cNvPr id="388099" name="Object 3"/>
            <p:cNvGraphicFramePr>
              <a:graphicFrameLocks noChangeAspect="1"/>
            </p:cNvGraphicFramePr>
            <p:nvPr/>
          </p:nvGraphicFramePr>
          <p:xfrm>
            <a:off x="427" y="1155"/>
            <a:ext cx="5112" cy="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99" name="Worksheet" r:id="rId5" imgW="5726520" imgH="2902680" progId="Excel.Sheet.8">
                    <p:embed/>
                  </p:oleObj>
                </mc:Choice>
                <mc:Fallback>
                  <p:oleObj name="Worksheet" r:id="rId5" imgW="5726520" imgH="2902680" progId="Excel.Sheet.8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" y="1155"/>
                          <a:ext cx="5112" cy="2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8100" name="Line 4"/>
            <p:cNvSpPr>
              <a:spLocks noChangeShapeType="1"/>
            </p:cNvSpPr>
            <p:nvPr/>
          </p:nvSpPr>
          <p:spPr bwMode="auto">
            <a:xfrm flipV="1">
              <a:off x="813" y="2622"/>
              <a:ext cx="458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8101" name="Line 5"/>
            <p:cNvSpPr>
              <a:spLocks noChangeShapeType="1"/>
            </p:cNvSpPr>
            <p:nvPr/>
          </p:nvSpPr>
          <p:spPr bwMode="auto">
            <a:xfrm flipH="1">
              <a:off x="3058" y="2289"/>
              <a:ext cx="227" cy="3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3240" y="1699"/>
              <a:ext cx="1736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400" b="1" dirty="0" smtClean="0"/>
                <a:t>Начало добавления дозы </a:t>
              </a:r>
              <a:r>
                <a:rPr lang="en-GB" sz="1400" b="1" dirty="0" smtClean="0">
                  <a:solidFill>
                    <a:schemeClr val="accent2"/>
                  </a:solidFill>
                </a:rPr>
                <a:t>TMT </a:t>
              </a:r>
              <a:r>
                <a:rPr lang="en-GB" sz="1400" b="1" dirty="0">
                  <a:solidFill>
                    <a:schemeClr val="accent2"/>
                  </a:solidFill>
                </a:rPr>
                <a:t>15</a:t>
              </a:r>
              <a:r>
                <a:rPr lang="en-GB" sz="1400" baseline="30000" dirty="0">
                  <a:solidFill>
                    <a:schemeClr val="accent2"/>
                  </a:solidFill>
                </a:rPr>
                <a:t>®</a:t>
              </a:r>
              <a:r>
                <a:rPr lang="en-GB" sz="1400" b="1" dirty="0"/>
                <a:t> </a:t>
              </a:r>
              <a:r>
                <a:rPr lang="ru-RU" sz="1400" b="1" dirty="0" smtClean="0"/>
                <a:t>в щелочной газоочиститель мусоросжигательной установки </a:t>
              </a:r>
              <a:r>
                <a:rPr lang="de-DE" sz="1400" b="1" dirty="0" smtClean="0"/>
                <a:t>(MGI</a:t>
              </a:r>
              <a:r>
                <a:rPr lang="de-DE" sz="1400" b="1" dirty="0"/>
                <a:t>)</a:t>
              </a:r>
              <a:endParaRPr lang="en-US" sz="1400" b="1" dirty="0"/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3330" y="2439"/>
              <a:ext cx="235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200" b="1" dirty="0" smtClean="0">
                  <a:solidFill>
                    <a:srgbClr val="CC0000"/>
                  </a:solidFill>
                </a:rPr>
                <a:t>Предельно-допустимый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1200" b="1" dirty="0" smtClean="0">
                  <a:solidFill>
                    <a:srgbClr val="CC0000"/>
                  </a:solidFill>
                </a:rPr>
                <a:t>показатель в Германии </a:t>
              </a:r>
              <a:r>
                <a:rPr lang="en-GB" sz="1200" b="1" dirty="0" smtClean="0">
                  <a:solidFill>
                    <a:srgbClr val="CC0000"/>
                  </a:solidFill>
                </a:rPr>
                <a:t>(17</a:t>
              </a:r>
              <a:r>
                <a:rPr lang="en-GB" sz="1200" b="1" dirty="0">
                  <a:solidFill>
                    <a:srgbClr val="CC0000"/>
                  </a:solidFill>
                </a:rPr>
                <a:t>. </a:t>
              </a:r>
              <a:r>
                <a:rPr lang="ru-RU" sz="1200" b="1" dirty="0" smtClean="0">
                  <a:solidFill>
                    <a:srgbClr val="CC0000"/>
                  </a:solidFill>
                </a:rPr>
                <a:t>Федеративное постановление по защите от выбросов</a:t>
              </a:r>
              <a:r>
                <a:rPr lang="en-GB" sz="1200" b="1" dirty="0" smtClean="0">
                  <a:solidFill>
                    <a:srgbClr val="CC0000"/>
                  </a:solidFill>
                </a:rPr>
                <a:t>)</a:t>
              </a:r>
              <a:endParaRPr lang="en-GB" sz="1200" b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88104" name="Text Box 8"/>
          <p:cNvSpPr txBox="1">
            <a:spLocks noChangeArrowheads="1"/>
          </p:cNvSpPr>
          <p:nvPr/>
        </p:nvSpPr>
        <p:spPr bwMode="auto">
          <a:xfrm rot="-5400000">
            <a:off x="-1107281" y="2821782"/>
            <a:ext cx="335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dirty="0" smtClean="0"/>
              <a:t>Выброс ртути </a:t>
            </a:r>
            <a:r>
              <a:rPr lang="en-GB" sz="1400" b="1" dirty="0" smtClean="0"/>
              <a:t>[</a:t>
            </a:r>
            <a:r>
              <a:rPr lang="ru-RU" sz="1400" b="1" dirty="0" smtClean="0"/>
              <a:t>мг</a:t>
            </a:r>
            <a:r>
              <a:rPr lang="en-GB" sz="1400" b="1" dirty="0" smtClean="0"/>
              <a:t> Hg/</a:t>
            </a:r>
            <a:r>
              <a:rPr lang="ru-RU" sz="1400" b="1" dirty="0" smtClean="0"/>
              <a:t>Нм</a:t>
            </a:r>
            <a:r>
              <a:rPr lang="en-GB" sz="1400" b="1" dirty="0" smtClean="0"/>
              <a:t>³</a:t>
            </a:r>
            <a:r>
              <a:rPr lang="en-GB" sz="1400" b="1" dirty="0"/>
              <a:t>]</a:t>
            </a:r>
            <a:endParaRPr lang="de-DE" sz="1400" b="1" dirty="0"/>
          </a:p>
        </p:txBody>
      </p:sp>
      <p:sp>
        <p:nvSpPr>
          <p:cNvPr id="388106" name="Rectangle 10"/>
          <p:cNvSpPr>
            <a:spLocks noChangeArrowheads="1"/>
          </p:cNvSpPr>
          <p:nvPr/>
        </p:nvSpPr>
        <p:spPr bwMode="auto">
          <a:xfrm>
            <a:off x="457905" y="236175"/>
            <a:ext cx="67071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Сокращение выбросов ртути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в очищенном газе благодаря </a:t>
            </a:r>
          </a:p>
          <a:p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добавлению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TMT 15 </a:t>
            </a:r>
            <a:r>
              <a:rPr lang="en-GB" sz="2400" b="1" baseline="30000" dirty="0" smtClean="0">
                <a:solidFill>
                  <a:schemeClr val="bg1"/>
                </a:solidFill>
                <a:cs typeface="Arial" charset="0"/>
              </a:rPr>
              <a:t>®</a:t>
            </a:r>
            <a:endParaRPr lang="de-DE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170BCCE-F6F5-4069-8321-4D704F512DD7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092200" y="2892425"/>
            <a:ext cx="4097338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68288" lvl="1" indent="-266700">
              <a:spcAft>
                <a:spcPct val="50000"/>
              </a:spcAft>
              <a:buFontTx/>
              <a:buChar char="•"/>
            </a:pPr>
            <a:endParaRPr lang="en-GB" sz="1700" dirty="0"/>
          </a:p>
          <a:p>
            <a:pPr marL="268288" lvl="1" indent="-266700">
              <a:spcAft>
                <a:spcPct val="50000"/>
              </a:spcAft>
              <a:buClr>
                <a:schemeClr val="accent2"/>
              </a:buClr>
              <a:buSzPct val="150000"/>
              <a:buFontTx/>
              <a:buChar char="•"/>
            </a:pPr>
            <a:r>
              <a:rPr lang="ru-RU" sz="1700" dirty="0" smtClean="0"/>
              <a:t>Устранение тяжелого металла из промывочной воды дымовых газов осаждением</a:t>
            </a:r>
            <a:endParaRPr lang="en-GB" sz="1700" dirty="0"/>
          </a:p>
          <a:p>
            <a:pPr marL="268288" lvl="1" indent="-266700">
              <a:spcAft>
                <a:spcPct val="50000"/>
              </a:spcAft>
              <a:buClr>
                <a:schemeClr val="accent2"/>
              </a:buClr>
              <a:buSzPct val="150000"/>
              <a:buFontTx/>
              <a:buChar char="•"/>
            </a:pPr>
            <a:endParaRPr lang="en-GB" sz="1100" dirty="0"/>
          </a:p>
          <a:p>
            <a:pPr marL="268288" lvl="1" indent="-266700">
              <a:spcAft>
                <a:spcPct val="50000"/>
              </a:spcAft>
              <a:buClr>
                <a:schemeClr val="accent2"/>
              </a:buClr>
              <a:buSzPct val="150000"/>
              <a:buFontTx/>
              <a:buChar char="•"/>
            </a:pPr>
            <a:r>
              <a:rPr lang="ru-RU" sz="1700" dirty="0" smtClean="0"/>
              <a:t>Сокращение содержания ртути в дымовых газах и стоке воды</a:t>
            </a:r>
            <a:endParaRPr lang="en-GB" sz="1700" dirty="0"/>
          </a:p>
          <a:p>
            <a:pPr marL="268288" lvl="1" indent="-266700">
              <a:spcAft>
                <a:spcPct val="50000"/>
              </a:spcAft>
              <a:buClr>
                <a:schemeClr val="accent2"/>
              </a:buClr>
              <a:buSzPct val="150000"/>
              <a:buFontTx/>
              <a:buChar char="•"/>
            </a:pPr>
            <a:endParaRPr lang="en-GB" sz="1100" dirty="0"/>
          </a:p>
          <a:p>
            <a:pPr marL="268288" lvl="1" indent="-266700">
              <a:spcAft>
                <a:spcPct val="50000"/>
              </a:spcAft>
              <a:buClr>
                <a:schemeClr val="accent2"/>
              </a:buClr>
              <a:buSzPct val="150000"/>
              <a:buFontTx/>
              <a:buChar char="•"/>
            </a:pPr>
            <a:r>
              <a:rPr lang="ru-RU" sz="1700" dirty="0" smtClean="0"/>
              <a:t>Оправдавшее себя применение на нескольких сотнях мусоросжигательных заводах во всем мире</a:t>
            </a:r>
            <a:endParaRPr lang="en-GB" sz="1700" dirty="0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092200" y="1408113"/>
            <a:ext cx="762324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900" b="1" dirty="0" smtClean="0"/>
              <a:t>Уголь</a:t>
            </a:r>
            <a:r>
              <a:rPr lang="en-GB" sz="1900" b="1" dirty="0" smtClean="0"/>
              <a:t>, </a:t>
            </a:r>
            <a:r>
              <a:rPr lang="ru-RU" sz="1900" b="1" dirty="0" smtClean="0"/>
              <a:t>отбросы</a:t>
            </a:r>
            <a:r>
              <a:rPr lang="en-GB" sz="1900" b="1" dirty="0" smtClean="0"/>
              <a:t>, </a:t>
            </a:r>
            <a:r>
              <a:rPr lang="ru-RU" sz="1900" b="1" dirty="0" smtClean="0"/>
              <a:t>биомасса</a:t>
            </a:r>
            <a:r>
              <a:rPr lang="en-GB" sz="1900" b="1" dirty="0" smtClean="0"/>
              <a:t>, </a:t>
            </a:r>
            <a:r>
              <a:rPr lang="ru-RU" sz="1900" b="1" dirty="0" smtClean="0"/>
              <a:t>осадки сточных вод содержат</a:t>
            </a:r>
          </a:p>
          <a:p>
            <a:pPr eaLnBrk="0" hangingPunct="0"/>
            <a:r>
              <a:rPr lang="ru-RU" sz="1900" b="1" dirty="0" smtClean="0"/>
              <a:t> тяжелые металлы, которые выделяются во время сжигания</a:t>
            </a:r>
            <a:endParaRPr lang="en-GB" sz="1900" b="1" dirty="0"/>
          </a:p>
          <a:p>
            <a:pPr eaLnBrk="0" hangingPunct="0"/>
            <a:endParaRPr lang="en-GB" sz="1000" b="1" dirty="0"/>
          </a:p>
          <a:p>
            <a:pPr eaLnBrk="0" hangingPunct="0"/>
            <a:r>
              <a:rPr lang="en-GB" sz="2000" b="1" dirty="0">
                <a:sym typeface="Wingdings" pitchFamily="2" charset="2"/>
              </a:rPr>
              <a:t> </a:t>
            </a:r>
            <a:r>
              <a:rPr lang="ru-RU" sz="2000" b="1" dirty="0" smtClean="0"/>
              <a:t>Основная проблема</a:t>
            </a:r>
            <a:r>
              <a:rPr lang="en-GB" sz="2000" b="1" dirty="0" smtClean="0"/>
              <a:t>: </a:t>
            </a:r>
            <a:r>
              <a:rPr lang="ru-RU" sz="2000" b="1" dirty="0" smtClean="0"/>
              <a:t>токсичные ртуть и кадмий</a:t>
            </a:r>
            <a:endParaRPr lang="en-GB" sz="2400" dirty="0"/>
          </a:p>
        </p:txBody>
      </p:sp>
      <p:grpSp>
        <p:nvGrpSpPr>
          <p:cNvPr id="186372" name="Group 4"/>
          <p:cNvGrpSpPr>
            <a:grpSpLocks/>
          </p:cNvGrpSpPr>
          <p:nvPr/>
        </p:nvGrpSpPr>
        <p:grpSpPr bwMode="auto">
          <a:xfrm>
            <a:off x="5549900" y="2652713"/>
            <a:ext cx="3340100" cy="3514725"/>
            <a:chOff x="2928" y="1296"/>
            <a:chExt cx="2627" cy="2764"/>
          </a:xfrm>
        </p:grpSpPr>
        <p:sp>
          <p:nvSpPr>
            <p:cNvPr id="186373" name="Freeform 5" descr="005"/>
            <p:cNvSpPr>
              <a:spLocks/>
            </p:cNvSpPr>
            <p:nvPr/>
          </p:nvSpPr>
          <p:spPr bwMode="auto">
            <a:xfrm>
              <a:off x="3360" y="1296"/>
              <a:ext cx="2195" cy="2764"/>
            </a:xfrm>
            <a:custGeom>
              <a:avLst/>
              <a:gdLst>
                <a:gd name="T0" fmla="*/ 15 w 2195"/>
                <a:gd name="T1" fmla="*/ 1719 h 2764"/>
                <a:gd name="T2" fmla="*/ 115 w 2195"/>
                <a:gd name="T3" fmla="*/ 1673 h 2764"/>
                <a:gd name="T4" fmla="*/ 442 w 2195"/>
                <a:gd name="T5" fmla="*/ 1573 h 2764"/>
                <a:gd name="T6" fmla="*/ 469 w 2195"/>
                <a:gd name="T7" fmla="*/ 1555 h 2764"/>
                <a:gd name="T8" fmla="*/ 551 w 2195"/>
                <a:gd name="T9" fmla="*/ 1537 h 2764"/>
                <a:gd name="T10" fmla="*/ 605 w 2195"/>
                <a:gd name="T11" fmla="*/ 1519 h 2764"/>
                <a:gd name="T12" fmla="*/ 633 w 2195"/>
                <a:gd name="T13" fmla="*/ 1509 h 2764"/>
                <a:gd name="T14" fmla="*/ 651 w 2195"/>
                <a:gd name="T15" fmla="*/ 1482 h 2764"/>
                <a:gd name="T16" fmla="*/ 678 w 2195"/>
                <a:gd name="T17" fmla="*/ 1464 h 2764"/>
                <a:gd name="T18" fmla="*/ 696 w 2195"/>
                <a:gd name="T19" fmla="*/ 1409 h 2764"/>
                <a:gd name="T20" fmla="*/ 714 w 2195"/>
                <a:gd name="T21" fmla="*/ 1355 h 2764"/>
                <a:gd name="T22" fmla="*/ 724 w 2195"/>
                <a:gd name="T23" fmla="*/ 1328 h 2764"/>
                <a:gd name="T24" fmla="*/ 742 w 2195"/>
                <a:gd name="T25" fmla="*/ 1000 h 2764"/>
                <a:gd name="T26" fmla="*/ 751 w 2195"/>
                <a:gd name="T27" fmla="*/ 909 h 2764"/>
                <a:gd name="T28" fmla="*/ 769 w 2195"/>
                <a:gd name="T29" fmla="*/ 782 h 2764"/>
                <a:gd name="T30" fmla="*/ 824 w 2195"/>
                <a:gd name="T31" fmla="*/ 291 h 2764"/>
                <a:gd name="T32" fmla="*/ 987 w 2195"/>
                <a:gd name="T33" fmla="*/ 155 h 2764"/>
                <a:gd name="T34" fmla="*/ 1078 w 2195"/>
                <a:gd name="T35" fmla="*/ 64 h 2764"/>
                <a:gd name="T36" fmla="*/ 1296 w 2195"/>
                <a:gd name="T37" fmla="*/ 0 h 2764"/>
                <a:gd name="T38" fmla="*/ 1551 w 2195"/>
                <a:gd name="T39" fmla="*/ 37 h 2764"/>
                <a:gd name="T40" fmla="*/ 1578 w 2195"/>
                <a:gd name="T41" fmla="*/ 55 h 2764"/>
                <a:gd name="T42" fmla="*/ 1614 w 2195"/>
                <a:gd name="T43" fmla="*/ 109 h 2764"/>
                <a:gd name="T44" fmla="*/ 1660 w 2195"/>
                <a:gd name="T45" fmla="*/ 218 h 2764"/>
                <a:gd name="T46" fmla="*/ 1705 w 2195"/>
                <a:gd name="T47" fmla="*/ 437 h 2764"/>
                <a:gd name="T48" fmla="*/ 1714 w 2195"/>
                <a:gd name="T49" fmla="*/ 891 h 2764"/>
                <a:gd name="T50" fmla="*/ 1778 w 2195"/>
                <a:gd name="T51" fmla="*/ 1091 h 2764"/>
                <a:gd name="T52" fmla="*/ 1796 w 2195"/>
                <a:gd name="T53" fmla="*/ 1200 h 2764"/>
                <a:gd name="T54" fmla="*/ 1860 w 2195"/>
                <a:gd name="T55" fmla="*/ 1382 h 2764"/>
                <a:gd name="T56" fmla="*/ 1933 w 2195"/>
                <a:gd name="T57" fmla="*/ 1464 h 2764"/>
                <a:gd name="T58" fmla="*/ 2078 w 2195"/>
                <a:gd name="T59" fmla="*/ 1619 h 2764"/>
                <a:gd name="T60" fmla="*/ 2142 w 2195"/>
                <a:gd name="T61" fmla="*/ 1746 h 2764"/>
                <a:gd name="T62" fmla="*/ 2160 w 2195"/>
                <a:gd name="T63" fmla="*/ 1819 h 2764"/>
                <a:gd name="T64" fmla="*/ 2178 w 2195"/>
                <a:gd name="T65" fmla="*/ 1909 h 2764"/>
                <a:gd name="T66" fmla="*/ 2114 w 2195"/>
                <a:gd name="T67" fmla="*/ 2728 h 2764"/>
                <a:gd name="T68" fmla="*/ 1814 w 2195"/>
                <a:gd name="T69" fmla="*/ 2728 h 2764"/>
                <a:gd name="T70" fmla="*/ 1733 w 2195"/>
                <a:gd name="T71" fmla="*/ 2755 h 2764"/>
                <a:gd name="T72" fmla="*/ 1596 w 2195"/>
                <a:gd name="T73" fmla="*/ 2764 h 2764"/>
                <a:gd name="T74" fmla="*/ 1396 w 2195"/>
                <a:gd name="T75" fmla="*/ 2755 h 2764"/>
                <a:gd name="T76" fmla="*/ 1369 w 2195"/>
                <a:gd name="T77" fmla="*/ 2746 h 2764"/>
                <a:gd name="T78" fmla="*/ 1360 w 2195"/>
                <a:gd name="T79" fmla="*/ 2719 h 2764"/>
                <a:gd name="T80" fmla="*/ 1224 w 2195"/>
                <a:gd name="T81" fmla="*/ 2664 h 2764"/>
                <a:gd name="T82" fmla="*/ 1060 w 2195"/>
                <a:gd name="T83" fmla="*/ 2673 h 2764"/>
                <a:gd name="T84" fmla="*/ 1005 w 2195"/>
                <a:gd name="T85" fmla="*/ 2691 h 2764"/>
                <a:gd name="T86" fmla="*/ 933 w 2195"/>
                <a:gd name="T87" fmla="*/ 2728 h 2764"/>
                <a:gd name="T88" fmla="*/ 905 w 2195"/>
                <a:gd name="T89" fmla="*/ 2737 h 2764"/>
                <a:gd name="T90" fmla="*/ 878 w 2195"/>
                <a:gd name="T91" fmla="*/ 2746 h 2764"/>
                <a:gd name="T92" fmla="*/ 578 w 2195"/>
                <a:gd name="T93" fmla="*/ 2710 h 2764"/>
                <a:gd name="T94" fmla="*/ 524 w 2195"/>
                <a:gd name="T95" fmla="*/ 2700 h 2764"/>
                <a:gd name="T96" fmla="*/ 424 w 2195"/>
                <a:gd name="T97" fmla="*/ 2619 h 2764"/>
                <a:gd name="T98" fmla="*/ 369 w 2195"/>
                <a:gd name="T99" fmla="*/ 2600 h 2764"/>
                <a:gd name="T100" fmla="*/ 251 w 2195"/>
                <a:gd name="T101" fmla="*/ 2500 h 2764"/>
                <a:gd name="T102" fmla="*/ 178 w 2195"/>
                <a:gd name="T103" fmla="*/ 2400 h 2764"/>
                <a:gd name="T104" fmla="*/ 124 w 2195"/>
                <a:gd name="T105" fmla="*/ 2328 h 2764"/>
                <a:gd name="T106" fmla="*/ 96 w 2195"/>
                <a:gd name="T107" fmla="*/ 2282 h 2764"/>
                <a:gd name="T108" fmla="*/ 60 w 2195"/>
                <a:gd name="T109" fmla="*/ 2228 h 2764"/>
                <a:gd name="T110" fmla="*/ 33 w 2195"/>
                <a:gd name="T111" fmla="*/ 2173 h 2764"/>
                <a:gd name="T112" fmla="*/ 15 w 2195"/>
                <a:gd name="T113" fmla="*/ 2119 h 2764"/>
                <a:gd name="T114" fmla="*/ 15 w 2195"/>
                <a:gd name="T115" fmla="*/ 1719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2764">
                  <a:moveTo>
                    <a:pt x="15" y="1719"/>
                  </a:moveTo>
                  <a:cubicBezTo>
                    <a:pt x="31" y="1668"/>
                    <a:pt x="60" y="1681"/>
                    <a:pt x="115" y="1673"/>
                  </a:cubicBezTo>
                  <a:cubicBezTo>
                    <a:pt x="224" y="1637"/>
                    <a:pt x="334" y="1609"/>
                    <a:pt x="442" y="1573"/>
                  </a:cubicBezTo>
                  <a:cubicBezTo>
                    <a:pt x="452" y="1570"/>
                    <a:pt x="459" y="1559"/>
                    <a:pt x="469" y="1555"/>
                  </a:cubicBezTo>
                  <a:cubicBezTo>
                    <a:pt x="495" y="1545"/>
                    <a:pt x="524" y="1545"/>
                    <a:pt x="551" y="1537"/>
                  </a:cubicBezTo>
                  <a:cubicBezTo>
                    <a:pt x="569" y="1532"/>
                    <a:pt x="587" y="1525"/>
                    <a:pt x="605" y="1519"/>
                  </a:cubicBezTo>
                  <a:cubicBezTo>
                    <a:pt x="614" y="1516"/>
                    <a:pt x="633" y="1509"/>
                    <a:pt x="633" y="1509"/>
                  </a:cubicBezTo>
                  <a:cubicBezTo>
                    <a:pt x="639" y="1500"/>
                    <a:pt x="643" y="1490"/>
                    <a:pt x="651" y="1482"/>
                  </a:cubicBezTo>
                  <a:cubicBezTo>
                    <a:pt x="659" y="1474"/>
                    <a:pt x="672" y="1473"/>
                    <a:pt x="678" y="1464"/>
                  </a:cubicBezTo>
                  <a:cubicBezTo>
                    <a:pt x="688" y="1448"/>
                    <a:pt x="690" y="1427"/>
                    <a:pt x="696" y="1409"/>
                  </a:cubicBezTo>
                  <a:cubicBezTo>
                    <a:pt x="702" y="1391"/>
                    <a:pt x="708" y="1373"/>
                    <a:pt x="714" y="1355"/>
                  </a:cubicBezTo>
                  <a:cubicBezTo>
                    <a:pt x="717" y="1346"/>
                    <a:pt x="724" y="1328"/>
                    <a:pt x="724" y="1328"/>
                  </a:cubicBezTo>
                  <a:cubicBezTo>
                    <a:pt x="730" y="1208"/>
                    <a:pt x="733" y="1117"/>
                    <a:pt x="742" y="1000"/>
                  </a:cubicBezTo>
                  <a:cubicBezTo>
                    <a:pt x="744" y="970"/>
                    <a:pt x="747" y="939"/>
                    <a:pt x="751" y="909"/>
                  </a:cubicBezTo>
                  <a:cubicBezTo>
                    <a:pt x="756" y="867"/>
                    <a:pt x="769" y="782"/>
                    <a:pt x="769" y="782"/>
                  </a:cubicBezTo>
                  <a:cubicBezTo>
                    <a:pt x="777" y="639"/>
                    <a:pt x="755" y="424"/>
                    <a:pt x="824" y="291"/>
                  </a:cubicBezTo>
                  <a:cubicBezTo>
                    <a:pt x="841" y="258"/>
                    <a:pt x="953" y="178"/>
                    <a:pt x="987" y="155"/>
                  </a:cubicBezTo>
                  <a:cubicBezTo>
                    <a:pt x="1025" y="130"/>
                    <a:pt x="1047" y="95"/>
                    <a:pt x="1078" y="64"/>
                  </a:cubicBezTo>
                  <a:cubicBezTo>
                    <a:pt x="1125" y="17"/>
                    <a:pt x="1235" y="7"/>
                    <a:pt x="1296" y="0"/>
                  </a:cubicBezTo>
                  <a:cubicBezTo>
                    <a:pt x="1426" y="7"/>
                    <a:pt x="1453" y="5"/>
                    <a:pt x="1551" y="37"/>
                  </a:cubicBezTo>
                  <a:cubicBezTo>
                    <a:pt x="1560" y="43"/>
                    <a:pt x="1571" y="47"/>
                    <a:pt x="1578" y="55"/>
                  </a:cubicBezTo>
                  <a:cubicBezTo>
                    <a:pt x="1592" y="71"/>
                    <a:pt x="1614" y="109"/>
                    <a:pt x="1614" y="109"/>
                  </a:cubicBezTo>
                  <a:cubicBezTo>
                    <a:pt x="1626" y="148"/>
                    <a:pt x="1637" y="184"/>
                    <a:pt x="1660" y="218"/>
                  </a:cubicBezTo>
                  <a:cubicBezTo>
                    <a:pt x="1685" y="296"/>
                    <a:pt x="1697" y="353"/>
                    <a:pt x="1705" y="437"/>
                  </a:cubicBezTo>
                  <a:cubicBezTo>
                    <a:pt x="1708" y="588"/>
                    <a:pt x="1708" y="740"/>
                    <a:pt x="1714" y="891"/>
                  </a:cubicBezTo>
                  <a:cubicBezTo>
                    <a:pt x="1716" y="956"/>
                    <a:pt x="1757" y="1029"/>
                    <a:pt x="1778" y="1091"/>
                  </a:cubicBezTo>
                  <a:cubicBezTo>
                    <a:pt x="1785" y="1113"/>
                    <a:pt x="1792" y="1182"/>
                    <a:pt x="1796" y="1200"/>
                  </a:cubicBezTo>
                  <a:cubicBezTo>
                    <a:pt x="1809" y="1266"/>
                    <a:pt x="1831" y="1323"/>
                    <a:pt x="1860" y="1382"/>
                  </a:cubicBezTo>
                  <a:cubicBezTo>
                    <a:pt x="1879" y="1419"/>
                    <a:pt x="1891" y="1450"/>
                    <a:pt x="1933" y="1464"/>
                  </a:cubicBezTo>
                  <a:cubicBezTo>
                    <a:pt x="1998" y="1508"/>
                    <a:pt x="2035" y="1553"/>
                    <a:pt x="2078" y="1619"/>
                  </a:cubicBezTo>
                  <a:cubicBezTo>
                    <a:pt x="2105" y="1660"/>
                    <a:pt x="2106" y="1711"/>
                    <a:pt x="2142" y="1746"/>
                  </a:cubicBezTo>
                  <a:cubicBezTo>
                    <a:pt x="2148" y="1770"/>
                    <a:pt x="2154" y="1795"/>
                    <a:pt x="2160" y="1819"/>
                  </a:cubicBezTo>
                  <a:cubicBezTo>
                    <a:pt x="2167" y="1849"/>
                    <a:pt x="2178" y="1909"/>
                    <a:pt x="2178" y="1909"/>
                  </a:cubicBezTo>
                  <a:cubicBezTo>
                    <a:pt x="2174" y="2154"/>
                    <a:pt x="2195" y="2476"/>
                    <a:pt x="2114" y="2728"/>
                  </a:cubicBezTo>
                  <a:cubicBezTo>
                    <a:pt x="1984" y="2716"/>
                    <a:pt x="1975" y="2711"/>
                    <a:pt x="1814" y="2728"/>
                  </a:cubicBezTo>
                  <a:cubicBezTo>
                    <a:pt x="1786" y="2731"/>
                    <a:pt x="1761" y="2753"/>
                    <a:pt x="1733" y="2755"/>
                  </a:cubicBezTo>
                  <a:cubicBezTo>
                    <a:pt x="1687" y="2758"/>
                    <a:pt x="1642" y="2761"/>
                    <a:pt x="1596" y="2764"/>
                  </a:cubicBezTo>
                  <a:cubicBezTo>
                    <a:pt x="1529" y="2761"/>
                    <a:pt x="1463" y="2760"/>
                    <a:pt x="1396" y="2755"/>
                  </a:cubicBezTo>
                  <a:cubicBezTo>
                    <a:pt x="1387" y="2754"/>
                    <a:pt x="1376" y="2753"/>
                    <a:pt x="1369" y="2746"/>
                  </a:cubicBezTo>
                  <a:cubicBezTo>
                    <a:pt x="1362" y="2739"/>
                    <a:pt x="1365" y="2727"/>
                    <a:pt x="1360" y="2719"/>
                  </a:cubicBezTo>
                  <a:cubicBezTo>
                    <a:pt x="1333" y="2673"/>
                    <a:pt x="1269" y="2670"/>
                    <a:pt x="1224" y="2664"/>
                  </a:cubicBezTo>
                  <a:cubicBezTo>
                    <a:pt x="1169" y="2667"/>
                    <a:pt x="1114" y="2666"/>
                    <a:pt x="1060" y="2673"/>
                  </a:cubicBezTo>
                  <a:cubicBezTo>
                    <a:pt x="1041" y="2675"/>
                    <a:pt x="1005" y="2691"/>
                    <a:pt x="1005" y="2691"/>
                  </a:cubicBezTo>
                  <a:cubicBezTo>
                    <a:pt x="974" y="2724"/>
                    <a:pt x="995" y="2708"/>
                    <a:pt x="933" y="2728"/>
                  </a:cubicBezTo>
                  <a:cubicBezTo>
                    <a:pt x="924" y="2731"/>
                    <a:pt x="914" y="2734"/>
                    <a:pt x="905" y="2737"/>
                  </a:cubicBezTo>
                  <a:cubicBezTo>
                    <a:pt x="896" y="2740"/>
                    <a:pt x="878" y="2746"/>
                    <a:pt x="878" y="2746"/>
                  </a:cubicBezTo>
                  <a:cubicBezTo>
                    <a:pt x="777" y="2732"/>
                    <a:pt x="680" y="2717"/>
                    <a:pt x="578" y="2710"/>
                  </a:cubicBezTo>
                  <a:cubicBezTo>
                    <a:pt x="560" y="2707"/>
                    <a:pt x="541" y="2707"/>
                    <a:pt x="524" y="2700"/>
                  </a:cubicBezTo>
                  <a:cubicBezTo>
                    <a:pt x="494" y="2688"/>
                    <a:pt x="457" y="2635"/>
                    <a:pt x="424" y="2619"/>
                  </a:cubicBezTo>
                  <a:cubicBezTo>
                    <a:pt x="357" y="2586"/>
                    <a:pt x="434" y="2634"/>
                    <a:pt x="369" y="2600"/>
                  </a:cubicBezTo>
                  <a:cubicBezTo>
                    <a:pt x="355" y="2593"/>
                    <a:pt x="266" y="2520"/>
                    <a:pt x="251" y="2500"/>
                  </a:cubicBezTo>
                  <a:cubicBezTo>
                    <a:pt x="234" y="2478"/>
                    <a:pt x="191" y="2427"/>
                    <a:pt x="178" y="2400"/>
                  </a:cubicBezTo>
                  <a:cubicBezTo>
                    <a:pt x="161" y="2365"/>
                    <a:pt x="158" y="2351"/>
                    <a:pt x="124" y="2328"/>
                  </a:cubicBezTo>
                  <a:cubicBezTo>
                    <a:pt x="106" y="2273"/>
                    <a:pt x="127" y="2323"/>
                    <a:pt x="96" y="2282"/>
                  </a:cubicBezTo>
                  <a:cubicBezTo>
                    <a:pt x="83" y="2265"/>
                    <a:pt x="60" y="2228"/>
                    <a:pt x="60" y="2228"/>
                  </a:cubicBezTo>
                  <a:cubicBezTo>
                    <a:pt x="29" y="2132"/>
                    <a:pt x="77" y="2272"/>
                    <a:pt x="33" y="2173"/>
                  </a:cubicBezTo>
                  <a:cubicBezTo>
                    <a:pt x="25" y="2156"/>
                    <a:pt x="15" y="2119"/>
                    <a:pt x="15" y="2119"/>
                  </a:cubicBezTo>
                  <a:cubicBezTo>
                    <a:pt x="3" y="1828"/>
                    <a:pt x="0" y="1961"/>
                    <a:pt x="15" y="1719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186374" name="Object 6"/>
            <p:cNvGraphicFramePr>
              <a:graphicFrameLocks noChangeAspect="1"/>
            </p:cNvGraphicFramePr>
            <p:nvPr/>
          </p:nvGraphicFramePr>
          <p:xfrm>
            <a:off x="2928" y="1575"/>
            <a:ext cx="1503" cy="1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9" name="Folie" r:id="rId5" imgW="6757920" imgH="5057640" progId="PowerPoint.Slide.8">
                    <p:embed/>
                  </p:oleObj>
                </mc:Choice>
                <mc:Fallback>
                  <p:oleObj name="Folie" r:id="rId5" imgW="6757920" imgH="5057640" progId="PowerPoint.Slide.8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575"/>
                          <a:ext cx="1503" cy="1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900113" y="3068950"/>
            <a:ext cx="4398962" cy="1146175"/>
          </a:xfrm>
          <a:prstGeom prst="rect">
            <a:avLst/>
          </a:prstGeom>
          <a:noFill/>
          <a:ln w="25400">
            <a:solidFill>
              <a:srgbClr val="991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457200" y="18888"/>
            <a:ext cx="6131080" cy="108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300" b="1" dirty="0">
                <a:solidFill>
                  <a:schemeClr val="bg1"/>
                </a:solidFill>
              </a:rPr>
              <a:t>TMT 15</a:t>
            </a:r>
            <a:r>
              <a:rPr lang="en-GB" sz="2300" b="1" baseline="30000" dirty="0">
                <a:solidFill>
                  <a:schemeClr val="bg1"/>
                </a:solidFill>
              </a:rPr>
              <a:t>®</a:t>
            </a:r>
            <a:br>
              <a:rPr lang="en-GB" sz="2300" b="1" baseline="30000" dirty="0">
                <a:solidFill>
                  <a:schemeClr val="bg1"/>
                </a:solidFill>
              </a:rPr>
            </a:br>
            <a:r>
              <a:rPr lang="ru-RU" sz="2300" b="1" dirty="0" smtClean="0">
                <a:solidFill>
                  <a:schemeClr val="bg1"/>
                </a:solidFill>
              </a:rPr>
              <a:t>Применение на мусоросжигательных заводах</a:t>
            </a:r>
            <a:endParaRPr lang="de-DE" sz="2300" b="1" dirty="0">
              <a:solidFill>
                <a:schemeClr val="bg1"/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55B0E0C3-0451-4091-9166-613F93B55FC4}" type="slidenum">
              <a:rPr lang="de-DE">
                <a:solidFill>
                  <a:srgbClr val="000000"/>
                </a:solidFill>
              </a:rPr>
              <a:pPr/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601170" y="1773115"/>
            <a:ext cx="7999497" cy="4416865"/>
            <a:chOff x="936" y="1305"/>
            <a:chExt cx="4676" cy="2582"/>
          </a:xfrm>
        </p:grpSpPr>
        <p:graphicFrame>
          <p:nvGraphicFramePr>
            <p:cNvPr id="188419" name="Object 3"/>
            <p:cNvGraphicFramePr>
              <a:graphicFrameLocks noChangeAspect="1"/>
            </p:cNvGraphicFramePr>
            <p:nvPr/>
          </p:nvGraphicFramePr>
          <p:xfrm>
            <a:off x="1585" y="3200"/>
            <a:ext cx="3768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375" name="Dokument" r:id="rId4" imgW="5986272" imgH="160020" progId="Word.Document.8">
                    <p:embed/>
                  </p:oleObj>
                </mc:Choice>
                <mc:Fallback>
                  <p:oleObj name="Dokument" r:id="rId4" imgW="5986272" imgH="160020" progId="Word.Document.8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" y="3200"/>
                          <a:ext cx="3768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8420" name="Freeform 4"/>
            <p:cNvSpPr>
              <a:spLocks/>
            </p:cNvSpPr>
            <p:nvPr/>
          </p:nvSpPr>
          <p:spPr bwMode="auto">
            <a:xfrm>
              <a:off x="3290" y="2815"/>
              <a:ext cx="27" cy="378"/>
            </a:xfrm>
            <a:custGeom>
              <a:avLst/>
              <a:gdLst>
                <a:gd name="T0" fmla="*/ 9 w 20"/>
                <a:gd name="T1" fmla="*/ 263 h 264"/>
                <a:gd name="T2" fmla="*/ 19 w 20"/>
                <a:gd name="T3" fmla="*/ 263 h 264"/>
                <a:gd name="T4" fmla="*/ 19 w 20"/>
                <a:gd name="T5" fmla="*/ 0 h 264"/>
                <a:gd name="T6" fmla="*/ 0 w 20"/>
                <a:gd name="T7" fmla="*/ 0 h 264"/>
                <a:gd name="T8" fmla="*/ 0 w 20"/>
                <a:gd name="T9" fmla="*/ 263 h 264"/>
                <a:gd name="T10" fmla="*/ 9 w 20"/>
                <a:gd name="T11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4">
                  <a:moveTo>
                    <a:pt x="9" y="263"/>
                  </a:moveTo>
                  <a:lnTo>
                    <a:pt x="19" y="26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3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rgbClr val="FF00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auto">
            <a:xfrm>
              <a:off x="4204" y="2815"/>
              <a:ext cx="27" cy="378"/>
            </a:xfrm>
            <a:custGeom>
              <a:avLst/>
              <a:gdLst>
                <a:gd name="T0" fmla="*/ 9 w 20"/>
                <a:gd name="T1" fmla="*/ 263 h 264"/>
                <a:gd name="T2" fmla="*/ 19 w 20"/>
                <a:gd name="T3" fmla="*/ 263 h 264"/>
                <a:gd name="T4" fmla="*/ 19 w 20"/>
                <a:gd name="T5" fmla="*/ 0 h 264"/>
                <a:gd name="T6" fmla="*/ 0 w 20"/>
                <a:gd name="T7" fmla="*/ 0 h 264"/>
                <a:gd name="T8" fmla="*/ 0 w 20"/>
                <a:gd name="T9" fmla="*/ 263 h 264"/>
                <a:gd name="T10" fmla="*/ 9 w 20"/>
                <a:gd name="T11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4">
                  <a:moveTo>
                    <a:pt x="9" y="263"/>
                  </a:moveTo>
                  <a:lnTo>
                    <a:pt x="19" y="26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3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rgbClr val="FF00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422" name="Rectangle 6"/>
            <p:cNvSpPr>
              <a:spLocks noChangeArrowheads="1"/>
            </p:cNvSpPr>
            <p:nvPr/>
          </p:nvSpPr>
          <p:spPr bwMode="auto">
            <a:xfrm>
              <a:off x="1784" y="1305"/>
              <a:ext cx="1305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r>
                <a:rPr lang="ru-RU" sz="1600" b="1" dirty="0" err="1" smtClean="0">
                  <a:solidFill>
                    <a:srgbClr val="000000"/>
                  </a:solidFill>
                </a:rPr>
                <a:t>Электро-статический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ru-RU" sz="1600" b="1" dirty="0" smtClean="0">
                  <a:solidFill>
                    <a:srgbClr val="000000"/>
                  </a:solidFill>
                </a:rPr>
                <a:t>газоочиститель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88423" name="Rectangle 7"/>
            <p:cNvSpPr>
              <a:spLocks noChangeArrowheads="1"/>
            </p:cNvSpPr>
            <p:nvPr/>
          </p:nvSpPr>
          <p:spPr bwMode="auto">
            <a:xfrm>
              <a:off x="2786" y="1307"/>
              <a:ext cx="1045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Кислотный </a:t>
              </a:r>
              <a:br>
                <a:rPr lang="ru-RU" sz="1600" b="1" dirty="0" smtClean="0">
                  <a:solidFill>
                    <a:srgbClr val="000000"/>
                  </a:solidFill>
                </a:rPr>
              </a:br>
              <a:r>
                <a:rPr lang="ru-RU" sz="1600" b="1" dirty="0" smtClean="0">
                  <a:solidFill>
                    <a:srgbClr val="000000"/>
                  </a:solidFill>
                </a:rPr>
                <a:t>газоочиститель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936" y="1306"/>
              <a:ext cx="80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Пламенная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печь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3804" y="1305"/>
              <a:ext cx="1045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Щелочной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газоочиститель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88426" name="Group 10"/>
            <p:cNvGrpSpPr>
              <a:grpSpLocks/>
            </p:cNvGrpSpPr>
            <p:nvPr/>
          </p:nvGrpSpPr>
          <p:grpSpPr bwMode="auto">
            <a:xfrm>
              <a:off x="4879" y="1981"/>
              <a:ext cx="556" cy="1093"/>
              <a:chOff x="5357" y="1403"/>
              <a:chExt cx="602" cy="1093"/>
            </a:xfrm>
          </p:grpSpPr>
          <p:sp>
            <p:nvSpPr>
              <p:cNvPr id="188427" name="Freeform 11"/>
              <p:cNvSpPr>
                <a:spLocks/>
              </p:cNvSpPr>
              <p:nvPr/>
            </p:nvSpPr>
            <p:spPr bwMode="auto">
              <a:xfrm>
                <a:off x="5393" y="1415"/>
                <a:ext cx="536" cy="1065"/>
              </a:xfrm>
              <a:custGeom>
                <a:avLst/>
                <a:gdLst>
                  <a:gd name="T0" fmla="*/ 0 w 375"/>
                  <a:gd name="T1" fmla="*/ 744 h 745"/>
                  <a:gd name="T2" fmla="*/ 92 w 375"/>
                  <a:gd name="T3" fmla="*/ 0 h 745"/>
                  <a:gd name="T4" fmla="*/ 247 w 375"/>
                  <a:gd name="T5" fmla="*/ 0 h 745"/>
                  <a:gd name="T6" fmla="*/ 374 w 375"/>
                  <a:gd name="T7" fmla="*/ 744 h 745"/>
                  <a:gd name="T8" fmla="*/ 0 w 375"/>
                  <a:gd name="T9" fmla="*/ 744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745">
                    <a:moveTo>
                      <a:pt x="0" y="744"/>
                    </a:moveTo>
                    <a:lnTo>
                      <a:pt x="92" y="0"/>
                    </a:lnTo>
                    <a:lnTo>
                      <a:pt x="247" y="0"/>
                    </a:lnTo>
                    <a:lnTo>
                      <a:pt x="374" y="744"/>
                    </a:lnTo>
                    <a:lnTo>
                      <a:pt x="0" y="74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28" name="Freeform 12"/>
              <p:cNvSpPr>
                <a:spLocks/>
              </p:cNvSpPr>
              <p:nvPr/>
            </p:nvSpPr>
            <p:spPr bwMode="auto">
              <a:xfrm>
                <a:off x="5381" y="1403"/>
                <a:ext cx="158" cy="1080"/>
              </a:xfrm>
              <a:custGeom>
                <a:avLst/>
                <a:gdLst>
                  <a:gd name="T0" fmla="*/ 100 w 110"/>
                  <a:gd name="T1" fmla="*/ 0 h 755"/>
                  <a:gd name="T2" fmla="*/ 94 w 110"/>
                  <a:gd name="T3" fmla="*/ 6 h 755"/>
                  <a:gd name="T4" fmla="*/ 0 w 110"/>
                  <a:gd name="T5" fmla="*/ 752 h 755"/>
                  <a:gd name="T6" fmla="*/ 16 w 110"/>
                  <a:gd name="T7" fmla="*/ 754 h 755"/>
                  <a:gd name="T8" fmla="*/ 109 w 110"/>
                  <a:gd name="T9" fmla="*/ 10 h 755"/>
                  <a:gd name="T10" fmla="*/ 100 w 110"/>
                  <a:gd name="T11" fmla="*/ 16 h 755"/>
                  <a:gd name="T12" fmla="*/ 100 w 110"/>
                  <a:gd name="T13" fmla="*/ 0 h 755"/>
                  <a:gd name="T14" fmla="*/ 94 w 110"/>
                  <a:gd name="T15" fmla="*/ 0 h 755"/>
                  <a:gd name="T16" fmla="*/ 94 w 110"/>
                  <a:gd name="T17" fmla="*/ 6 h 755"/>
                  <a:gd name="T18" fmla="*/ 100 w 110"/>
                  <a:gd name="T1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55">
                    <a:moveTo>
                      <a:pt x="100" y="0"/>
                    </a:moveTo>
                    <a:lnTo>
                      <a:pt x="94" y="6"/>
                    </a:lnTo>
                    <a:lnTo>
                      <a:pt x="0" y="752"/>
                    </a:lnTo>
                    <a:lnTo>
                      <a:pt x="16" y="754"/>
                    </a:lnTo>
                    <a:lnTo>
                      <a:pt x="109" y="10"/>
                    </a:lnTo>
                    <a:lnTo>
                      <a:pt x="100" y="16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4" y="6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29" name="Freeform 13"/>
              <p:cNvSpPr>
                <a:spLocks/>
              </p:cNvSpPr>
              <p:nvPr/>
            </p:nvSpPr>
            <p:spPr bwMode="auto">
              <a:xfrm>
                <a:off x="5524" y="1403"/>
                <a:ext cx="235" cy="25"/>
              </a:xfrm>
              <a:custGeom>
                <a:avLst/>
                <a:gdLst>
                  <a:gd name="T0" fmla="*/ 163 w 164"/>
                  <a:gd name="T1" fmla="*/ 6 h 17"/>
                  <a:gd name="T2" fmla="*/ 155 w 164"/>
                  <a:gd name="T3" fmla="*/ 0 h 17"/>
                  <a:gd name="T4" fmla="*/ 0 w 164"/>
                  <a:gd name="T5" fmla="*/ 0 h 17"/>
                  <a:gd name="T6" fmla="*/ 0 w 164"/>
                  <a:gd name="T7" fmla="*/ 16 h 17"/>
                  <a:gd name="T8" fmla="*/ 155 w 164"/>
                  <a:gd name="T9" fmla="*/ 16 h 17"/>
                  <a:gd name="T10" fmla="*/ 147 w 164"/>
                  <a:gd name="T11" fmla="*/ 10 h 17"/>
                  <a:gd name="T12" fmla="*/ 163 w 164"/>
                  <a:gd name="T13" fmla="*/ 6 h 17"/>
                  <a:gd name="T14" fmla="*/ 162 w 164"/>
                  <a:gd name="T15" fmla="*/ 0 h 17"/>
                  <a:gd name="T16" fmla="*/ 155 w 164"/>
                  <a:gd name="T17" fmla="*/ 0 h 17"/>
                  <a:gd name="T18" fmla="*/ 163 w 164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17">
                    <a:moveTo>
                      <a:pt x="163" y="6"/>
                    </a:moveTo>
                    <a:lnTo>
                      <a:pt x="15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55" y="16"/>
                    </a:lnTo>
                    <a:lnTo>
                      <a:pt x="147" y="10"/>
                    </a:lnTo>
                    <a:lnTo>
                      <a:pt x="163" y="6"/>
                    </a:lnTo>
                    <a:lnTo>
                      <a:pt x="162" y="0"/>
                    </a:lnTo>
                    <a:lnTo>
                      <a:pt x="155" y="0"/>
                    </a:lnTo>
                    <a:lnTo>
                      <a:pt x="163" y="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0" name="Freeform 14"/>
              <p:cNvSpPr>
                <a:spLocks/>
              </p:cNvSpPr>
              <p:nvPr/>
            </p:nvSpPr>
            <p:spPr bwMode="auto">
              <a:xfrm>
                <a:off x="5734" y="1412"/>
                <a:ext cx="209" cy="1080"/>
              </a:xfrm>
              <a:custGeom>
                <a:avLst/>
                <a:gdLst>
                  <a:gd name="T0" fmla="*/ 135 w 146"/>
                  <a:gd name="T1" fmla="*/ 754 h 755"/>
                  <a:gd name="T2" fmla="*/ 143 w 146"/>
                  <a:gd name="T3" fmla="*/ 746 h 755"/>
                  <a:gd name="T4" fmla="*/ 16 w 146"/>
                  <a:gd name="T5" fmla="*/ 0 h 755"/>
                  <a:gd name="T6" fmla="*/ 0 w 146"/>
                  <a:gd name="T7" fmla="*/ 4 h 755"/>
                  <a:gd name="T8" fmla="*/ 128 w 146"/>
                  <a:gd name="T9" fmla="*/ 748 h 755"/>
                  <a:gd name="T10" fmla="*/ 135 w 146"/>
                  <a:gd name="T11" fmla="*/ 740 h 755"/>
                  <a:gd name="T12" fmla="*/ 135 w 146"/>
                  <a:gd name="T13" fmla="*/ 754 h 755"/>
                  <a:gd name="T14" fmla="*/ 145 w 146"/>
                  <a:gd name="T15" fmla="*/ 754 h 755"/>
                  <a:gd name="T16" fmla="*/ 143 w 146"/>
                  <a:gd name="T17" fmla="*/ 746 h 755"/>
                  <a:gd name="T18" fmla="*/ 135 w 146"/>
                  <a:gd name="T19" fmla="*/ 75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755">
                    <a:moveTo>
                      <a:pt x="135" y="754"/>
                    </a:moveTo>
                    <a:lnTo>
                      <a:pt x="143" y="746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128" y="748"/>
                    </a:lnTo>
                    <a:lnTo>
                      <a:pt x="135" y="740"/>
                    </a:lnTo>
                    <a:lnTo>
                      <a:pt x="135" y="754"/>
                    </a:lnTo>
                    <a:lnTo>
                      <a:pt x="145" y="754"/>
                    </a:lnTo>
                    <a:lnTo>
                      <a:pt x="143" y="746"/>
                    </a:lnTo>
                    <a:lnTo>
                      <a:pt x="135" y="75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1" name="Freeform 15"/>
              <p:cNvSpPr>
                <a:spLocks/>
              </p:cNvSpPr>
              <p:nvPr/>
            </p:nvSpPr>
            <p:spPr bwMode="auto">
              <a:xfrm>
                <a:off x="5381" y="2470"/>
                <a:ext cx="548" cy="25"/>
              </a:xfrm>
              <a:custGeom>
                <a:avLst/>
                <a:gdLst>
                  <a:gd name="T0" fmla="*/ 0 w 383"/>
                  <a:gd name="T1" fmla="*/ 6 h 17"/>
                  <a:gd name="T2" fmla="*/ 8 w 383"/>
                  <a:gd name="T3" fmla="*/ 16 h 17"/>
                  <a:gd name="T4" fmla="*/ 382 w 383"/>
                  <a:gd name="T5" fmla="*/ 16 h 17"/>
                  <a:gd name="T6" fmla="*/ 382 w 383"/>
                  <a:gd name="T7" fmla="*/ 0 h 17"/>
                  <a:gd name="T8" fmla="*/ 8 w 383"/>
                  <a:gd name="T9" fmla="*/ 0 h 17"/>
                  <a:gd name="T10" fmla="*/ 16 w 383"/>
                  <a:gd name="T11" fmla="*/ 9 h 17"/>
                  <a:gd name="T12" fmla="*/ 0 w 383"/>
                  <a:gd name="T13" fmla="*/ 6 h 17"/>
                  <a:gd name="T14" fmla="*/ 0 w 383"/>
                  <a:gd name="T15" fmla="*/ 16 h 17"/>
                  <a:gd name="T16" fmla="*/ 8 w 383"/>
                  <a:gd name="T17" fmla="*/ 16 h 17"/>
                  <a:gd name="T18" fmla="*/ 0 w 38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3" h="17">
                    <a:moveTo>
                      <a:pt x="0" y="6"/>
                    </a:moveTo>
                    <a:lnTo>
                      <a:pt x="8" y="16"/>
                    </a:lnTo>
                    <a:lnTo>
                      <a:pt x="382" y="16"/>
                    </a:lnTo>
                    <a:lnTo>
                      <a:pt x="382" y="0"/>
                    </a:lnTo>
                    <a:lnTo>
                      <a:pt x="8" y="0"/>
                    </a:lnTo>
                    <a:lnTo>
                      <a:pt x="16" y="9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2" name="Freeform 16"/>
              <p:cNvSpPr>
                <a:spLocks/>
              </p:cNvSpPr>
              <p:nvPr/>
            </p:nvSpPr>
            <p:spPr bwMode="auto">
              <a:xfrm>
                <a:off x="5357" y="2472"/>
                <a:ext cx="602" cy="24"/>
              </a:xfrm>
              <a:custGeom>
                <a:avLst/>
                <a:gdLst>
                  <a:gd name="T0" fmla="*/ 0 w 421"/>
                  <a:gd name="T1" fmla="*/ 0 h 17"/>
                  <a:gd name="T2" fmla="*/ 420 w 421"/>
                  <a:gd name="T3" fmla="*/ 0 h 17"/>
                  <a:gd name="T4" fmla="*/ 420 w 421"/>
                  <a:gd name="T5" fmla="*/ 16 h 17"/>
                  <a:gd name="T6" fmla="*/ 0 w 421"/>
                  <a:gd name="T7" fmla="*/ 16 h 17"/>
                  <a:gd name="T8" fmla="*/ 0 w 4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17">
                    <a:moveTo>
                      <a:pt x="0" y="0"/>
                    </a:moveTo>
                    <a:lnTo>
                      <a:pt x="420" y="0"/>
                    </a:lnTo>
                    <a:lnTo>
                      <a:pt x="420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8433" name="Group 17"/>
            <p:cNvGrpSpPr>
              <a:grpSpLocks/>
            </p:cNvGrpSpPr>
            <p:nvPr/>
          </p:nvGrpSpPr>
          <p:grpSpPr bwMode="auto">
            <a:xfrm>
              <a:off x="987" y="1866"/>
              <a:ext cx="722" cy="1322"/>
              <a:chOff x="685" y="1584"/>
              <a:chExt cx="782" cy="1322"/>
            </a:xfrm>
          </p:grpSpPr>
          <p:sp>
            <p:nvSpPr>
              <p:cNvPr id="188434" name="Freeform 18"/>
              <p:cNvSpPr>
                <a:spLocks/>
              </p:cNvSpPr>
              <p:nvPr/>
            </p:nvSpPr>
            <p:spPr bwMode="auto">
              <a:xfrm>
                <a:off x="781" y="2882"/>
                <a:ext cx="588" cy="24"/>
              </a:xfrm>
              <a:custGeom>
                <a:avLst/>
                <a:gdLst>
                  <a:gd name="T0" fmla="*/ 407 w 411"/>
                  <a:gd name="T1" fmla="*/ 16 h 17"/>
                  <a:gd name="T2" fmla="*/ 5 w 411"/>
                  <a:gd name="T3" fmla="*/ 16 h 17"/>
                  <a:gd name="T4" fmla="*/ 0 w 411"/>
                  <a:gd name="T5" fmla="*/ 0 h 17"/>
                  <a:gd name="T6" fmla="*/ 410 w 411"/>
                  <a:gd name="T7" fmla="*/ 0 h 17"/>
                  <a:gd name="T8" fmla="*/ 407 w 4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7">
                    <a:moveTo>
                      <a:pt x="407" y="16"/>
                    </a:moveTo>
                    <a:lnTo>
                      <a:pt x="5" y="16"/>
                    </a:lnTo>
                    <a:lnTo>
                      <a:pt x="0" y="0"/>
                    </a:lnTo>
                    <a:lnTo>
                      <a:pt x="410" y="0"/>
                    </a:lnTo>
                    <a:lnTo>
                      <a:pt x="407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5" name="Freeform 19"/>
              <p:cNvSpPr>
                <a:spLocks/>
              </p:cNvSpPr>
              <p:nvPr/>
            </p:nvSpPr>
            <p:spPr bwMode="auto">
              <a:xfrm>
                <a:off x="777" y="2868"/>
                <a:ext cx="599" cy="24"/>
              </a:xfrm>
              <a:custGeom>
                <a:avLst/>
                <a:gdLst>
                  <a:gd name="T0" fmla="*/ 413 w 419"/>
                  <a:gd name="T1" fmla="*/ 16 h 17"/>
                  <a:gd name="T2" fmla="*/ 3 w 419"/>
                  <a:gd name="T3" fmla="*/ 16 h 17"/>
                  <a:gd name="T4" fmla="*/ 0 w 419"/>
                  <a:gd name="T5" fmla="*/ 0 h 17"/>
                  <a:gd name="T6" fmla="*/ 418 w 419"/>
                  <a:gd name="T7" fmla="*/ 0 h 17"/>
                  <a:gd name="T8" fmla="*/ 413 w 41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17">
                    <a:moveTo>
                      <a:pt x="413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418" y="0"/>
                    </a:lnTo>
                    <a:lnTo>
                      <a:pt x="413" y="16"/>
                    </a:lnTo>
                  </a:path>
                </a:pathLst>
              </a:custGeom>
              <a:solidFill>
                <a:srgbClr val="02020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6" name="Freeform 20"/>
              <p:cNvSpPr>
                <a:spLocks/>
              </p:cNvSpPr>
              <p:nvPr/>
            </p:nvSpPr>
            <p:spPr bwMode="auto">
              <a:xfrm>
                <a:off x="772" y="2856"/>
                <a:ext cx="608" cy="25"/>
              </a:xfrm>
              <a:custGeom>
                <a:avLst/>
                <a:gdLst>
                  <a:gd name="T0" fmla="*/ 421 w 425"/>
                  <a:gd name="T1" fmla="*/ 16 h 17"/>
                  <a:gd name="T2" fmla="*/ 3 w 425"/>
                  <a:gd name="T3" fmla="*/ 16 h 17"/>
                  <a:gd name="T4" fmla="*/ 0 w 425"/>
                  <a:gd name="T5" fmla="*/ 0 h 17"/>
                  <a:gd name="T6" fmla="*/ 424 w 425"/>
                  <a:gd name="T7" fmla="*/ 0 h 17"/>
                  <a:gd name="T8" fmla="*/ 421 w 42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7">
                    <a:moveTo>
                      <a:pt x="421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424" y="0"/>
                    </a:lnTo>
                    <a:lnTo>
                      <a:pt x="421" y="16"/>
                    </a:lnTo>
                  </a:path>
                </a:pathLst>
              </a:custGeom>
              <a:solidFill>
                <a:srgbClr val="0505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7" name="Freeform 21"/>
              <p:cNvSpPr>
                <a:spLocks/>
              </p:cNvSpPr>
              <p:nvPr/>
            </p:nvSpPr>
            <p:spPr bwMode="auto">
              <a:xfrm>
                <a:off x="767" y="2842"/>
                <a:ext cx="619" cy="24"/>
              </a:xfrm>
              <a:custGeom>
                <a:avLst/>
                <a:gdLst>
                  <a:gd name="T0" fmla="*/ 428 w 433"/>
                  <a:gd name="T1" fmla="*/ 16 h 17"/>
                  <a:gd name="T2" fmla="*/ 4 w 433"/>
                  <a:gd name="T3" fmla="*/ 16 h 17"/>
                  <a:gd name="T4" fmla="*/ 0 w 433"/>
                  <a:gd name="T5" fmla="*/ 0 h 17"/>
                  <a:gd name="T6" fmla="*/ 432 w 433"/>
                  <a:gd name="T7" fmla="*/ 0 h 17"/>
                  <a:gd name="T8" fmla="*/ 428 w 433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7">
                    <a:moveTo>
                      <a:pt x="428" y="16"/>
                    </a:moveTo>
                    <a:lnTo>
                      <a:pt x="4" y="16"/>
                    </a:lnTo>
                    <a:lnTo>
                      <a:pt x="0" y="0"/>
                    </a:lnTo>
                    <a:lnTo>
                      <a:pt x="432" y="0"/>
                    </a:lnTo>
                    <a:lnTo>
                      <a:pt x="428" y="16"/>
                    </a:lnTo>
                  </a:path>
                </a:pathLst>
              </a:custGeom>
              <a:solidFill>
                <a:srgbClr val="0707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8" name="Freeform 22"/>
              <p:cNvSpPr>
                <a:spLocks/>
              </p:cNvSpPr>
              <p:nvPr/>
            </p:nvSpPr>
            <p:spPr bwMode="auto">
              <a:xfrm>
                <a:off x="762" y="2829"/>
                <a:ext cx="628" cy="25"/>
              </a:xfrm>
              <a:custGeom>
                <a:avLst/>
                <a:gdLst>
                  <a:gd name="T0" fmla="*/ 435 w 439"/>
                  <a:gd name="T1" fmla="*/ 16 h 17"/>
                  <a:gd name="T2" fmla="*/ 3 w 439"/>
                  <a:gd name="T3" fmla="*/ 16 h 17"/>
                  <a:gd name="T4" fmla="*/ 0 w 439"/>
                  <a:gd name="T5" fmla="*/ 0 h 17"/>
                  <a:gd name="T6" fmla="*/ 438 w 439"/>
                  <a:gd name="T7" fmla="*/ 0 h 17"/>
                  <a:gd name="T8" fmla="*/ 435 w 43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17">
                    <a:moveTo>
                      <a:pt x="435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438" y="0"/>
                    </a:lnTo>
                    <a:lnTo>
                      <a:pt x="435" y="16"/>
                    </a:lnTo>
                  </a:path>
                </a:pathLst>
              </a:custGeom>
              <a:solidFill>
                <a:srgbClr val="0A0A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39" name="Freeform 23"/>
              <p:cNvSpPr>
                <a:spLocks/>
              </p:cNvSpPr>
              <p:nvPr/>
            </p:nvSpPr>
            <p:spPr bwMode="auto">
              <a:xfrm>
                <a:off x="758" y="2816"/>
                <a:ext cx="636" cy="25"/>
              </a:xfrm>
              <a:custGeom>
                <a:avLst/>
                <a:gdLst>
                  <a:gd name="T0" fmla="*/ 441 w 445"/>
                  <a:gd name="T1" fmla="*/ 16 h 17"/>
                  <a:gd name="T2" fmla="*/ 3 w 445"/>
                  <a:gd name="T3" fmla="*/ 16 h 17"/>
                  <a:gd name="T4" fmla="*/ 0 w 445"/>
                  <a:gd name="T5" fmla="*/ 0 h 17"/>
                  <a:gd name="T6" fmla="*/ 444 w 445"/>
                  <a:gd name="T7" fmla="*/ 0 h 17"/>
                  <a:gd name="T8" fmla="*/ 441 w 44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17">
                    <a:moveTo>
                      <a:pt x="441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444" y="0"/>
                    </a:lnTo>
                    <a:lnTo>
                      <a:pt x="441" y="16"/>
                    </a:lnTo>
                  </a:path>
                </a:pathLst>
              </a:custGeom>
              <a:solidFill>
                <a:srgbClr val="0C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0" name="Freeform 24"/>
              <p:cNvSpPr>
                <a:spLocks/>
              </p:cNvSpPr>
              <p:nvPr/>
            </p:nvSpPr>
            <p:spPr bwMode="auto">
              <a:xfrm>
                <a:off x="751" y="2802"/>
                <a:ext cx="650" cy="24"/>
              </a:xfrm>
              <a:custGeom>
                <a:avLst/>
                <a:gdLst>
                  <a:gd name="T0" fmla="*/ 449 w 455"/>
                  <a:gd name="T1" fmla="*/ 16 h 17"/>
                  <a:gd name="T2" fmla="*/ 5 w 455"/>
                  <a:gd name="T3" fmla="*/ 16 h 17"/>
                  <a:gd name="T4" fmla="*/ 0 w 455"/>
                  <a:gd name="T5" fmla="*/ 0 h 17"/>
                  <a:gd name="T6" fmla="*/ 454 w 455"/>
                  <a:gd name="T7" fmla="*/ 0 h 17"/>
                  <a:gd name="T8" fmla="*/ 449 w 45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7">
                    <a:moveTo>
                      <a:pt x="449" y="16"/>
                    </a:moveTo>
                    <a:lnTo>
                      <a:pt x="5" y="16"/>
                    </a:lnTo>
                    <a:lnTo>
                      <a:pt x="0" y="0"/>
                    </a:lnTo>
                    <a:lnTo>
                      <a:pt x="454" y="0"/>
                    </a:lnTo>
                    <a:lnTo>
                      <a:pt x="449" y="16"/>
                    </a:lnTo>
                  </a:path>
                </a:pathLst>
              </a:custGeom>
              <a:solidFill>
                <a:srgbClr val="0F0F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1" name="Freeform 25"/>
              <p:cNvSpPr>
                <a:spLocks/>
              </p:cNvSpPr>
              <p:nvPr/>
            </p:nvSpPr>
            <p:spPr bwMode="auto">
              <a:xfrm>
                <a:off x="745" y="2789"/>
                <a:ext cx="662" cy="24"/>
              </a:xfrm>
              <a:custGeom>
                <a:avLst/>
                <a:gdLst>
                  <a:gd name="T0" fmla="*/ 458 w 463"/>
                  <a:gd name="T1" fmla="*/ 16 h 17"/>
                  <a:gd name="T2" fmla="*/ 4 w 463"/>
                  <a:gd name="T3" fmla="*/ 16 h 17"/>
                  <a:gd name="T4" fmla="*/ 0 w 463"/>
                  <a:gd name="T5" fmla="*/ 0 h 17"/>
                  <a:gd name="T6" fmla="*/ 462 w 463"/>
                  <a:gd name="T7" fmla="*/ 0 h 17"/>
                  <a:gd name="T8" fmla="*/ 458 w 463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17">
                    <a:moveTo>
                      <a:pt x="458" y="16"/>
                    </a:moveTo>
                    <a:lnTo>
                      <a:pt x="4" y="16"/>
                    </a:lnTo>
                    <a:lnTo>
                      <a:pt x="0" y="0"/>
                    </a:lnTo>
                    <a:lnTo>
                      <a:pt x="462" y="0"/>
                    </a:lnTo>
                    <a:lnTo>
                      <a:pt x="458" y="16"/>
                    </a:lnTo>
                  </a:path>
                </a:pathLst>
              </a:custGeom>
              <a:solidFill>
                <a:srgbClr val="12121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2" name="Freeform 26"/>
              <p:cNvSpPr>
                <a:spLocks/>
              </p:cNvSpPr>
              <p:nvPr/>
            </p:nvSpPr>
            <p:spPr bwMode="auto">
              <a:xfrm>
                <a:off x="741" y="2776"/>
                <a:ext cx="671" cy="25"/>
              </a:xfrm>
              <a:custGeom>
                <a:avLst/>
                <a:gdLst>
                  <a:gd name="T0" fmla="*/ 465 w 469"/>
                  <a:gd name="T1" fmla="*/ 16 h 17"/>
                  <a:gd name="T2" fmla="*/ 3 w 469"/>
                  <a:gd name="T3" fmla="*/ 16 h 17"/>
                  <a:gd name="T4" fmla="*/ 0 w 469"/>
                  <a:gd name="T5" fmla="*/ 0 h 17"/>
                  <a:gd name="T6" fmla="*/ 468 w 469"/>
                  <a:gd name="T7" fmla="*/ 0 h 17"/>
                  <a:gd name="T8" fmla="*/ 465 w 46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17">
                    <a:moveTo>
                      <a:pt x="465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468" y="0"/>
                    </a:lnTo>
                    <a:lnTo>
                      <a:pt x="465" y="16"/>
                    </a:lnTo>
                  </a:path>
                </a:pathLst>
              </a:custGeom>
              <a:solidFill>
                <a:srgbClr val="14141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3" name="Freeform 27"/>
              <p:cNvSpPr>
                <a:spLocks/>
              </p:cNvSpPr>
              <p:nvPr/>
            </p:nvSpPr>
            <p:spPr bwMode="auto">
              <a:xfrm>
                <a:off x="736" y="2763"/>
                <a:ext cx="680" cy="25"/>
              </a:xfrm>
              <a:custGeom>
                <a:avLst/>
                <a:gdLst>
                  <a:gd name="T0" fmla="*/ 471 w 475"/>
                  <a:gd name="T1" fmla="*/ 16 h 17"/>
                  <a:gd name="T2" fmla="*/ 3 w 475"/>
                  <a:gd name="T3" fmla="*/ 16 h 17"/>
                  <a:gd name="T4" fmla="*/ 0 w 475"/>
                  <a:gd name="T5" fmla="*/ 0 h 17"/>
                  <a:gd name="T6" fmla="*/ 474 w 475"/>
                  <a:gd name="T7" fmla="*/ 0 h 17"/>
                  <a:gd name="T8" fmla="*/ 471 w 47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17">
                    <a:moveTo>
                      <a:pt x="471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474" y="0"/>
                    </a:lnTo>
                    <a:lnTo>
                      <a:pt x="471" y="16"/>
                    </a:lnTo>
                  </a:path>
                </a:pathLst>
              </a:custGeom>
              <a:solidFill>
                <a:srgbClr val="1717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4" name="Freeform 28"/>
              <p:cNvSpPr>
                <a:spLocks/>
              </p:cNvSpPr>
              <p:nvPr/>
            </p:nvSpPr>
            <p:spPr bwMode="auto">
              <a:xfrm>
                <a:off x="732" y="2749"/>
                <a:ext cx="688" cy="24"/>
              </a:xfrm>
              <a:custGeom>
                <a:avLst/>
                <a:gdLst>
                  <a:gd name="T0" fmla="*/ 477 w 481"/>
                  <a:gd name="T1" fmla="*/ 16 h 17"/>
                  <a:gd name="T2" fmla="*/ 3 w 481"/>
                  <a:gd name="T3" fmla="*/ 16 h 17"/>
                  <a:gd name="T4" fmla="*/ 0 w 481"/>
                  <a:gd name="T5" fmla="*/ 0 h 17"/>
                  <a:gd name="T6" fmla="*/ 480 w 481"/>
                  <a:gd name="T7" fmla="*/ 0 h 17"/>
                  <a:gd name="T8" fmla="*/ 477 w 48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1" h="17">
                    <a:moveTo>
                      <a:pt x="477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480" y="0"/>
                    </a:lnTo>
                    <a:lnTo>
                      <a:pt x="477" y="16"/>
                    </a:lnTo>
                  </a:path>
                </a:pathLst>
              </a:custGeom>
              <a:solidFill>
                <a:srgbClr val="19191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5" name="Freeform 29"/>
              <p:cNvSpPr>
                <a:spLocks/>
              </p:cNvSpPr>
              <p:nvPr/>
            </p:nvSpPr>
            <p:spPr bwMode="auto">
              <a:xfrm>
                <a:off x="725" y="2738"/>
                <a:ext cx="701" cy="24"/>
              </a:xfrm>
              <a:custGeom>
                <a:avLst/>
                <a:gdLst>
                  <a:gd name="T0" fmla="*/ 485 w 490"/>
                  <a:gd name="T1" fmla="*/ 16 h 17"/>
                  <a:gd name="T2" fmla="*/ 5 w 490"/>
                  <a:gd name="T3" fmla="*/ 16 h 17"/>
                  <a:gd name="T4" fmla="*/ 0 w 490"/>
                  <a:gd name="T5" fmla="*/ 0 h 17"/>
                  <a:gd name="T6" fmla="*/ 489 w 490"/>
                  <a:gd name="T7" fmla="*/ 0 h 17"/>
                  <a:gd name="T8" fmla="*/ 485 w 49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7">
                    <a:moveTo>
                      <a:pt x="485" y="16"/>
                    </a:moveTo>
                    <a:lnTo>
                      <a:pt x="5" y="16"/>
                    </a:lnTo>
                    <a:lnTo>
                      <a:pt x="0" y="0"/>
                    </a:lnTo>
                    <a:lnTo>
                      <a:pt x="489" y="0"/>
                    </a:lnTo>
                    <a:lnTo>
                      <a:pt x="485" y="16"/>
                    </a:lnTo>
                  </a:path>
                </a:pathLst>
              </a:custGeom>
              <a:solidFill>
                <a:srgbClr val="1C1C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6" name="Freeform 30"/>
              <p:cNvSpPr>
                <a:spLocks/>
              </p:cNvSpPr>
              <p:nvPr/>
            </p:nvSpPr>
            <p:spPr bwMode="auto">
              <a:xfrm>
                <a:off x="719" y="2723"/>
                <a:ext cx="714" cy="25"/>
              </a:xfrm>
              <a:custGeom>
                <a:avLst/>
                <a:gdLst>
                  <a:gd name="T0" fmla="*/ 493 w 499"/>
                  <a:gd name="T1" fmla="*/ 16 h 17"/>
                  <a:gd name="T2" fmla="*/ 4 w 499"/>
                  <a:gd name="T3" fmla="*/ 16 h 17"/>
                  <a:gd name="T4" fmla="*/ 0 w 499"/>
                  <a:gd name="T5" fmla="*/ 0 h 17"/>
                  <a:gd name="T6" fmla="*/ 498 w 499"/>
                  <a:gd name="T7" fmla="*/ 0 h 17"/>
                  <a:gd name="T8" fmla="*/ 493 w 49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17">
                    <a:moveTo>
                      <a:pt x="493" y="16"/>
                    </a:moveTo>
                    <a:lnTo>
                      <a:pt x="4" y="16"/>
                    </a:lnTo>
                    <a:lnTo>
                      <a:pt x="0" y="0"/>
                    </a:lnTo>
                    <a:lnTo>
                      <a:pt x="498" y="0"/>
                    </a:lnTo>
                    <a:lnTo>
                      <a:pt x="493" y="16"/>
                    </a:lnTo>
                  </a:path>
                </a:pathLst>
              </a:custGeom>
              <a:solidFill>
                <a:srgbClr val="1E1E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7" name="Freeform 31"/>
              <p:cNvSpPr>
                <a:spLocks/>
              </p:cNvSpPr>
              <p:nvPr/>
            </p:nvSpPr>
            <p:spPr bwMode="auto">
              <a:xfrm>
                <a:off x="715" y="2709"/>
                <a:ext cx="722" cy="24"/>
              </a:xfrm>
              <a:custGeom>
                <a:avLst/>
                <a:gdLst>
                  <a:gd name="T0" fmla="*/ 501 w 505"/>
                  <a:gd name="T1" fmla="*/ 16 h 17"/>
                  <a:gd name="T2" fmla="*/ 3 w 505"/>
                  <a:gd name="T3" fmla="*/ 16 h 17"/>
                  <a:gd name="T4" fmla="*/ 0 w 505"/>
                  <a:gd name="T5" fmla="*/ 0 h 17"/>
                  <a:gd name="T6" fmla="*/ 504 w 505"/>
                  <a:gd name="T7" fmla="*/ 0 h 17"/>
                  <a:gd name="T8" fmla="*/ 501 w 50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17">
                    <a:moveTo>
                      <a:pt x="501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504" y="0"/>
                    </a:lnTo>
                    <a:lnTo>
                      <a:pt x="501" y="16"/>
                    </a:lnTo>
                  </a:path>
                </a:pathLst>
              </a:custGeom>
              <a:solidFill>
                <a:srgbClr val="21212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8" name="Freeform 32"/>
              <p:cNvSpPr>
                <a:spLocks/>
              </p:cNvSpPr>
              <p:nvPr/>
            </p:nvSpPr>
            <p:spPr bwMode="auto">
              <a:xfrm>
                <a:off x="711" y="2698"/>
                <a:ext cx="731" cy="24"/>
              </a:xfrm>
              <a:custGeom>
                <a:avLst/>
                <a:gdLst>
                  <a:gd name="T0" fmla="*/ 507 w 511"/>
                  <a:gd name="T1" fmla="*/ 16 h 17"/>
                  <a:gd name="T2" fmla="*/ 3 w 511"/>
                  <a:gd name="T3" fmla="*/ 16 h 17"/>
                  <a:gd name="T4" fmla="*/ 0 w 511"/>
                  <a:gd name="T5" fmla="*/ 0 h 17"/>
                  <a:gd name="T6" fmla="*/ 510 w 511"/>
                  <a:gd name="T7" fmla="*/ 0 h 17"/>
                  <a:gd name="T8" fmla="*/ 507 w 5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17">
                    <a:moveTo>
                      <a:pt x="507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510" y="0"/>
                    </a:lnTo>
                    <a:lnTo>
                      <a:pt x="507" y="16"/>
                    </a:lnTo>
                  </a:path>
                </a:pathLst>
              </a:custGeom>
              <a:solidFill>
                <a:srgbClr val="2424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49" name="Freeform 33"/>
              <p:cNvSpPr>
                <a:spLocks/>
              </p:cNvSpPr>
              <p:nvPr/>
            </p:nvSpPr>
            <p:spPr bwMode="auto">
              <a:xfrm>
                <a:off x="705" y="2683"/>
                <a:ext cx="742" cy="25"/>
              </a:xfrm>
              <a:custGeom>
                <a:avLst/>
                <a:gdLst>
                  <a:gd name="T0" fmla="*/ 514 w 519"/>
                  <a:gd name="T1" fmla="*/ 16 h 17"/>
                  <a:gd name="T2" fmla="*/ 4 w 519"/>
                  <a:gd name="T3" fmla="*/ 16 h 17"/>
                  <a:gd name="T4" fmla="*/ 0 w 519"/>
                  <a:gd name="T5" fmla="*/ 0 h 17"/>
                  <a:gd name="T6" fmla="*/ 518 w 519"/>
                  <a:gd name="T7" fmla="*/ 0 h 17"/>
                  <a:gd name="T8" fmla="*/ 514 w 51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17">
                    <a:moveTo>
                      <a:pt x="514" y="16"/>
                    </a:moveTo>
                    <a:lnTo>
                      <a:pt x="4" y="16"/>
                    </a:lnTo>
                    <a:lnTo>
                      <a:pt x="0" y="0"/>
                    </a:lnTo>
                    <a:lnTo>
                      <a:pt x="518" y="0"/>
                    </a:lnTo>
                    <a:lnTo>
                      <a:pt x="514" y="16"/>
                    </a:lnTo>
                  </a:path>
                </a:pathLst>
              </a:custGeom>
              <a:solidFill>
                <a:srgbClr val="2626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0" name="Freeform 34"/>
              <p:cNvSpPr>
                <a:spLocks/>
              </p:cNvSpPr>
              <p:nvPr/>
            </p:nvSpPr>
            <p:spPr bwMode="auto">
              <a:xfrm>
                <a:off x="701" y="2672"/>
                <a:ext cx="751" cy="24"/>
              </a:xfrm>
              <a:custGeom>
                <a:avLst/>
                <a:gdLst>
                  <a:gd name="T0" fmla="*/ 521 w 525"/>
                  <a:gd name="T1" fmla="*/ 16 h 17"/>
                  <a:gd name="T2" fmla="*/ 3 w 525"/>
                  <a:gd name="T3" fmla="*/ 16 h 17"/>
                  <a:gd name="T4" fmla="*/ 0 w 525"/>
                  <a:gd name="T5" fmla="*/ 0 h 17"/>
                  <a:gd name="T6" fmla="*/ 524 w 525"/>
                  <a:gd name="T7" fmla="*/ 0 h 17"/>
                  <a:gd name="T8" fmla="*/ 521 w 52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17">
                    <a:moveTo>
                      <a:pt x="521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524" y="0"/>
                    </a:lnTo>
                    <a:lnTo>
                      <a:pt x="521" y="16"/>
                    </a:lnTo>
                  </a:path>
                </a:pathLst>
              </a:custGeom>
              <a:solidFill>
                <a:srgbClr val="2929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1" name="Freeform 35"/>
              <p:cNvSpPr>
                <a:spLocks/>
              </p:cNvSpPr>
              <p:nvPr/>
            </p:nvSpPr>
            <p:spPr bwMode="auto">
              <a:xfrm>
                <a:off x="694" y="2658"/>
                <a:ext cx="765" cy="24"/>
              </a:xfrm>
              <a:custGeom>
                <a:avLst/>
                <a:gdLst>
                  <a:gd name="T0" fmla="*/ 529 w 535"/>
                  <a:gd name="T1" fmla="*/ 16 h 17"/>
                  <a:gd name="T2" fmla="*/ 5 w 535"/>
                  <a:gd name="T3" fmla="*/ 16 h 17"/>
                  <a:gd name="T4" fmla="*/ 0 w 535"/>
                  <a:gd name="T5" fmla="*/ 0 h 17"/>
                  <a:gd name="T6" fmla="*/ 534 w 535"/>
                  <a:gd name="T7" fmla="*/ 0 h 17"/>
                  <a:gd name="T8" fmla="*/ 529 w 53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17">
                    <a:moveTo>
                      <a:pt x="529" y="16"/>
                    </a:moveTo>
                    <a:lnTo>
                      <a:pt x="5" y="16"/>
                    </a:lnTo>
                    <a:lnTo>
                      <a:pt x="0" y="0"/>
                    </a:lnTo>
                    <a:lnTo>
                      <a:pt x="534" y="0"/>
                    </a:lnTo>
                    <a:lnTo>
                      <a:pt x="529" y="16"/>
                    </a:lnTo>
                  </a:path>
                </a:pathLst>
              </a:custGeom>
              <a:solidFill>
                <a:srgbClr val="2B2B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2" name="Freeform 36"/>
              <p:cNvSpPr>
                <a:spLocks/>
              </p:cNvSpPr>
              <p:nvPr/>
            </p:nvSpPr>
            <p:spPr bwMode="auto">
              <a:xfrm>
                <a:off x="689" y="2646"/>
                <a:ext cx="774" cy="24"/>
              </a:xfrm>
              <a:custGeom>
                <a:avLst/>
                <a:gdLst>
                  <a:gd name="T0" fmla="*/ 537 w 541"/>
                  <a:gd name="T1" fmla="*/ 16 h 17"/>
                  <a:gd name="T2" fmla="*/ 3 w 541"/>
                  <a:gd name="T3" fmla="*/ 16 h 17"/>
                  <a:gd name="T4" fmla="*/ 0 w 541"/>
                  <a:gd name="T5" fmla="*/ 0 h 17"/>
                  <a:gd name="T6" fmla="*/ 540 w 541"/>
                  <a:gd name="T7" fmla="*/ 0 h 17"/>
                  <a:gd name="T8" fmla="*/ 537 w 54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17">
                    <a:moveTo>
                      <a:pt x="537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540" y="0"/>
                    </a:lnTo>
                    <a:lnTo>
                      <a:pt x="537" y="16"/>
                    </a:lnTo>
                  </a:path>
                </a:pathLst>
              </a:custGeom>
              <a:solidFill>
                <a:srgbClr val="2E2E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3" name="Freeform 37"/>
              <p:cNvSpPr>
                <a:spLocks/>
              </p:cNvSpPr>
              <p:nvPr/>
            </p:nvSpPr>
            <p:spPr bwMode="auto">
              <a:xfrm>
                <a:off x="685" y="2632"/>
                <a:ext cx="782" cy="24"/>
              </a:xfrm>
              <a:custGeom>
                <a:avLst/>
                <a:gdLst>
                  <a:gd name="T0" fmla="*/ 543 w 547"/>
                  <a:gd name="T1" fmla="*/ 16 h 17"/>
                  <a:gd name="T2" fmla="*/ 3 w 547"/>
                  <a:gd name="T3" fmla="*/ 16 h 17"/>
                  <a:gd name="T4" fmla="*/ 0 w 547"/>
                  <a:gd name="T5" fmla="*/ 0 h 17"/>
                  <a:gd name="T6" fmla="*/ 0 w 547"/>
                  <a:gd name="T7" fmla="*/ 0 h 17"/>
                  <a:gd name="T8" fmla="*/ 546 w 547"/>
                  <a:gd name="T9" fmla="*/ 0 h 17"/>
                  <a:gd name="T10" fmla="*/ 546 w 547"/>
                  <a:gd name="T11" fmla="*/ 0 h 17"/>
                  <a:gd name="T12" fmla="*/ 543 w 54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17">
                    <a:moveTo>
                      <a:pt x="543" y="16"/>
                    </a:moveTo>
                    <a:lnTo>
                      <a:pt x="3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3" y="16"/>
                    </a:lnTo>
                  </a:path>
                </a:pathLst>
              </a:custGeom>
              <a:solidFill>
                <a:srgbClr val="3030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4" name="Freeform 38"/>
              <p:cNvSpPr>
                <a:spLocks/>
              </p:cNvSpPr>
              <p:nvPr/>
            </p:nvSpPr>
            <p:spPr bwMode="auto">
              <a:xfrm>
                <a:off x="685" y="2618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5" name="Freeform 39"/>
              <p:cNvSpPr>
                <a:spLocks/>
              </p:cNvSpPr>
              <p:nvPr/>
            </p:nvSpPr>
            <p:spPr bwMode="auto">
              <a:xfrm>
                <a:off x="685" y="2606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36363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6" name="Freeform 40"/>
              <p:cNvSpPr>
                <a:spLocks/>
              </p:cNvSpPr>
              <p:nvPr/>
            </p:nvSpPr>
            <p:spPr bwMode="auto">
              <a:xfrm>
                <a:off x="685" y="2592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3838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7" name="Freeform 41"/>
              <p:cNvSpPr>
                <a:spLocks/>
              </p:cNvSpPr>
              <p:nvPr/>
            </p:nvSpPr>
            <p:spPr bwMode="auto">
              <a:xfrm>
                <a:off x="685" y="2580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3B3B3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8" name="Freeform 42"/>
              <p:cNvSpPr>
                <a:spLocks/>
              </p:cNvSpPr>
              <p:nvPr/>
            </p:nvSpPr>
            <p:spPr bwMode="auto">
              <a:xfrm>
                <a:off x="685" y="2566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3D3D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59" name="Freeform 43"/>
              <p:cNvSpPr>
                <a:spLocks/>
              </p:cNvSpPr>
              <p:nvPr/>
            </p:nvSpPr>
            <p:spPr bwMode="auto">
              <a:xfrm>
                <a:off x="685" y="2555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0" name="Freeform 44"/>
              <p:cNvSpPr>
                <a:spLocks/>
              </p:cNvSpPr>
              <p:nvPr/>
            </p:nvSpPr>
            <p:spPr bwMode="auto">
              <a:xfrm>
                <a:off x="685" y="2540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4242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1" name="Freeform 45"/>
              <p:cNvSpPr>
                <a:spLocks/>
              </p:cNvSpPr>
              <p:nvPr/>
            </p:nvSpPr>
            <p:spPr bwMode="auto">
              <a:xfrm>
                <a:off x="685" y="2526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45454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2" name="Freeform 46"/>
              <p:cNvSpPr>
                <a:spLocks/>
              </p:cNvSpPr>
              <p:nvPr/>
            </p:nvSpPr>
            <p:spPr bwMode="auto">
              <a:xfrm>
                <a:off x="685" y="2515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48484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3" name="Freeform 47"/>
              <p:cNvSpPr>
                <a:spLocks/>
              </p:cNvSpPr>
              <p:nvPr/>
            </p:nvSpPr>
            <p:spPr bwMode="auto">
              <a:xfrm>
                <a:off x="685" y="2500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4A4A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4" name="Freeform 48"/>
              <p:cNvSpPr>
                <a:spLocks/>
              </p:cNvSpPr>
              <p:nvPr/>
            </p:nvSpPr>
            <p:spPr bwMode="auto">
              <a:xfrm>
                <a:off x="685" y="2489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5" name="Freeform 49"/>
              <p:cNvSpPr>
                <a:spLocks/>
              </p:cNvSpPr>
              <p:nvPr/>
            </p:nvSpPr>
            <p:spPr bwMode="auto">
              <a:xfrm>
                <a:off x="685" y="2474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4F4F4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6" name="Freeform 50"/>
              <p:cNvSpPr>
                <a:spLocks/>
              </p:cNvSpPr>
              <p:nvPr/>
            </p:nvSpPr>
            <p:spPr bwMode="auto">
              <a:xfrm>
                <a:off x="685" y="2463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5252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7" name="Freeform 51"/>
              <p:cNvSpPr>
                <a:spLocks/>
              </p:cNvSpPr>
              <p:nvPr/>
            </p:nvSpPr>
            <p:spPr bwMode="auto">
              <a:xfrm>
                <a:off x="685" y="2449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55555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8" name="Freeform 52"/>
              <p:cNvSpPr>
                <a:spLocks/>
              </p:cNvSpPr>
              <p:nvPr/>
            </p:nvSpPr>
            <p:spPr bwMode="auto">
              <a:xfrm>
                <a:off x="685" y="2434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57575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69" name="Freeform 53"/>
              <p:cNvSpPr>
                <a:spLocks/>
              </p:cNvSpPr>
              <p:nvPr/>
            </p:nvSpPr>
            <p:spPr bwMode="auto">
              <a:xfrm>
                <a:off x="685" y="2423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5A5A5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0" name="Freeform 54"/>
              <p:cNvSpPr>
                <a:spLocks/>
              </p:cNvSpPr>
              <p:nvPr/>
            </p:nvSpPr>
            <p:spPr bwMode="auto">
              <a:xfrm>
                <a:off x="685" y="2409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5C5C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1" name="Freeform 55"/>
              <p:cNvSpPr>
                <a:spLocks/>
              </p:cNvSpPr>
              <p:nvPr/>
            </p:nvSpPr>
            <p:spPr bwMode="auto">
              <a:xfrm>
                <a:off x="685" y="2397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2" name="Freeform 56"/>
              <p:cNvSpPr>
                <a:spLocks/>
              </p:cNvSpPr>
              <p:nvPr/>
            </p:nvSpPr>
            <p:spPr bwMode="auto">
              <a:xfrm>
                <a:off x="685" y="2383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61616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3" name="Freeform 57"/>
              <p:cNvSpPr>
                <a:spLocks/>
              </p:cNvSpPr>
              <p:nvPr/>
            </p:nvSpPr>
            <p:spPr bwMode="auto">
              <a:xfrm>
                <a:off x="685" y="2370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6464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4" name="Freeform 58"/>
              <p:cNvSpPr>
                <a:spLocks/>
              </p:cNvSpPr>
              <p:nvPr/>
            </p:nvSpPr>
            <p:spPr bwMode="auto">
              <a:xfrm>
                <a:off x="685" y="2357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6767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5" name="Freeform 59"/>
              <p:cNvSpPr>
                <a:spLocks/>
              </p:cNvSpPr>
              <p:nvPr/>
            </p:nvSpPr>
            <p:spPr bwMode="auto">
              <a:xfrm>
                <a:off x="685" y="2344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69696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6" name="Freeform 60"/>
              <p:cNvSpPr>
                <a:spLocks/>
              </p:cNvSpPr>
              <p:nvPr/>
            </p:nvSpPr>
            <p:spPr bwMode="auto">
              <a:xfrm>
                <a:off x="685" y="2330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6C6C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7" name="Freeform 61"/>
              <p:cNvSpPr>
                <a:spLocks/>
              </p:cNvSpPr>
              <p:nvPr/>
            </p:nvSpPr>
            <p:spPr bwMode="auto">
              <a:xfrm>
                <a:off x="685" y="2317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6E6E6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8" name="Freeform 62"/>
              <p:cNvSpPr>
                <a:spLocks/>
              </p:cNvSpPr>
              <p:nvPr/>
            </p:nvSpPr>
            <p:spPr bwMode="auto">
              <a:xfrm>
                <a:off x="685" y="2304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71717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79" name="Freeform 63"/>
              <p:cNvSpPr>
                <a:spLocks/>
              </p:cNvSpPr>
              <p:nvPr/>
            </p:nvSpPr>
            <p:spPr bwMode="auto">
              <a:xfrm>
                <a:off x="685" y="2290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7373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0" name="Freeform 64"/>
              <p:cNvSpPr>
                <a:spLocks/>
              </p:cNvSpPr>
              <p:nvPr/>
            </p:nvSpPr>
            <p:spPr bwMode="auto">
              <a:xfrm>
                <a:off x="685" y="2279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76767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1" name="Freeform 65"/>
              <p:cNvSpPr>
                <a:spLocks/>
              </p:cNvSpPr>
              <p:nvPr/>
            </p:nvSpPr>
            <p:spPr bwMode="auto">
              <a:xfrm>
                <a:off x="685" y="2264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7979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2" name="Freeform 66"/>
              <p:cNvSpPr>
                <a:spLocks/>
              </p:cNvSpPr>
              <p:nvPr/>
            </p:nvSpPr>
            <p:spPr bwMode="auto">
              <a:xfrm>
                <a:off x="685" y="2253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7B7B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3" name="Freeform 67"/>
              <p:cNvSpPr>
                <a:spLocks/>
              </p:cNvSpPr>
              <p:nvPr/>
            </p:nvSpPr>
            <p:spPr bwMode="auto">
              <a:xfrm>
                <a:off x="685" y="2238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4" name="Freeform 68"/>
              <p:cNvSpPr>
                <a:spLocks/>
              </p:cNvSpPr>
              <p:nvPr/>
            </p:nvSpPr>
            <p:spPr bwMode="auto">
              <a:xfrm>
                <a:off x="685" y="2224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5" name="Freeform 69"/>
              <p:cNvSpPr>
                <a:spLocks/>
              </p:cNvSpPr>
              <p:nvPr/>
            </p:nvSpPr>
            <p:spPr bwMode="auto">
              <a:xfrm>
                <a:off x="685" y="2213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83838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6" name="Freeform 70"/>
              <p:cNvSpPr>
                <a:spLocks/>
              </p:cNvSpPr>
              <p:nvPr/>
            </p:nvSpPr>
            <p:spPr bwMode="auto">
              <a:xfrm>
                <a:off x="685" y="2198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85858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7" name="Freeform 71"/>
              <p:cNvSpPr>
                <a:spLocks/>
              </p:cNvSpPr>
              <p:nvPr/>
            </p:nvSpPr>
            <p:spPr bwMode="auto">
              <a:xfrm>
                <a:off x="685" y="2187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8888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8" name="Freeform 72"/>
              <p:cNvSpPr>
                <a:spLocks/>
              </p:cNvSpPr>
              <p:nvPr/>
            </p:nvSpPr>
            <p:spPr bwMode="auto">
              <a:xfrm>
                <a:off x="685" y="2173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8B8B8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89" name="Freeform 73"/>
              <p:cNvSpPr>
                <a:spLocks/>
              </p:cNvSpPr>
              <p:nvPr/>
            </p:nvSpPr>
            <p:spPr bwMode="auto">
              <a:xfrm>
                <a:off x="685" y="2161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8D8D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0" name="Freeform 74"/>
              <p:cNvSpPr>
                <a:spLocks/>
              </p:cNvSpPr>
              <p:nvPr/>
            </p:nvSpPr>
            <p:spPr bwMode="auto">
              <a:xfrm>
                <a:off x="685" y="2147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9090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1" name="Freeform 75"/>
              <p:cNvSpPr>
                <a:spLocks/>
              </p:cNvSpPr>
              <p:nvPr/>
            </p:nvSpPr>
            <p:spPr bwMode="auto">
              <a:xfrm>
                <a:off x="685" y="2133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92929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2" name="Freeform 76"/>
              <p:cNvSpPr>
                <a:spLocks/>
              </p:cNvSpPr>
              <p:nvPr/>
            </p:nvSpPr>
            <p:spPr bwMode="auto">
              <a:xfrm>
                <a:off x="685" y="2121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95959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3" name="Freeform 77"/>
              <p:cNvSpPr>
                <a:spLocks/>
              </p:cNvSpPr>
              <p:nvPr/>
            </p:nvSpPr>
            <p:spPr bwMode="auto">
              <a:xfrm>
                <a:off x="685" y="2107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9797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4" name="Freeform 78"/>
              <p:cNvSpPr>
                <a:spLocks/>
              </p:cNvSpPr>
              <p:nvPr/>
            </p:nvSpPr>
            <p:spPr bwMode="auto">
              <a:xfrm>
                <a:off x="685" y="2095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5" name="Freeform 79"/>
              <p:cNvSpPr>
                <a:spLocks/>
              </p:cNvSpPr>
              <p:nvPr/>
            </p:nvSpPr>
            <p:spPr bwMode="auto">
              <a:xfrm>
                <a:off x="685" y="2081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9D9D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6" name="Freeform 80"/>
              <p:cNvSpPr>
                <a:spLocks/>
              </p:cNvSpPr>
              <p:nvPr/>
            </p:nvSpPr>
            <p:spPr bwMode="auto">
              <a:xfrm>
                <a:off x="685" y="2070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9F9F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7" name="Freeform 81"/>
              <p:cNvSpPr>
                <a:spLocks/>
              </p:cNvSpPr>
              <p:nvPr/>
            </p:nvSpPr>
            <p:spPr bwMode="auto">
              <a:xfrm>
                <a:off x="685" y="2055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8" name="Freeform 82"/>
              <p:cNvSpPr>
                <a:spLocks/>
              </p:cNvSpPr>
              <p:nvPr/>
            </p:nvSpPr>
            <p:spPr bwMode="auto">
              <a:xfrm>
                <a:off x="685" y="2041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A4A4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499" name="Freeform 83"/>
              <p:cNvSpPr>
                <a:spLocks/>
              </p:cNvSpPr>
              <p:nvPr/>
            </p:nvSpPr>
            <p:spPr bwMode="auto">
              <a:xfrm>
                <a:off x="685" y="2030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A7A7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0" name="Freeform 84"/>
              <p:cNvSpPr>
                <a:spLocks/>
              </p:cNvSpPr>
              <p:nvPr/>
            </p:nvSpPr>
            <p:spPr bwMode="auto">
              <a:xfrm>
                <a:off x="685" y="2015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AAAA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1" name="Freeform 85"/>
              <p:cNvSpPr>
                <a:spLocks/>
              </p:cNvSpPr>
              <p:nvPr/>
            </p:nvSpPr>
            <p:spPr bwMode="auto">
              <a:xfrm>
                <a:off x="685" y="2004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ACAC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2" name="Freeform 86"/>
              <p:cNvSpPr>
                <a:spLocks/>
              </p:cNvSpPr>
              <p:nvPr/>
            </p:nvSpPr>
            <p:spPr bwMode="auto">
              <a:xfrm>
                <a:off x="685" y="1990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AFAF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3" name="Freeform 87"/>
              <p:cNvSpPr>
                <a:spLocks/>
              </p:cNvSpPr>
              <p:nvPr/>
            </p:nvSpPr>
            <p:spPr bwMode="auto">
              <a:xfrm>
                <a:off x="685" y="1978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4" name="Freeform 88"/>
              <p:cNvSpPr>
                <a:spLocks/>
              </p:cNvSpPr>
              <p:nvPr/>
            </p:nvSpPr>
            <p:spPr bwMode="auto">
              <a:xfrm>
                <a:off x="685" y="1964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5" name="Freeform 89"/>
              <p:cNvSpPr>
                <a:spLocks/>
              </p:cNvSpPr>
              <p:nvPr/>
            </p:nvSpPr>
            <p:spPr bwMode="auto">
              <a:xfrm>
                <a:off x="685" y="1950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B6B6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6" name="Freeform 90"/>
              <p:cNvSpPr>
                <a:spLocks/>
              </p:cNvSpPr>
              <p:nvPr/>
            </p:nvSpPr>
            <p:spPr bwMode="auto">
              <a:xfrm>
                <a:off x="685" y="1938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7" name="Freeform 91"/>
              <p:cNvSpPr>
                <a:spLocks/>
              </p:cNvSpPr>
              <p:nvPr/>
            </p:nvSpPr>
            <p:spPr bwMode="auto">
              <a:xfrm>
                <a:off x="685" y="1924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BCBC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8" name="Freeform 92"/>
              <p:cNvSpPr>
                <a:spLocks/>
              </p:cNvSpPr>
              <p:nvPr/>
            </p:nvSpPr>
            <p:spPr bwMode="auto">
              <a:xfrm>
                <a:off x="685" y="1911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BEBE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09" name="Freeform 93"/>
              <p:cNvSpPr>
                <a:spLocks/>
              </p:cNvSpPr>
              <p:nvPr/>
            </p:nvSpPr>
            <p:spPr bwMode="auto">
              <a:xfrm>
                <a:off x="685" y="1898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C1C1C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0" name="Freeform 94"/>
              <p:cNvSpPr>
                <a:spLocks/>
              </p:cNvSpPr>
              <p:nvPr/>
            </p:nvSpPr>
            <p:spPr bwMode="auto">
              <a:xfrm>
                <a:off x="685" y="1885"/>
                <a:ext cx="782" cy="25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C3C3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1" name="Freeform 95"/>
              <p:cNvSpPr>
                <a:spLocks/>
              </p:cNvSpPr>
              <p:nvPr/>
            </p:nvSpPr>
            <p:spPr bwMode="auto">
              <a:xfrm>
                <a:off x="685" y="1871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C6C6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2" name="Freeform 96"/>
              <p:cNvSpPr>
                <a:spLocks/>
              </p:cNvSpPr>
              <p:nvPr/>
            </p:nvSpPr>
            <p:spPr bwMode="auto">
              <a:xfrm>
                <a:off x="685" y="1858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C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3" name="Freeform 97"/>
              <p:cNvSpPr>
                <a:spLocks/>
              </p:cNvSpPr>
              <p:nvPr/>
            </p:nvSpPr>
            <p:spPr bwMode="auto">
              <a:xfrm>
                <a:off x="685" y="1845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0 h 17"/>
                  <a:gd name="T6" fmla="*/ 546 w 547"/>
                  <a:gd name="T7" fmla="*/ 0 h 17"/>
                  <a:gd name="T8" fmla="*/ 546 w 54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46" y="0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CBCB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4" name="Freeform 98"/>
              <p:cNvSpPr>
                <a:spLocks/>
              </p:cNvSpPr>
              <p:nvPr/>
            </p:nvSpPr>
            <p:spPr bwMode="auto">
              <a:xfrm>
                <a:off x="685" y="1831"/>
                <a:ext cx="782" cy="24"/>
              </a:xfrm>
              <a:custGeom>
                <a:avLst/>
                <a:gdLst>
                  <a:gd name="T0" fmla="*/ 546 w 547"/>
                  <a:gd name="T1" fmla="*/ 16 h 17"/>
                  <a:gd name="T2" fmla="*/ 0 w 547"/>
                  <a:gd name="T3" fmla="*/ 16 h 17"/>
                  <a:gd name="T4" fmla="*/ 0 w 547"/>
                  <a:gd name="T5" fmla="*/ 16 h 17"/>
                  <a:gd name="T6" fmla="*/ 3 w 547"/>
                  <a:gd name="T7" fmla="*/ 0 h 17"/>
                  <a:gd name="T8" fmla="*/ 543 w 547"/>
                  <a:gd name="T9" fmla="*/ 0 h 17"/>
                  <a:gd name="T10" fmla="*/ 546 w 547"/>
                  <a:gd name="T11" fmla="*/ 16 h 17"/>
                  <a:gd name="T12" fmla="*/ 546 w 54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17">
                    <a:moveTo>
                      <a:pt x="546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543" y="0"/>
                    </a:lnTo>
                    <a:lnTo>
                      <a:pt x="546" y="16"/>
                    </a:lnTo>
                    <a:lnTo>
                      <a:pt x="546" y="16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5" name="Freeform 99"/>
              <p:cNvSpPr>
                <a:spLocks/>
              </p:cNvSpPr>
              <p:nvPr/>
            </p:nvSpPr>
            <p:spPr bwMode="auto">
              <a:xfrm>
                <a:off x="689" y="1819"/>
                <a:ext cx="774" cy="25"/>
              </a:xfrm>
              <a:custGeom>
                <a:avLst/>
                <a:gdLst>
                  <a:gd name="T0" fmla="*/ 540 w 541"/>
                  <a:gd name="T1" fmla="*/ 16 h 17"/>
                  <a:gd name="T2" fmla="*/ 0 w 541"/>
                  <a:gd name="T3" fmla="*/ 16 h 17"/>
                  <a:gd name="T4" fmla="*/ 3 w 541"/>
                  <a:gd name="T5" fmla="*/ 0 h 17"/>
                  <a:gd name="T6" fmla="*/ 537 w 541"/>
                  <a:gd name="T7" fmla="*/ 0 h 17"/>
                  <a:gd name="T8" fmla="*/ 540 w 54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17">
                    <a:moveTo>
                      <a:pt x="540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537" y="0"/>
                    </a:lnTo>
                    <a:lnTo>
                      <a:pt x="540" y="16"/>
                    </a:lnTo>
                  </a:path>
                </a:pathLst>
              </a:custGeom>
              <a:solidFill>
                <a:srgbClr val="D0D0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6" name="Freeform 100"/>
              <p:cNvSpPr>
                <a:spLocks/>
              </p:cNvSpPr>
              <p:nvPr/>
            </p:nvSpPr>
            <p:spPr bwMode="auto">
              <a:xfrm>
                <a:off x="694" y="1805"/>
                <a:ext cx="765" cy="24"/>
              </a:xfrm>
              <a:custGeom>
                <a:avLst/>
                <a:gdLst>
                  <a:gd name="T0" fmla="*/ 534 w 535"/>
                  <a:gd name="T1" fmla="*/ 16 h 17"/>
                  <a:gd name="T2" fmla="*/ 0 w 535"/>
                  <a:gd name="T3" fmla="*/ 16 h 17"/>
                  <a:gd name="T4" fmla="*/ 5 w 535"/>
                  <a:gd name="T5" fmla="*/ 0 h 17"/>
                  <a:gd name="T6" fmla="*/ 529 w 535"/>
                  <a:gd name="T7" fmla="*/ 0 h 17"/>
                  <a:gd name="T8" fmla="*/ 534 w 53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17">
                    <a:moveTo>
                      <a:pt x="534" y="16"/>
                    </a:moveTo>
                    <a:lnTo>
                      <a:pt x="0" y="16"/>
                    </a:lnTo>
                    <a:lnTo>
                      <a:pt x="5" y="0"/>
                    </a:lnTo>
                    <a:lnTo>
                      <a:pt x="529" y="0"/>
                    </a:lnTo>
                    <a:lnTo>
                      <a:pt x="534" y="16"/>
                    </a:lnTo>
                  </a:path>
                </a:pathLst>
              </a:custGeom>
              <a:solidFill>
                <a:srgbClr val="D3D3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7" name="Freeform 101"/>
              <p:cNvSpPr>
                <a:spLocks/>
              </p:cNvSpPr>
              <p:nvPr/>
            </p:nvSpPr>
            <p:spPr bwMode="auto">
              <a:xfrm>
                <a:off x="701" y="1794"/>
                <a:ext cx="751" cy="24"/>
              </a:xfrm>
              <a:custGeom>
                <a:avLst/>
                <a:gdLst>
                  <a:gd name="T0" fmla="*/ 524 w 525"/>
                  <a:gd name="T1" fmla="*/ 16 h 17"/>
                  <a:gd name="T2" fmla="*/ 0 w 525"/>
                  <a:gd name="T3" fmla="*/ 16 h 17"/>
                  <a:gd name="T4" fmla="*/ 3 w 525"/>
                  <a:gd name="T5" fmla="*/ 0 h 17"/>
                  <a:gd name="T6" fmla="*/ 521 w 525"/>
                  <a:gd name="T7" fmla="*/ 0 h 17"/>
                  <a:gd name="T8" fmla="*/ 524 w 52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17">
                    <a:moveTo>
                      <a:pt x="524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521" y="0"/>
                    </a:lnTo>
                    <a:lnTo>
                      <a:pt x="524" y="16"/>
                    </a:lnTo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8" name="Freeform 102"/>
              <p:cNvSpPr>
                <a:spLocks/>
              </p:cNvSpPr>
              <p:nvPr/>
            </p:nvSpPr>
            <p:spPr bwMode="auto">
              <a:xfrm>
                <a:off x="705" y="1779"/>
                <a:ext cx="742" cy="25"/>
              </a:xfrm>
              <a:custGeom>
                <a:avLst/>
                <a:gdLst>
                  <a:gd name="T0" fmla="*/ 518 w 519"/>
                  <a:gd name="T1" fmla="*/ 16 h 17"/>
                  <a:gd name="T2" fmla="*/ 0 w 519"/>
                  <a:gd name="T3" fmla="*/ 16 h 17"/>
                  <a:gd name="T4" fmla="*/ 4 w 519"/>
                  <a:gd name="T5" fmla="*/ 0 h 17"/>
                  <a:gd name="T6" fmla="*/ 514 w 519"/>
                  <a:gd name="T7" fmla="*/ 0 h 17"/>
                  <a:gd name="T8" fmla="*/ 518 w 51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17">
                    <a:moveTo>
                      <a:pt x="518" y="16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514" y="0"/>
                    </a:lnTo>
                    <a:lnTo>
                      <a:pt x="518" y="16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19" name="Freeform 103"/>
              <p:cNvSpPr>
                <a:spLocks/>
              </p:cNvSpPr>
              <p:nvPr/>
            </p:nvSpPr>
            <p:spPr bwMode="auto">
              <a:xfrm>
                <a:off x="711" y="1768"/>
                <a:ext cx="731" cy="24"/>
              </a:xfrm>
              <a:custGeom>
                <a:avLst/>
                <a:gdLst>
                  <a:gd name="T0" fmla="*/ 510 w 511"/>
                  <a:gd name="T1" fmla="*/ 16 h 17"/>
                  <a:gd name="T2" fmla="*/ 0 w 511"/>
                  <a:gd name="T3" fmla="*/ 16 h 17"/>
                  <a:gd name="T4" fmla="*/ 3 w 511"/>
                  <a:gd name="T5" fmla="*/ 0 h 17"/>
                  <a:gd name="T6" fmla="*/ 507 w 511"/>
                  <a:gd name="T7" fmla="*/ 0 h 17"/>
                  <a:gd name="T8" fmla="*/ 510 w 5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17">
                    <a:moveTo>
                      <a:pt x="510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507" y="0"/>
                    </a:lnTo>
                    <a:lnTo>
                      <a:pt x="510" y="16"/>
                    </a:lnTo>
                  </a:path>
                </a:pathLst>
              </a:cu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0" name="Freeform 104"/>
              <p:cNvSpPr>
                <a:spLocks/>
              </p:cNvSpPr>
              <p:nvPr/>
            </p:nvSpPr>
            <p:spPr bwMode="auto">
              <a:xfrm>
                <a:off x="715" y="1754"/>
                <a:ext cx="722" cy="24"/>
              </a:xfrm>
              <a:custGeom>
                <a:avLst/>
                <a:gdLst>
                  <a:gd name="T0" fmla="*/ 504 w 505"/>
                  <a:gd name="T1" fmla="*/ 16 h 17"/>
                  <a:gd name="T2" fmla="*/ 0 w 505"/>
                  <a:gd name="T3" fmla="*/ 16 h 17"/>
                  <a:gd name="T4" fmla="*/ 3 w 505"/>
                  <a:gd name="T5" fmla="*/ 0 h 17"/>
                  <a:gd name="T6" fmla="*/ 501 w 505"/>
                  <a:gd name="T7" fmla="*/ 0 h 17"/>
                  <a:gd name="T8" fmla="*/ 504 w 50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17">
                    <a:moveTo>
                      <a:pt x="504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501" y="0"/>
                    </a:lnTo>
                    <a:lnTo>
                      <a:pt x="504" y="16"/>
                    </a:lnTo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1" name="Freeform 105"/>
              <p:cNvSpPr>
                <a:spLocks/>
              </p:cNvSpPr>
              <p:nvPr/>
            </p:nvSpPr>
            <p:spPr bwMode="auto">
              <a:xfrm>
                <a:off x="719" y="1739"/>
                <a:ext cx="714" cy="25"/>
              </a:xfrm>
              <a:custGeom>
                <a:avLst/>
                <a:gdLst>
                  <a:gd name="T0" fmla="*/ 498 w 499"/>
                  <a:gd name="T1" fmla="*/ 16 h 17"/>
                  <a:gd name="T2" fmla="*/ 0 w 499"/>
                  <a:gd name="T3" fmla="*/ 16 h 17"/>
                  <a:gd name="T4" fmla="*/ 4 w 499"/>
                  <a:gd name="T5" fmla="*/ 0 h 17"/>
                  <a:gd name="T6" fmla="*/ 493 w 499"/>
                  <a:gd name="T7" fmla="*/ 0 h 17"/>
                  <a:gd name="T8" fmla="*/ 498 w 49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17">
                    <a:moveTo>
                      <a:pt x="498" y="16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493" y="0"/>
                    </a:lnTo>
                    <a:lnTo>
                      <a:pt x="498" y="16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2" name="Freeform 106"/>
              <p:cNvSpPr>
                <a:spLocks/>
              </p:cNvSpPr>
              <p:nvPr/>
            </p:nvSpPr>
            <p:spPr bwMode="auto">
              <a:xfrm>
                <a:off x="725" y="1728"/>
                <a:ext cx="701" cy="24"/>
              </a:xfrm>
              <a:custGeom>
                <a:avLst/>
                <a:gdLst>
                  <a:gd name="T0" fmla="*/ 489 w 490"/>
                  <a:gd name="T1" fmla="*/ 16 h 17"/>
                  <a:gd name="T2" fmla="*/ 0 w 490"/>
                  <a:gd name="T3" fmla="*/ 16 h 17"/>
                  <a:gd name="T4" fmla="*/ 5 w 490"/>
                  <a:gd name="T5" fmla="*/ 0 h 17"/>
                  <a:gd name="T6" fmla="*/ 485 w 490"/>
                  <a:gd name="T7" fmla="*/ 0 h 17"/>
                  <a:gd name="T8" fmla="*/ 489 w 49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17">
                    <a:moveTo>
                      <a:pt x="489" y="16"/>
                    </a:moveTo>
                    <a:lnTo>
                      <a:pt x="0" y="16"/>
                    </a:lnTo>
                    <a:lnTo>
                      <a:pt x="5" y="0"/>
                    </a:lnTo>
                    <a:lnTo>
                      <a:pt x="485" y="0"/>
                    </a:lnTo>
                    <a:lnTo>
                      <a:pt x="489" y="16"/>
                    </a:ln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3" name="Freeform 107"/>
              <p:cNvSpPr>
                <a:spLocks/>
              </p:cNvSpPr>
              <p:nvPr/>
            </p:nvSpPr>
            <p:spPr bwMode="auto">
              <a:xfrm>
                <a:off x="732" y="1714"/>
                <a:ext cx="688" cy="24"/>
              </a:xfrm>
              <a:custGeom>
                <a:avLst/>
                <a:gdLst>
                  <a:gd name="T0" fmla="*/ 480 w 481"/>
                  <a:gd name="T1" fmla="*/ 16 h 17"/>
                  <a:gd name="T2" fmla="*/ 0 w 481"/>
                  <a:gd name="T3" fmla="*/ 16 h 17"/>
                  <a:gd name="T4" fmla="*/ 3 w 481"/>
                  <a:gd name="T5" fmla="*/ 0 h 17"/>
                  <a:gd name="T6" fmla="*/ 477 w 481"/>
                  <a:gd name="T7" fmla="*/ 0 h 17"/>
                  <a:gd name="T8" fmla="*/ 480 w 48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1" h="17">
                    <a:moveTo>
                      <a:pt x="480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477" y="0"/>
                    </a:lnTo>
                    <a:lnTo>
                      <a:pt x="480" y="16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4" name="Freeform 108"/>
              <p:cNvSpPr>
                <a:spLocks/>
              </p:cNvSpPr>
              <p:nvPr/>
            </p:nvSpPr>
            <p:spPr bwMode="auto">
              <a:xfrm>
                <a:off x="736" y="1702"/>
                <a:ext cx="680" cy="24"/>
              </a:xfrm>
              <a:custGeom>
                <a:avLst/>
                <a:gdLst>
                  <a:gd name="T0" fmla="*/ 474 w 475"/>
                  <a:gd name="T1" fmla="*/ 16 h 17"/>
                  <a:gd name="T2" fmla="*/ 0 w 475"/>
                  <a:gd name="T3" fmla="*/ 16 h 17"/>
                  <a:gd name="T4" fmla="*/ 3 w 475"/>
                  <a:gd name="T5" fmla="*/ 0 h 17"/>
                  <a:gd name="T6" fmla="*/ 471 w 475"/>
                  <a:gd name="T7" fmla="*/ 0 h 17"/>
                  <a:gd name="T8" fmla="*/ 474 w 47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17">
                    <a:moveTo>
                      <a:pt x="474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471" y="0"/>
                    </a:lnTo>
                    <a:lnTo>
                      <a:pt x="474" y="16"/>
                    </a:lnTo>
                  </a:path>
                </a:pathLst>
              </a:custGeom>
              <a:solidFill>
                <a:srgbClr val="E7E7E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5" name="Freeform 109"/>
              <p:cNvSpPr>
                <a:spLocks/>
              </p:cNvSpPr>
              <p:nvPr/>
            </p:nvSpPr>
            <p:spPr bwMode="auto">
              <a:xfrm>
                <a:off x="741" y="1688"/>
                <a:ext cx="671" cy="24"/>
              </a:xfrm>
              <a:custGeom>
                <a:avLst/>
                <a:gdLst>
                  <a:gd name="T0" fmla="*/ 468 w 469"/>
                  <a:gd name="T1" fmla="*/ 16 h 17"/>
                  <a:gd name="T2" fmla="*/ 0 w 469"/>
                  <a:gd name="T3" fmla="*/ 16 h 17"/>
                  <a:gd name="T4" fmla="*/ 3 w 469"/>
                  <a:gd name="T5" fmla="*/ 0 h 17"/>
                  <a:gd name="T6" fmla="*/ 465 w 469"/>
                  <a:gd name="T7" fmla="*/ 0 h 17"/>
                  <a:gd name="T8" fmla="*/ 468 w 46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17">
                    <a:moveTo>
                      <a:pt x="468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465" y="0"/>
                    </a:lnTo>
                    <a:lnTo>
                      <a:pt x="468" y="1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6" name="Freeform 110"/>
              <p:cNvSpPr>
                <a:spLocks/>
              </p:cNvSpPr>
              <p:nvPr/>
            </p:nvSpPr>
            <p:spPr bwMode="auto">
              <a:xfrm>
                <a:off x="745" y="1676"/>
                <a:ext cx="662" cy="25"/>
              </a:xfrm>
              <a:custGeom>
                <a:avLst/>
                <a:gdLst>
                  <a:gd name="T0" fmla="*/ 462 w 463"/>
                  <a:gd name="T1" fmla="*/ 16 h 17"/>
                  <a:gd name="T2" fmla="*/ 0 w 463"/>
                  <a:gd name="T3" fmla="*/ 16 h 17"/>
                  <a:gd name="T4" fmla="*/ 4 w 463"/>
                  <a:gd name="T5" fmla="*/ 0 h 17"/>
                  <a:gd name="T6" fmla="*/ 458 w 463"/>
                  <a:gd name="T7" fmla="*/ 0 h 17"/>
                  <a:gd name="T8" fmla="*/ 462 w 463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17">
                    <a:moveTo>
                      <a:pt x="462" y="16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458" y="0"/>
                    </a:lnTo>
                    <a:lnTo>
                      <a:pt x="462" y="16"/>
                    </a:lnTo>
                  </a:path>
                </a:pathLst>
              </a:custGeom>
              <a:solidFill>
                <a:srgbClr val="ECECE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7" name="Freeform 111"/>
              <p:cNvSpPr>
                <a:spLocks/>
              </p:cNvSpPr>
              <p:nvPr/>
            </p:nvSpPr>
            <p:spPr bwMode="auto">
              <a:xfrm>
                <a:off x="751" y="1662"/>
                <a:ext cx="650" cy="24"/>
              </a:xfrm>
              <a:custGeom>
                <a:avLst/>
                <a:gdLst>
                  <a:gd name="T0" fmla="*/ 454 w 455"/>
                  <a:gd name="T1" fmla="*/ 16 h 17"/>
                  <a:gd name="T2" fmla="*/ 0 w 455"/>
                  <a:gd name="T3" fmla="*/ 16 h 17"/>
                  <a:gd name="T4" fmla="*/ 5 w 455"/>
                  <a:gd name="T5" fmla="*/ 0 h 17"/>
                  <a:gd name="T6" fmla="*/ 449 w 455"/>
                  <a:gd name="T7" fmla="*/ 0 h 17"/>
                  <a:gd name="T8" fmla="*/ 454 w 45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7">
                    <a:moveTo>
                      <a:pt x="454" y="16"/>
                    </a:moveTo>
                    <a:lnTo>
                      <a:pt x="0" y="16"/>
                    </a:lnTo>
                    <a:lnTo>
                      <a:pt x="5" y="0"/>
                    </a:lnTo>
                    <a:lnTo>
                      <a:pt x="449" y="0"/>
                    </a:lnTo>
                    <a:lnTo>
                      <a:pt x="454" y="16"/>
                    </a:lnTo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8" name="Freeform 112"/>
              <p:cNvSpPr>
                <a:spLocks/>
              </p:cNvSpPr>
              <p:nvPr/>
            </p:nvSpPr>
            <p:spPr bwMode="auto">
              <a:xfrm>
                <a:off x="758" y="1648"/>
                <a:ext cx="636" cy="24"/>
              </a:xfrm>
              <a:custGeom>
                <a:avLst/>
                <a:gdLst>
                  <a:gd name="T0" fmla="*/ 444 w 445"/>
                  <a:gd name="T1" fmla="*/ 16 h 17"/>
                  <a:gd name="T2" fmla="*/ 0 w 445"/>
                  <a:gd name="T3" fmla="*/ 16 h 17"/>
                  <a:gd name="T4" fmla="*/ 3 w 445"/>
                  <a:gd name="T5" fmla="*/ 0 h 17"/>
                  <a:gd name="T6" fmla="*/ 441 w 445"/>
                  <a:gd name="T7" fmla="*/ 0 h 17"/>
                  <a:gd name="T8" fmla="*/ 444 w 44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17">
                    <a:moveTo>
                      <a:pt x="444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441" y="0"/>
                    </a:lnTo>
                    <a:lnTo>
                      <a:pt x="444" y="16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29" name="Freeform 113"/>
              <p:cNvSpPr>
                <a:spLocks/>
              </p:cNvSpPr>
              <p:nvPr/>
            </p:nvSpPr>
            <p:spPr bwMode="auto">
              <a:xfrm>
                <a:off x="762" y="1636"/>
                <a:ext cx="628" cy="25"/>
              </a:xfrm>
              <a:custGeom>
                <a:avLst/>
                <a:gdLst>
                  <a:gd name="T0" fmla="*/ 438 w 439"/>
                  <a:gd name="T1" fmla="*/ 16 h 17"/>
                  <a:gd name="T2" fmla="*/ 0 w 439"/>
                  <a:gd name="T3" fmla="*/ 16 h 17"/>
                  <a:gd name="T4" fmla="*/ 3 w 439"/>
                  <a:gd name="T5" fmla="*/ 0 h 17"/>
                  <a:gd name="T6" fmla="*/ 435 w 439"/>
                  <a:gd name="T7" fmla="*/ 0 h 17"/>
                  <a:gd name="T8" fmla="*/ 438 w 43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17">
                    <a:moveTo>
                      <a:pt x="438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435" y="0"/>
                    </a:lnTo>
                    <a:lnTo>
                      <a:pt x="438" y="16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30" name="Freeform 114"/>
              <p:cNvSpPr>
                <a:spLocks/>
              </p:cNvSpPr>
              <p:nvPr/>
            </p:nvSpPr>
            <p:spPr bwMode="auto">
              <a:xfrm>
                <a:off x="767" y="1622"/>
                <a:ext cx="619" cy="24"/>
              </a:xfrm>
              <a:custGeom>
                <a:avLst/>
                <a:gdLst>
                  <a:gd name="T0" fmla="*/ 432 w 433"/>
                  <a:gd name="T1" fmla="*/ 16 h 17"/>
                  <a:gd name="T2" fmla="*/ 0 w 433"/>
                  <a:gd name="T3" fmla="*/ 16 h 17"/>
                  <a:gd name="T4" fmla="*/ 4 w 433"/>
                  <a:gd name="T5" fmla="*/ 0 h 17"/>
                  <a:gd name="T6" fmla="*/ 428 w 433"/>
                  <a:gd name="T7" fmla="*/ 0 h 17"/>
                  <a:gd name="T8" fmla="*/ 432 w 433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7">
                    <a:moveTo>
                      <a:pt x="432" y="16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428" y="0"/>
                    </a:lnTo>
                    <a:lnTo>
                      <a:pt x="432" y="16"/>
                    </a:lnTo>
                  </a:path>
                </a:pathLst>
              </a:custGeom>
              <a:solidFill>
                <a:srgbClr val="F7F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31" name="Freeform 115"/>
              <p:cNvSpPr>
                <a:spLocks/>
              </p:cNvSpPr>
              <p:nvPr/>
            </p:nvSpPr>
            <p:spPr bwMode="auto">
              <a:xfrm>
                <a:off x="772" y="1608"/>
                <a:ext cx="608" cy="24"/>
              </a:xfrm>
              <a:custGeom>
                <a:avLst/>
                <a:gdLst>
                  <a:gd name="T0" fmla="*/ 424 w 425"/>
                  <a:gd name="T1" fmla="*/ 16 h 17"/>
                  <a:gd name="T2" fmla="*/ 0 w 425"/>
                  <a:gd name="T3" fmla="*/ 16 h 17"/>
                  <a:gd name="T4" fmla="*/ 3 w 425"/>
                  <a:gd name="T5" fmla="*/ 0 h 17"/>
                  <a:gd name="T6" fmla="*/ 421 w 425"/>
                  <a:gd name="T7" fmla="*/ 0 h 17"/>
                  <a:gd name="T8" fmla="*/ 424 w 42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7">
                    <a:moveTo>
                      <a:pt x="424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421" y="0"/>
                    </a:lnTo>
                    <a:lnTo>
                      <a:pt x="424" y="16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32" name="Freeform 116"/>
              <p:cNvSpPr>
                <a:spLocks/>
              </p:cNvSpPr>
              <p:nvPr/>
            </p:nvSpPr>
            <p:spPr bwMode="auto">
              <a:xfrm>
                <a:off x="777" y="1596"/>
                <a:ext cx="599" cy="25"/>
              </a:xfrm>
              <a:custGeom>
                <a:avLst/>
                <a:gdLst>
                  <a:gd name="T0" fmla="*/ 418 w 419"/>
                  <a:gd name="T1" fmla="*/ 16 h 17"/>
                  <a:gd name="T2" fmla="*/ 0 w 419"/>
                  <a:gd name="T3" fmla="*/ 16 h 17"/>
                  <a:gd name="T4" fmla="*/ 3 w 419"/>
                  <a:gd name="T5" fmla="*/ 0 h 17"/>
                  <a:gd name="T6" fmla="*/ 413 w 419"/>
                  <a:gd name="T7" fmla="*/ 0 h 17"/>
                  <a:gd name="T8" fmla="*/ 418 w 41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17">
                    <a:moveTo>
                      <a:pt x="418" y="16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413" y="0"/>
                    </a:lnTo>
                    <a:lnTo>
                      <a:pt x="418" y="16"/>
                    </a:lnTo>
                  </a:path>
                </a:pathLst>
              </a:custGeom>
              <a:solidFill>
                <a:srgbClr val="FCFC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33" name="Freeform 117"/>
              <p:cNvSpPr>
                <a:spLocks/>
              </p:cNvSpPr>
              <p:nvPr/>
            </p:nvSpPr>
            <p:spPr bwMode="auto">
              <a:xfrm>
                <a:off x="781" y="1584"/>
                <a:ext cx="588" cy="24"/>
              </a:xfrm>
              <a:custGeom>
                <a:avLst/>
                <a:gdLst>
                  <a:gd name="T0" fmla="*/ 410 w 411"/>
                  <a:gd name="T1" fmla="*/ 16 h 17"/>
                  <a:gd name="T2" fmla="*/ 0 w 411"/>
                  <a:gd name="T3" fmla="*/ 16 h 17"/>
                  <a:gd name="T4" fmla="*/ 5 w 411"/>
                  <a:gd name="T5" fmla="*/ 0 h 17"/>
                  <a:gd name="T6" fmla="*/ 407 w 411"/>
                  <a:gd name="T7" fmla="*/ 0 h 17"/>
                  <a:gd name="T8" fmla="*/ 410 w 4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7">
                    <a:moveTo>
                      <a:pt x="410" y="16"/>
                    </a:moveTo>
                    <a:lnTo>
                      <a:pt x="0" y="16"/>
                    </a:lnTo>
                    <a:lnTo>
                      <a:pt x="5" y="0"/>
                    </a:lnTo>
                    <a:lnTo>
                      <a:pt x="407" y="0"/>
                    </a:lnTo>
                    <a:lnTo>
                      <a:pt x="410" y="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34" name="Freeform 118"/>
              <p:cNvSpPr>
                <a:spLocks/>
              </p:cNvSpPr>
              <p:nvPr/>
            </p:nvSpPr>
            <p:spPr bwMode="auto">
              <a:xfrm>
                <a:off x="685" y="1585"/>
                <a:ext cx="782" cy="1310"/>
              </a:xfrm>
              <a:custGeom>
                <a:avLst/>
                <a:gdLst>
                  <a:gd name="T0" fmla="*/ 0 w 547"/>
                  <a:gd name="T1" fmla="*/ 182 h 916"/>
                  <a:gd name="T2" fmla="*/ 72 w 547"/>
                  <a:gd name="T3" fmla="*/ 0 h 916"/>
                  <a:gd name="T4" fmla="*/ 474 w 547"/>
                  <a:gd name="T5" fmla="*/ 0 h 916"/>
                  <a:gd name="T6" fmla="*/ 546 w 547"/>
                  <a:gd name="T7" fmla="*/ 182 h 916"/>
                  <a:gd name="T8" fmla="*/ 546 w 547"/>
                  <a:gd name="T9" fmla="*/ 732 h 916"/>
                  <a:gd name="T10" fmla="*/ 474 w 547"/>
                  <a:gd name="T11" fmla="*/ 915 h 916"/>
                  <a:gd name="T12" fmla="*/ 72 w 547"/>
                  <a:gd name="T13" fmla="*/ 915 h 916"/>
                  <a:gd name="T14" fmla="*/ 0 w 547"/>
                  <a:gd name="T15" fmla="*/ 732 h 916"/>
                  <a:gd name="T16" fmla="*/ 0 w 547"/>
                  <a:gd name="T17" fmla="*/ 182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916">
                    <a:moveTo>
                      <a:pt x="0" y="182"/>
                    </a:moveTo>
                    <a:lnTo>
                      <a:pt x="72" y="0"/>
                    </a:lnTo>
                    <a:lnTo>
                      <a:pt x="474" y="0"/>
                    </a:lnTo>
                    <a:lnTo>
                      <a:pt x="546" y="182"/>
                    </a:lnTo>
                    <a:lnTo>
                      <a:pt x="546" y="732"/>
                    </a:lnTo>
                    <a:lnTo>
                      <a:pt x="474" y="915"/>
                    </a:lnTo>
                    <a:lnTo>
                      <a:pt x="72" y="915"/>
                    </a:lnTo>
                    <a:lnTo>
                      <a:pt x="0" y="732"/>
                    </a:lnTo>
                    <a:lnTo>
                      <a:pt x="0" y="18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35" name="Freeform 119"/>
              <p:cNvSpPr>
                <a:spLocks/>
              </p:cNvSpPr>
              <p:nvPr/>
            </p:nvSpPr>
            <p:spPr bwMode="auto">
              <a:xfrm>
                <a:off x="849" y="2001"/>
                <a:ext cx="457" cy="455"/>
              </a:xfrm>
              <a:custGeom>
                <a:avLst/>
                <a:gdLst>
                  <a:gd name="T0" fmla="*/ 0 w 319"/>
                  <a:gd name="T1" fmla="*/ 0 h 318"/>
                  <a:gd name="T2" fmla="*/ 318 w 319"/>
                  <a:gd name="T3" fmla="*/ 0 h 318"/>
                  <a:gd name="T4" fmla="*/ 318 w 319"/>
                  <a:gd name="T5" fmla="*/ 317 h 318"/>
                  <a:gd name="T6" fmla="*/ 0 w 319"/>
                  <a:gd name="T7" fmla="*/ 317 h 318"/>
                  <a:gd name="T8" fmla="*/ 0 w 319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" h="318">
                    <a:moveTo>
                      <a:pt x="0" y="0"/>
                    </a:moveTo>
                    <a:lnTo>
                      <a:pt x="318" y="0"/>
                    </a:lnTo>
                    <a:lnTo>
                      <a:pt x="318" y="317"/>
                    </a:lnTo>
                    <a:lnTo>
                      <a:pt x="0" y="3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8536" name="Rectangle 120"/>
            <p:cNvSpPr>
              <a:spLocks noChangeArrowheads="1"/>
            </p:cNvSpPr>
            <p:nvPr/>
          </p:nvSpPr>
          <p:spPr bwMode="auto">
            <a:xfrm>
              <a:off x="3220" y="3539"/>
              <a:ext cx="1707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Обработка </a:t>
              </a:r>
            </a:p>
            <a:p>
              <a:r>
                <a:rPr lang="ru-RU" sz="1600" b="1" dirty="0" smtClean="0">
                  <a:solidFill>
                    <a:srgbClr val="000000"/>
                  </a:solidFill>
                </a:rPr>
                <a:t>воды для очищения газов 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88537" name="Rectangle 121"/>
            <p:cNvSpPr>
              <a:spLocks noChangeArrowheads="1"/>
            </p:cNvSpPr>
            <p:nvPr/>
          </p:nvSpPr>
          <p:spPr bwMode="auto">
            <a:xfrm>
              <a:off x="4912" y="1383"/>
              <a:ext cx="700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Дымовая </a:t>
              </a:r>
            </a:p>
            <a:p>
              <a:r>
                <a:rPr lang="ru-RU" sz="1600" b="1" dirty="0" smtClean="0">
                  <a:solidFill>
                    <a:srgbClr val="000000"/>
                  </a:solidFill>
                </a:rPr>
                <a:t>труба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88538" name="Freeform 122"/>
            <p:cNvSpPr>
              <a:spLocks/>
            </p:cNvSpPr>
            <p:nvPr/>
          </p:nvSpPr>
          <p:spPr bwMode="auto">
            <a:xfrm>
              <a:off x="1769" y="2324"/>
              <a:ext cx="318" cy="194"/>
            </a:xfrm>
            <a:custGeom>
              <a:avLst/>
              <a:gdLst>
                <a:gd name="T0" fmla="*/ 0 w 309"/>
                <a:gd name="T1" fmla="*/ 41 h 174"/>
                <a:gd name="T2" fmla="*/ 164 w 309"/>
                <a:gd name="T3" fmla="*/ 41 h 174"/>
                <a:gd name="T4" fmla="*/ 164 w 309"/>
                <a:gd name="T5" fmla="*/ 0 h 174"/>
                <a:gd name="T6" fmla="*/ 308 w 309"/>
                <a:gd name="T7" fmla="*/ 90 h 174"/>
                <a:gd name="T8" fmla="*/ 164 w 309"/>
                <a:gd name="T9" fmla="*/ 173 h 174"/>
                <a:gd name="T10" fmla="*/ 164 w 309"/>
                <a:gd name="T11" fmla="*/ 131 h 174"/>
                <a:gd name="T12" fmla="*/ 0 w 309"/>
                <a:gd name="T13" fmla="*/ 130 h 174"/>
                <a:gd name="T14" fmla="*/ 0 w 309"/>
                <a:gd name="T15" fmla="*/ 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174">
                  <a:moveTo>
                    <a:pt x="0" y="41"/>
                  </a:moveTo>
                  <a:lnTo>
                    <a:pt x="164" y="41"/>
                  </a:lnTo>
                  <a:lnTo>
                    <a:pt x="164" y="0"/>
                  </a:lnTo>
                  <a:lnTo>
                    <a:pt x="308" y="90"/>
                  </a:lnTo>
                  <a:lnTo>
                    <a:pt x="164" y="173"/>
                  </a:lnTo>
                  <a:lnTo>
                    <a:pt x="164" y="131"/>
                  </a:lnTo>
                  <a:lnTo>
                    <a:pt x="0" y="130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88539" name="Group 123"/>
            <p:cNvGrpSpPr>
              <a:grpSpLocks/>
            </p:cNvGrpSpPr>
            <p:nvPr/>
          </p:nvGrpSpPr>
          <p:grpSpPr bwMode="auto">
            <a:xfrm>
              <a:off x="2146" y="2134"/>
              <a:ext cx="482" cy="804"/>
              <a:chOff x="2006" y="1692"/>
              <a:chExt cx="522" cy="804"/>
            </a:xfrm>
          </p:grpSpPr>
          <p:sp>
            <p:nvSpPr>
              <p:cNvPr id="188540" name="Freeform 124"/>
              <p:cNvSpPr>
                <a:spLocks/>
              </p:cNvSpPr>
              <p:nvPr/>
            </p:nvSpPr>
            <p:spPr bwMode="auto">
              <a:xfrm>
                <a:off x="2006" y="1692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1" name="Freeform 125"/>
              <p:cNvSpPr>
                <a:spLocks/>
              </p:cNvSpPr>
              <p:nvPr/>
            </p:nvSpPr>
            <p:spPr bwMode="auto">
              <a:xfrm>
                <a:off x="2006" y="1699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2" name="Freeform 126"/>
              <p:cNvSpPr>
                <a:spLocks/>
              </p:cNvSpPr>
              <p:nvPr/>
            </p:nvSpPr>
            <p:spPr bwMode="auto">
              <a:xfrm>
                <a:off x="2006" y="1706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F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3" name="Freeform 127"/>
              <p:cNvSpPr>
                <a:spLocks/>
              </p:cNvSpPr>
              <p:nvPr/>
            </p:nvSpPr>
            <p:spPr bwMode="auto">
              <a:xfrm>
                <a:off x="2006" y="1716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F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4" name="Freeform 128"/>
              <p:cNvSpPr>
                <a:spLocks/>
              </p:cNvSpPr>
              <p:nvPr/>
            </p:nvSpPr>
            <p:spPr bwMode="auto">
              <a:xfrm>
                <a:off x="2006" y="172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F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5" name="Freeform 129"/>
              <p:cNvSpPr>
                <a:spLocks/>
              </p:cNvSpPr>
              <p:nvPr/>
            </p:nvSpPr>
            <p:spPr bwMode="auto">
              <a:xfrm>
                <a:off x="2006" y="173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F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6" name="Freeform 130"/>
              <p:cNvSpPr>
                <a:spLocks/>
              </p:cNvSpPr>
              <p:nvPr/>
            </p:nvSpPr>
            <p:spPr bwMode="auto">
              <a:xfrm>
                <a:off x="2006" y="1739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F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7" name="Freeform 131"/>
              <p:cNvSpPr>
                <a:spLocks/>
              </p:cNvSpPr>
              <p:nvPr/>
            </p:nvSpPr>
            <p:spPr bwMode="auto">
              <a:xfrm>
                <a:off x="2006" y="1747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3F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8" name="Freeform 132"/>
              <p:cNvSpPr>
                <a:spLocks/>
              </p:cNvSpPr>
              <p:nvPr/>
            </p:nvSpPr>
            <p:spPr bwMode="auto">
              <a:xfrm>
                <a:off x="2006" y="175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1F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49" name="Freeform 133"/>
              <p:cNvSpPr>
                <a:spLocks/>
              </p:cNvSpPr>
              <p:nvPr/>
            </p:nvSpPr>
            <p:spPr bwMode="auto">
              <a:xfrm>
                <a:off x="2006" y="176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0" name="Freeform 134"/>
              <p:cNvSpPr>
                <a:spLocks/>
              </p:cNvSpPr>
              <p:nvPr/>
            </p:nvSpPr>
            <p:spPr bwMode="auto">
              <a:xfrm>
                <a:off x="2006" y="177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DE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1" name="Freeform 135"/>
              <p:cNvSpPr>
                <a:spLocks/>
              </p:cNvSpPr>
              <p:nvPr/>
            </p:nvSpPr>
            <p:spPr bwMode="auto">
              <a:xfrm>
                <a:off x="2006" y="1778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CE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2" name="Freeform 136"/>
              <p:cNvSpPr>
                <a:spLocks/>
              </p:cNvSpPr>
              <p:nvPr/>
            </p:nvSpPr>
            <p:spPr bwMode="auto">
              <a:xfrm>
                <a:off x="2006" y="1787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3" name="Freeform 137"/>
              <p:cNvSpPr>
                <a:spLocks/>
              </p:cNvSpPr>
              <p:nvPr/>
            </p:nvSpPr>
            <p:spPr bwMode="auto">
              <a:xfrm>
                <a:off x="2006" y="179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4" name="Freeform 138"/>
              <p:cNvSpPr>
                <a:spLocks/>
              </p:cNvSpPr>
              <p:nvPr/>
            </p:nvSpPr>
            <p:spPr bwMode="auto">
              <a:xfrm>
                <a:off x="2006" y="180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5" name="Freeform 139"/>
              <p:cNvSpPr>
                <a:spLocks/>
              </p:cNvSpPr>
              <p:nvPr/>
            </p:nvSpPr>
            <p:spPr bwMode="auto">
              <a:xfrm>
                <a:off x="2006" y="181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E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6" name="Freeform 140"/>
              <p:cNvSpPr>
                <a:spLocks/>
              </p:cNvSpPr>
              <p:nvPr/>
            </p:nvSpPr>
            <p:spPr bwMode="auto">
              <a:xfrm>
                <a:off x="2006" y="1818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3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7" name="Freeform 141"/>
              <p:cNvSpPr>
                <a:spLocks/>
              </p:cNvSpPr>
              <p:nvPr/>
            </p:nvSpPr>
            <p:spPr bwMode="auto">
              <a:xfrm>
                <a:off x="2006" y="1827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1E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8" name="Freeform 142"/>
              <p:cNvSpPr>
                <a:spLocks/>
              </p:cNvSpPr>
              <p:nvPr/>
            </p:nvSpPr>
            <p:spPr bwMode="auto">
              <a:xfrm>
                <a:off x="2006" y="183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FD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59" name="Freeform 143"/>
              <p:cNvSpPr>
                <a:spLocks/>
              </p:cNvSpPr>
              <p:nvPr/>
            </p:nvSpPr>
            <p:spPr bwMode="auto">
              <a:xfrm>
                <a:off x="2006" y="184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DD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0" name="Freeform 144"/>
              <p:cNvSpPr>
                <a:spLocks/>
              </p:cNvSpPr>
              <p:nvPr/>
            </p:nvSpPr>
            <p:spPr bwMode="auto">
              <a:xfrm>
                <a:off x="2006" y="185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BD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1" name="Freeform 145"/>
              <p:cNvSpPr>
                <a:spLocks/>
              </p:cNvSpPr>
              <p:nvPr/>
            </p:nvSpPr>
            <p:spPr bwMode="auto">
              <a:xfrm>
                <a:off x="2006" y="1858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D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2" name="Freeform 146"/>
              <p:cNvSpPr>
                <a:spLocks/>
              </p:cNvSpPr>
              <p:nvPr/>
            </p:nvSpPr>
            <p:spPr bwMode="auto">
              <a:xfrm>
                <a:off x="2006" y="1865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3" name="Freeform 147"/>
              <p:cNvSpPr>
                <a:spLocks/>
              </p:cNvSpPr>
              <p:nvPr/>
            </p:nvSpPr>
            <p:spPr bwMode="auto">
              <a:xfrm>
                <a:off x="2006" y="187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D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4" name="Freeform 148"/>
              <p:cNvSpPr>
                <a:spLocks/>
              </p:cNvSpPr>
              <p:nvPr/>
            </p:nvSpPr>
            <p:spPr bwMode="auto">
              <a:xfrm>
                <a:off x="2006" y="188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4D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5" name="Freeform 149"/>
              <p:cNvSpPr>
                <a:spLocks/>
              </p:cNvSpPr>
              <p:nvPr/>
            </p:nvSpPr>
            <p:spPr bwMode="auto">
              <a:xfrm>
                <a:off x="2006" y="1888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6" name="Freeform 150"/>
              <p:cNvSpPr>
                <a:spLocks/>
              </p:cNvSpPr>
              <p:nvPr/>
            </p:nvSpPr>
            <p:spPr bwMode="auto">
              <a:xfrm>
                <a:off x="2006" y="1898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7" name="Freeform 151"/>
              <p:cNvSpPr>
                <a:spLocks/>
              </p:cNvSpPr>
              <p:nvPr/>
            </p:nvSpPr>
            <p:spPr bwMode="auto">
              <a:xfrm>
                <a:off x="2006" y="190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FC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8" name="Freeform 152"/>
              <p:cNvSpPr>
                <a:spLocks/>
              </p:cNvSpPr>
              <p:nvPr/>
            </p:nvSpPr>
            <p:spPr bwMode="auto">
              <a:xfrm>
                <a:off x="2006" y="191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DC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69" name="Freeform 153"/>
              <p:cNvSpPr>
                <a:spLocks/>
              </p:cNvSpPr>
              <p:nvPr/>
            </p:nvSpPr>
            <p:spPr bwMode="auto">
              <a:xfrm>
                <a:off x="2006" y="192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BC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0" name="Freeform 154"/>
              <p:cNvSpPr>
                <a:spLocks/>
              </p:cNvSpPr>
              <p:nvPr/>
            </p:nvSpPr>
            <p:spPr bwMode="auto">
              <a:xfrm>
                <a:off x="2006" y="1928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9C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1" name="Freeform 155"/>
              <p:cNvSpPr>
                <a:spLocks/>
              </p:cNvSpPr>
              <p:nvPr/>
            </p:nvSpPr>
            <p:spPr bwMode="auto">
              <a:xfrm>
                <a:off x="2006" y="1935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7C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2" name="Freeform 156"/>
              <p:cNvSpPr>
                <a:spLocks/>
              </p:cNvSpPr>
              <p:nvPr/>
            </p:nvSpPr>
            <p:spPr bwMode="auto">
              <a:xfrm>
                <a:off x="2006" y="194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C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3" name="Freeform 157"/>
              <p:cNvSpPr>
                <a:spLocks/>
              </p:cNvSpPr>
              <p:nvPr/>
            </p:nvSpPr>
            <p:spPr bwMode="auto">
              <a:xfrm>
                <a:off x="2006" y="195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4" name="Freeform 158"/>
              <p:cNvSpPr>
                <a:spLocks/>
              </p:cNvSpPr>
              <p:nvPr/>
            </p:nvSpPr>
            <p:spPr bwMode="auto">
              <a:xfrm>
                <a:off x="2006" y="1958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C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5" name="Freeform 159"/>
              <p:cNvSpPr>
                <a:spLocks/>
              </p:cNvSpPr>
              <p:nvPr/>
            </p:nvSpPr>
            <p:spPr bwMode="auto">
              <a:xfrm>
                <a:off x="2006" y="1968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6" name="Freeform 160"/>
              <p:cNvSpPr>
                <a:spLocks/>
              </p:cNvSpPr>
              <p:nvPr/>
            </p:nvSpPr>
            <p:spPr bwMode="auto">
              <a:xfrm>
                <a:off x="2006" y="1975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B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7" name="Freeform 161"/>
              <p:cNvSpPr>
                <a:spLocks/>
              </p:cNvSpPr>
              <p:nvPr/>
            </p:nvSpPr>
            <p:spPr bwMode="auto">
              <a:xfrm>
                <a:off x="2006" y="1983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DB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8" name="Freeform 162"/>
              <p:cNvSpPr>
                <a:spLocks/>
              </p:cNvSpPr>
              <p:nvPr/>
            </p:nvSpPr>
            <p:spPr bwMode="auto">
              <a:xfrm>
                <a:off x="2006" y="199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79" name="Freeform 163"/>
              <p:cNvSpPr>
                <a:spLocks/>
              </p:cNvSpPr>
              <p:nvPr/>
            </p:nvSpPr>
            <p:spPr bwMode="auto">
              <a:xfrm>
                <a:off x="2006" y="1998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9B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0" name="Freeform 164"/>
              <p:cNvSpPr>
                <a:spLocks/>
              </p:cNvSpPr>
              <p:nvPr/>
            </p:nvSpPr>
            <p:spPr bwMode="auto">
              <a:xfrm>
                <a:off x="2006" y="2008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7B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1" name="Freeform 165"/>
              <p:cNvSpPr>
                <a:spLocks/>
              </p:cNvSpPr>
              <p:nvPr/>
            </p:nvSpPr>
            <p:spPr bwMode="auto">
              <a:xfrm>
                <a:off x="2006" y="2015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5B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2" name="Freeform 166"/>
              <p:cNvSpPr>
                <a:spLocks/>
              </p:cNvSpPr>
              <p:nvPr/>
            </p:nvSpPr>
            <p:spPr bwMode="auto">
              <a:xfrm>
                <a:off x="2006" y="2023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4B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3" name="Freeform 167"/>
              <p:cNvSpPr>
                <a:spLocks/>
              </p:cNvSpPr>
              <p:nvPr/>
            </p:nvSpPr>
            <p:spPr bwMode="auto">
              <a:xfrm>
                <a:off x="2006" y="2031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4" name="Freeform 168"/>
              <p:cNvSpPr>
                <a:spLocks/>
              </p:cNvSpPr>
              <p:nvPr/>
            </p:nvSpPr>
            <p:spPr bwMode="auto">
              <a:xfrm>
                <a:off x="2006" y="2038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B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5" name="Freeform 169"/>
              <p:cNvSpPr>
                <a:spLocks/>
              </p:cNvSpPr>
              <p:nvPr/>
            </p:nvSpPr>
            <p:spPr bwMode="auto">
              <a:xfrm>
                <a:off x="2006" y="2045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E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6" name="Freeform 170"/>
              <p:cNvSpPr>
                <a:spLocks/>
              </p:cNvSpPr>
              <p:nvPr/>
            </p:nvSpPr>
            <p:spPr bwMode="auto">
              <a:xfrm>
                <a:off x="2006" y="2055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CA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7" name="Freeform 171"/>
              <p:cNvSpPr>
                <a:spLocks/>
              </p:cNvSpPr>
              <p:nvPr/>
            </p:nvSpPr>
            <p:spPr bwMode="auto">
              <a:xfrm>
                <a:off x="2006" y="2063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8" name="Freeform 172"/>
              <p:cNvSpPr>
                <a:spLocks/>
              </p:cNvSpPr>
              <p:nvPr/>
            </p:nvSpPr>
            <p:spPr bwMode="auto">
              <a:xfrm>
                <a:off x="2006" y="2070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9A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89" name="Freeform 173"/>
              <p:cNvSpPr>
                <a:spLocks/>
              </p:cNvSpPr>
              <p:nvPr/>
            </p:nvSpPr>
            <p:spPr bwMode="auto">
              <a:xfrm>
                <a:off x="2006" y="2078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7A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0" name="Freeform 174"/>
              <p:cNvSpPr>
                <a:spLocks/>
              </p:cNvSpPr>
              <p:nvPr/>
            </p:nvSpPr>
            <p:spPr bwMode="auto">
              <a:xfrm>
                <a:off x="2006" y="2085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5A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1" name="Freeform 175"/>
              <p:cNvSpPr>
                <a:spLocks/>
              </p:cNvSpPr>
              <p:nvPr/>
            </p:nvSpPr>
            <p:spPr bwMode="auto">
              <a:xfrm>
                <a:off x="2006" y="2093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3A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2" name="Freeform 176"/>
              <p:cNvSpPr>
                <a:spLocks/>
              </p:cNvSpPr>
              <p:nvPr/>
            </p:nvSpPr>
            <p:spPr bwMode="auto">
              <a:xfrm>
                <a:off x="2006" y="2103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1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3" name="Freeform 177"/>
              <p:cNvSpPr>
                <a:spLocks/>
              </p:cNvSpPr>
              <p:nvPr/>
            </p:nvSpPr>
            <p:spPr bwMode="auto">
              <a:xfrm>
                <a:off x="2006" y="2110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4" name="Freeform 178"/>
              <p:cNvSpPr>
                <a:spLocks/>
              </p:cNvSpPr>
              <p:nvPr/>
            </p:nvSpPr>
            <p:spPr bwMode="auto">
              <a:xfrm>
                <a:off x="2006" y="2117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E9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5" name="Freeform 179"/>
              <p:cNvSpPr>
                <a:spLocks/>
              </p:cNvSpPr>
              <p:nvPr/>
            </p:nvSpPr>
            <p:spPr bwMode="auto">
              <a:xfrm>
                <a:off x="2006" y="2126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C9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6" name="Freeform 180"/>
              <p:cNvSpPr>
                <a:spLocks/>
              </p:cNvSpPr>
              <p:nvPr/>
            </p:nvSpPr>
            <p:spPr bwMode="auto">
              <a:xfrm>
                <a:off x="2006" y="2133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7" name="Freeform 181"/>
              <p:cNvSpPr>
                <a:spLocks/>
              </p:cNvSpPr>
              <p:nvPr/>
            </p:nvSpPr>
            <p:spPr bwMode="auto">
              <a:xfrm>
                <a:off x="2006" y="2140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89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8" name="Freeform 182"/>
              <p:cNvSpPr>
                <a:spLocks/>
              </p:cNvSpPr>
              <p:nvPr/>
            </p:nvSpPr>
            <p:spPr bwMode="auto">
              <a:xfrm>
                <a:off x="2006" y="2150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9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599" name="Freeform 183"/>
              <p:cNvSpPr>
                <a:spLocks/>
              </p:cNvSpPr>
              <p:nvPr/>
            </p:nvSpPr>
            <p:spPr bwMode="auto">
              <a:xfrm>
                <a:off x="2006" y="2157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59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0" name="Freeform 184"/>
              <p:cNvSpPr>
                <a:spLocks/>
              </p:cNvSpPr>
              <p:nvPr/>
            </p:nvSpPr>
            <p:spPr bwMode="auto">
              <a:xfrm>
                <a:off x="2006" y="2164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3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1" name="Freeform 185"/>
              <p:cNvSpPr>
                <a:spLocks/>
              </p:cNvSpPr>
              <p:nvPr/>
            </p:nvSpPr>
            <p:spPr bwMode="auto">
              <a:xfrm>
                <a:off x="2006" y="2173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19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2" name="Freeform 186"/>
              <p:cNvSpPr>
                <a:spLocks/>
              </p:cNvSpPr>
              <p:nvPr/>
            </p:nvSpPr>
            <p:spPr bwMode="auto">
              <a:xfrm>
                <a:off x="2006" y="2180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F8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3" name="Freeform 187"/>
              <p:cNvSpPr>
                <a:spLocks/>
              </p:cNvSpPr>
              <p:nvPr/>
            </p:nvSpPr>
            <p:spPr bwMode="auto">
              <a:xfrm>
                <a:off x="2006" y="2187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E8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4" name="Freeform 188"/>
              <p:cNvSpPr>
                <a:spLocks/>
              </p:cNvSpPr>
              <p:nvPr/>
            </p:nvSpPr>
            <p:spPr bwMode="auto">
              <a:xfrm>
                <a:off x="2006" y="2197"/>
                <a:ext cx="522" cy="24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16 h 17"/>
                  <a:gd name="T6" fmla="*/ 0 w 365"/>
                  <a:gd name="T7" fmla="*/ 16 h 17"/>
                  <a:gd name="T8" fmla="*/ 0 w 3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8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5" name="Freeform 189"/>
              <p:cNvSpPr>
                <a:spLocks/>
              </p:cNvSpPr>
              <p:nvPr/>
            </p:nvSpPr>
            <p:spPr bwMode="auto">
              <a:xfrm>
                <a:off x="2006" y="2204"/>
                <a:ext cx="522" cy="25"/>
              </a:xfrm>
              <a:custGeom>
                <a:avLst/>
                <a:gdLst>
                  <a:gd name="T0" fmla="*/ 0 w 365"/>
                  <a:gd name="T1" fmla="*/ 0 h 17"/>
                  <a:gd name="T2" fmla="*/ 364 w 365"/>
                  <a:gd name="T3" fmla="*/ 0 h 17"/>
                  <a:gd name="T4" fmla="*/ 364 w 365"/>
                  <a:gd name="T5" fmla="*/ 8 h 17"/>
                  <a:gd name="T6" fmla="*/ 362 w 365"/>
                  <a:gd name="T7" fmla="*/ 16 h 17"/>
                  <a:gd name="T8" fmla="*/ 2 w 365"/>
                  <a:gd name="T9" fmla="*/ 16 h 17"/>
                  <a:gd name="T10" fmla="*/ 0 w 365"/>
                  <a:gd name="T11" fmla="*/ 8 h 17"/>
                  <a:gd name="T12" fmla="*/ 0 w 36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" h="1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8"/>
                    </a:lnTo>
                    <a:lnTo>
                      <a:pt x="362" y="16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A8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6" name="Freeform 190"/>
              <p:cNvSpPr>
                <a:spLocks/>
              </p:cNvSpPr>
              <p:nvPr/>
            </p:nvSpPr>
            <p:spPr bwMode="auto">
              <a:xfrm>
                <a:off x="2009" y="2213"/>
                <a:ext cx="516" cy="24"/>
              </a:xfrm>
              <a:custGeom>
                <a:avLst/>
                <a:gdLst>
                  <a:gd name="T0" fmla="*/ 0 w 361"/>
                  <a:gd name="T1" fmla="*/ 0 h 17"/>
                  <a:gd name="T2" fmla="*/ 360 w 361"/>
                  <a:gd name="T3" fmla="*/ 0 h 17"/>
                  <a:gd name="T4" fmla="*/ 355 w 361"/>
                  <a:gd name="T5" fmla="*/ 16 h 17"/>
                  <a:gd name="T6" fmla="*/ 5 w 361"/>
                  <a:gd name="T7" fmla="*/ 16 h 17"/>
                  <a:gd name="T8" fmla="*/ 0 w 36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17">
                    <a:moveTo>
                      <a:pt x="0" y="0"/>
                    </a:moveTo>
                    <a:lnTo>
                      <a:pt x="360" y="0"/>
                    </a:lnTo>
                    <a:lnTo>
                      <a:pt x="355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88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7" name="Freeform 191"/>
              <p:cNvSpPr>
                <a:spLocks/>
              </p:cNvSpPr>
              <p:nvPr/>
            </p:nvSpPr>
            <p:spPr bwMode="auto">
              <a:xfrm>
                <a:off x="2016" y="2220"/>
                <a:ext cx="502" cy="24"/>
              </a:xfrm>
              <a:custGeom>
                <a:avLst/>
                <a:gdLst>
                  <a:gd name="T0" fmla="*/ 0 w 351"/>
                  <a:gd name="T1" fmla="*/ 0 h 17"/>
                  <a:gd name="T2" fmla="*/ 350 w 351"/>
                  <a:gd name="T3" fmla="*/ 0 h 17"/>
                  <a:gd name="T4" fmla="*/ 345 w 351"/>
                  <a:gd name="T5" fmla="*/ 16 h 17"/>
                  <a:gd name="T6" fmla="*/ 5 w 351"/>
                  <a:gd name="T7" fmla="*/ 16 h 17"/>
                  <a:gd name="T8" fmla="*/ 0 w 35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17">
                    <a:moveTo>
                      <a:pt x="0" y="0"/>
                    </a:moveTo>
                    <a:lnTo>
                      <a:pt x="350" y="0"/>
                    </a:lnTo>
                    <a:lnTo>
                      <a:pt x="345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68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8" name="Freeform 192"/>
              <p:cNvSpPr>
                <a:spLocks/>
              </p:cNvSpPr>
              <p:nvPr/>
            </p:nvSpPr>
            <p:spPr bwMode="auto">
              <a:xfrm>
                <a:off x="2023" y="2227"/>
                <a:ext cx="488" cy="24"/>
              </a:xfrm>
              <a:custGeom>
                <a:avLst/>
                <a:gdLst>
                  <a:gd name="T0" fmla="*/ 0 w 341"/>
                  <a:gd name="T1" fmla="*/ 0 h 17"/>
                  <a:gd name="T2" fmla="*/ 340 w 341"/>
                  <a:gd name="T3" fmla="*/ 0 h 17"/>
                  <a:gd name="T4" fmla="*/ 336 w 341"/>
                  <a:gd name="T5" fmla="*/ 16 h 17"/>
                  <a:gd name="T6" fmla="*/ 6 w 341"/>
                  <a:gd name="T7" fmla="*/ 16 h 17"/>
                  <a:gd name="T8" fmla="*/ 0 w 34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17">
                    <a:moveTo>
                      <a:pt x="0" y="0"/>
                    </a:moveTo>
                    <a:lnTo>
                      <a:pt x="340" y="0"/>
                    </a:lnTo>
                    <a:lnTo>
                      <a:pt x="336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58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09" name="Freeform 193"/>
              <p:cNvSpPr>
                <a:spLocks/>
              </p:cNvSpPr>
              <p:nvPr/>
            </p:nvSpPr>
            <p:spPr bwMode="auto">
              <a:xfrm>
                <a:off x="2032" y="2237"/>
                <a:ext cx="473" cy="24"/>
              </a:xfrm>
              <a:custGeom>
                <a:avLst/>
                <a:gdLst>
                  <a:gd name="T0" fmla="*/ 0 w 331"/>
                  <a:gd name="T1" fmla="*/ 0 h 17"/>
                  <a:gd name="T2" fmla="*/ 330 w 331"/>
                  <a:gd name="T3" fmla="*/ 0 h 17"/>
                  <a:gd name="T4" fmla="*/ 323 w 331"/>
                  <a:gd name="T5" fmla="*/ 16 h 17"/>
                  <a:gd name="T6" fmla="*/ 5 w 331"/>
                  <a:gd name="T7" fmla="*/ 16 h 17"/>
                  <a:gd name="T8" fmla="*/ 0 w 33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17">
                    <a:moveTo>
                      <a:pt x="0" y="0"/>
                    </a:moveTo>
                    <a:lnTo>
                      <a:pt x="330" y="0"/>
                    </a:lnTo>
                    <a:lnTo>
                      <a:pt x="323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38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0" name="Freeform 194"/>
              <p:cNvSpPr>
                <a:spLocks/>
              </p:cNvSpPr>
              <p:nvPr/>
            </p:nvSpPr>
            <p:spPr bwMode="auto">
              <a:xfrm>
                <a:off x="2039" y="2244"/>
                <a:ext cx="456" cy="25"/>
              </a:xfrm>
              <a:custGeom>
                <a:avLst/>
                <a:gdLst>
                  <a:gd name="T0" fmla="*/ 0 w 319"/>
                  <a:gd name="T1" fmla="*/ 0 h 17"/>
                  <a:gd name="T2" fmla="*/ 318 w 319"/>
                  <a:gd name="T3" fmla="*/ 0 h 17"/>
                  <a:gd name="T4" fmla="*/ 313 w 319"/>
                  <a:gd name="T5" fmla="*/ 16 h 17"/>
                  <a:gd name="T6" fmla="*/ 5 w 319"/>
                  <a:gd name="T7" fmla="*/ 16 h 17"/>
                  <a:gd name="T8" fmla="*/ 0 w 3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" h="17">
                    <a:moveTo>
                      <a:pt x="0" y="0"/>
                    </a:moveTo>
                    <a:lnTo>
                      <a:pt x="318" y="0"/>
                    </a:lnTo>
                    <a:lnTo>
                      <a:pt x="313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18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1" name="Freeform 195"/>
              <p:cNvSpPr>
                <a:spLocks/>
              </p:cNvSpPr>
              <p:nvPr/>
            </p:nvSpPr>
            <p:spPr bwMode="auto">
              <a:xfrm>
                <a:off x="2046" y="2250"/>
                <a:ext cx="442" cy="24"/>
              </a:xfrm>
              <a:custGeom>
                <a:avLst/>
                <a:gdLst>
                  <a:gd name="T0" fmla="*/ 0 w 309"/>
                  <a:gd name="T1" fmla="*/ 0 h 17"/>
                  <a:gd name="T2" fmla="*/ 308 w 309"/>
                  <a:gd name="T3" fmla="*/ 0 h 17"/>
                  <a:gd name="T4" fmla="*/ 303 w 309"/>
                  <a:gd name="T5" fmla="*/ 16 h 17"/>
                  <a:gd name="T6" fmla="*/ 5 w 309"/>
                  <a:gd name="T7" fmla="*/ 16 h 17"/>
                  <a:gd name="T8" fmla="*/ 0 w 30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7">
                    <a:moveTo>
                      <a:pt x="0" y="0"/>
                    </a:moveTo>
                    <a:lnTo>
                      <a:pt x="308" y="0"/>
                    </a:lnTo>
                    <a:lnTo>
                      <a:pt x="303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2" name="Freeform 196"/>
              <p:cNvSpPr>
                <a:spLocks/>
              </p:cNvSpPr>
              <p:nvPr/>
            </p:nvSpPr>
            <p:spPr bwMode="auto">
              <a:xfrm>
                <a:off x="2053" y="2260"/>
                <a:ext cx="428" cy="24"/>
              </a:xfrm>
              <a:custGeom>
                <a:avLst/>
                <a:gdLst>
                  <a:gd name="T0" fmla="*/ 0 w 299"/>
                  <a:gd name="T1" fmla="*/ 0 h 17"/>
                  <a:gd name="T2" fmla="*/ 298 w 299"/>
                  <a:gd name="T3" fmla="*/ 0 h 17"/>
                  <a:gd name="T4" fmla="*/ 293 w 299"/>
                  <a:gd name="T5" fmla="*/ 16 h 17"/>
                  <a:gd name="T6" fmla="*/ 7 w 299"/>
                  <a:gd name="T7" fmla="*/ 16 h 17"/>
                  <a:gd name="T8" fmla="*/ 0 w 29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17">
                    <a:moveTo>
                      <a:pt x="0" y="0"/>
                    </a:moveTo>
                    <a:lnTo>
                      <a:pt x="298" y="0"/>
                    </a:lnTo>
                    <a:lnTo>
                      <a:pt x="293" y="16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D7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3" name="Freeform 197"/>
              <p:cNvSpPr>
                <a:spLocks/>
              </p:cNvSpPr>
              <p:nvPr/>
            </p:nvSpPr>
            <p:spPr bwMode="auto">
              <a:xfrm>
                <a:off x="2063" y="2267"/>
                <a:ext cx="411" cy="24"/>
              </a:xfrm>
              <a:custGeom>
                <a:avLst/>
                <a:gdLst>
                  <a:gd name="T0" fmla="*/ 0 w 287"/>
                  <a:gd name="T1" fmla="*/ 0 h 17"/>
                  <a:gd name="T2" fmla="*/ 286 w 287"/>
                  <a:gd name="T3" fmla="*/ 0 h 17"/>
                  <a:gd name="T4" fmla="*/ 280 w 287"/>
                  <a:gd name="T5" fmla="*/ 16 h 17"/>
                  <a:gd name="T6" fmla="*/ 5 w 287"/>
                  <a:gd name="T7" fmla="*/ 16 h 17"/>
                  <a:gd name="T8" fmla="*/ 0 w 28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17">
                    <a:moveTo>
                      <a:pt x="0" y="0"/>
                    </a:moveTo>
                    <a:lnTo>
                      <a:pt x="286" y="0"/>
                    </a:lnTo>
                    <a:lnTo>
                      <a:pt x="280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C7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4" name="Freeform 198"/>
              <p:cNvSpPr>
                <a:spLocks/>
              </p:cNvSpPr>
              <p:nvPr/>
            </p:nvSpPr>
            <p:spPr bwMode="auto">
              <a:xfrm>
                <a:off x="2071" y="2274"/>
                <a:ext cx="394" cy="25"/>
              </a:xfrm>
              <a:custGeom>
                <a:avLst/>
                <a:gdLst>
                  <a:gd name="T0" fmla="*/ 0 w 276"/>
                  <a:gd name="T1" fmla="*/ 0 h 17"/>
                  <a:gd name="T2" fmla="*/ 275 w 276"/>
                  <a:gd name="T3" fmla="*/ 0 h 17"/>
                  <a:gd name="T4" fmla="*/ 270 w 276"/>
                  <a:gd name="T5" fmla="*/ 16 h 17"/>
                  <a:gd name="T6" fmla="*/ 4 w 276"/>
                  <a:gd name="T7" fmla="*/ 16 h 17"/>
                  <a:gd name="T8" fmla="*/ 0 w 27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7">
                    <a:moveTo>
                      <a:pt x="0" y="0"/>
                    </a:moveTo>
                    <a:lnTo>
                      <a:pt x="275" y="0"/>
                    </a:lnTo>
                    <a:lnTo>
                      <a:pt x="270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A7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5" name="Freeform 199"/>
              <p:cNvSpPr>
                <a:spLocks/>
              </p:cNvSpPr>
              <p:nvPr/>
            </p:nvSpPr>
            <p:spPr bwMode="auto">
              <a:xfrm>
                <a:off x="2076" y="2284"/>
                <a:ext cx="382" cy="25"/>
              </a:xfrm>
              <a:custGeom>
                <a:avLst/>
                <a:gdLst>
                  <a:gd name="T0" fmla="*/ 0 w 267"/>
                  <a:gd name="T1" fmla="*/ 0 h 17"/>
                  <a:gd name="T2" fmla="*/ 266 w 267"/>
                  <a:gd name="T3" fmla="*/ 0 h 17"/>
                  <a:gd name="T4" fmla="*/ 261 w 267"/>
                  <a:gd name="T5" fmla="*/ 16 h 17"/>
                  <a:gd name="T6" fmla="*/ 5 w 267"/>
                  <a:gd name="T7" fmla="*/ 16 h 17"/>
                  <a:gd name="T8" fmla="*/ 0 w 26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7">
                    <a:moveTo>
                      <a:pt x="0" y="0"/>
                    </a:moveTo>
                    <a:lnTo>
                      <a:pt x="266" y="0"/>
                    </a:lnTo>
                    <a:lnTo>
                      <a:pt x="261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87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6" name="Freeform 200"/>
              <p:cNvSpPr>
                <a:spLocks/>
              </p:cNvSpPr>
              <p:nvPr/>
            </p:nvSpPr>
            <p:spPr bwMode="auto">
              <a:xfrm>
                <a:off x="2083" y="2290"/>
                <a:ext cx="368" cy="24"/>
              </a:xfrm>
              <a:custGeom>
                <a:avLst/>
                <a:gdLst>
                  <a:gd name="T0" fmla="*/ 0 w 257"/>
                  <a:gd name="T1" fmla="*/ 0 h 17"/>
                  <a:gd name="T2" fmla="*/ 256 w 257"/>
                  <a:gd name="T3" fmla="*/ 0 h 17"/>
                  <a:gd name="T4" fmla="*/ 251 w 257"/>
                  <a:gd name="T5" fmla="*/ 16 h 17"/>
                  <a:gd name="T6" fmla="*/ 5 w 257"/>
                  <a:gd name="T7" fmla="*/ 16 h 17"/>
                  <a:gd name="T8" fmla="*/ 0 w 25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17">
                    <a:moveTo>
                      <a:pt x="0" y="0"/>
                    </a:moveTo>
                    <a:lnTo>
                      <a:pt x="256" y="0"/>
                    </a:lnTo>
                    <a:lnTo>
                      <a:pt x="251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67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7" name="Freeform 201"/>
              <p:cNvSpPr>
                <a:spLocks/>
              </p:cNvSpPr>
              <p:nvPr/>
            </p:nvSpPr>
            <p:spPr bwMode="auto">
              <a:xfrm>
                <a:off x="2091" y="2297"/>
                <a:ext cx="353" cy="24"/>
              </a:xfrm>
              <a:custGeom>
                <a:avLst/>
                <a:gdLst>
                  <a:gd name="T0" fmla="*/ 0 w 247"/>
                  <a:gd name="T1" fmla="*/ 0 h 17"/>
                  <a:gd name="T2" fmla="*/ 246 w 247"/>
                  <a:gd name="T3" fmla="*/ 0 h 17"/>
                  <a:gd name="T4" fmla="*/ 239 w 247"/>
                  <a:gd name="T5" fmla="*/ 16 h 17"/>
                  <a:gd name="T6" fmla="*/ 7 w 247"/>
                  <a:gd name="T7" fmla="*/ 16 h 17"/>
                  <a:gd name="T8" fmla="*/ 0 w 24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7">
                    <a:moveTo>
                      <a:pt x="0" y="0"/>
                    </a:moveTo>
                    <a:lnTo>
                      <a:pt x="246" y="0"/>
                    </a:lnTo>
                    <a:lnTo>
                      <a:pt x="239" y="16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8" name="Freeform 202"/>
              <p:cNvSpPr>
                <a:spLocks/>
              </p:cNvSpPr>
              <p:nvPr/>
            </p:nvSpPr>
            <p:spPr bwMode="auto">
              <a:xfrm>
                <a:off x="2101" y="2307"/>
                <a:ext cx="333" cy="25"/>
              </a:xfrm>
              <a:custGeom>
                <a:avLst/>
                <a:gdLst>
                  <a:gd name="T0" fmla="*/ 0 w 233"/>
                  <a:gd name="T1" fmla="*/ 0 h 17"/>
                  <a:gd name="T2" fmla="*/ 232 w 233"/>
                  <a:gd name="T3" fmla="*/ 0 h 17"/>
                  <a:gd name="T4" fmla="*/ 227 w 233"/>
                  <a:gd name="T5" fmla="*/ 16 h 17"/>
                  <a:gd name="T6" fmla="*/ 5 w 233"/>
                  <a:gd name="T7" fmla="*/ 16 h 17"/>
                  <a:gd name="T8" fmla="*/ 0 w 23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7">
                    <a:moveTo>
                      <a:pt x="0" y="0"/>
                    </a:moveTo>
                    <a:lnTo>
                      <a:pt x="232" y="0"/>
                    </a:lnTo>
                    <a:lnTo>
                      <a:pt x="227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27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19" name="Freeform 203"/>
              <p:cNvSpPr>
                <a:spLocks/>
              </p:cNvSpPr>
              <p:nvPr/>
            </p:nvSpPr>
            <p:spPr bwMode="auto">
              <a:xfrm>
                <a:off x="2108" y="2314"/>
                <a:ext cx="319" cy="25"/>
              </a:xfrm>
              <a:custGeom>
                <a:avLst/>
                <a:gdLst>
                  <a:gd name="T0" fmla="*/ 0 w 223"/>
                  <a:gd name="T1" fmla="*/ 0 h 17"/>
                  <a:gd name="T2" fmla="*/ 222 w 223"/>
                  <a:gd name="T3" fmla="*/ 0 h 17"/>
                  <a:gd name="T4" fmla="*/ 217 w 223"/>
                  <a:gd name="T5" fmla="*/ 16 h 17"/>
                  <a:gd name="T6" fmla="*/ 5 w 223"/>
                  <a:gd name="T7" fmla="*/ 16 h 17"/>
                  <a:gd name="T8" fmla="*/ 0 w 2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7">
                    <a:moveTo>
                      <a:pt x="0" y="0"/>
                    </a:moveTo>
                    <a:lnTo>
                      <a:pt x="222" y="0"/>
                    </a:lnTo>
                    <a:lnTo>
                      <a:pt x="217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7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0" name="Freeform 204"/>
              <p:cNvSpPr>
                <a:spLocks/>
              </p:cNvSpPr>
              <p:nvPr/>
            </p:nvSpPr>
            <p:spPr bwMode="auto">
              <a:xfrm>
                <a:off x="2115" y="2321"/>
                <a:ext cx="304" cy="25"/>
              </a:xfrm>
              <a:custGeom>
                <a:avLst/>
                <a:gdLst>
                  <a:gd name="T0" fmla="*/ 0 w 213"/>
                  <a:gd name="T1" fmla="*/ 0 h 17"/>
                  <a:gd name="T2" fmla="*/ 212 w 213"/>
                  <a:gd name="T3" fmla="*/ 0 h 17"/>
                  <a:gd name="T4" fmla="*/ 207 w 213"/>
                  <a:gd name="T5" fmla="*/ 16 h 17"/>
                  <a:gd name="T6" fmla="*/ 5 w 213"/>
                  <a:gd name="T7" fmla="*/ 16 h 17"/>
                  <a:gd name="T8" fmla="*/ 0 w 21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7">
                    <a:moveTo>
                      <a:pt x="0" y="0"/>
                    </a:moveTo>
                    <a:lnTo>
                      <a:pt x="212" y="0"/>
                    </a:lnTo>
                    <a:lnTo>
                      <a:pt x="207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F6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1" name="Freeform 205"/>
              <p:cNvSpPr>
                <a:spLocks/>
              </p:cNvSpPr>
              <p:nvPr/>
            </p:nvSpPr>
            <p:spPr bwMode="auto">
              <a:xfrm>
                <a:off x="2122" y="2330"/>
                <a:ext cx="290" cy="24"/>
              </a:xfrm>
              <a:custGeom>
                <a:avLst/>
                <a:gdLst>
                  <a:gd name="T0" fmla="*/ 0 w 203"/>
                  <a:gd name="T1" fmla="*/ 0 h 17"/>
                  <a:gd name="T2" fmla="*/ 202 w 203"/>
                  <a:gd name="T3" fmla="*/ 0 h 17"/>
                  <a:gd name="T4" fmla="*/ 197 w 203"/>
                  <a:gd name="T5" fmla="*/ 16 h 17"/>
                  <a:gd name="T6" fmla="*/ 6 w 203"/>
                  <a:gd name="T7" fmla="*/ 16 h 17"/>
                  <a:gd name="T8" fmla="*/ 0 w 20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7">
                    <a:moveTo>
                      <a:pt x="0" y="0"/>
                    </a:moveTo>
                    <a:lnTo>
                      <a:pt x="202" y="0"/>
                    </a:lnTo>
                    <a:lnTo>
                      <a:pt x="19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D6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2" name="Freeform 206"/>
              <p:cNvSpPr>
                <a:spLocks/>
              </p:cNvSpPr>
              <p:nvPr/>
            </p:nvSpPr>
            <p:spPr bwMode="auto">
              <a:xfrm>
                <a:off x="2131" y="2337"/>
                <a:ext cx="274" cy="25"/>
              </a:xfrm>
              <a:custGeom>
                <a:avLst/>
                <a:gdLst>
                  <a:gd name="T0" fmla="*/ 0 w 192"/>
                  <a:gd name="T1" fmla="*/ 0 h 17"/>
                  <a:gd name="T2" fmla="*/ 191 w 192"/>
                  <a:gd name="T3" fmla="*/ 0 h 17"/>
                  <a:gd name="T4" fmla="*/ 185 w 192"/>
                  <a:gd name="T5" fmla="*/ 16 h 17"/>
                  <a:gd name="T6" fmla="*/ 5 w 192"/>
                  <a:gd name="T7" fmla="*/ 16 h 17"/>
                  <a:gd name="T8" fmla="*/ 0 w 19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7">
                    <a:moveTo>
                      <a:pt x="0" y="0"/>
                    </a:moveTo>
                    <a:lnTo>
                      <a:pt x="191" y="0"/>
                    </a:lnTo>
                    <a:lnTo>
                      <a:pt x="185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B6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3" name="Freeform 207"/>
              <p:cNvSpPr>
                <a:spLocks/>
              </p:cNvSpPr>
              <p:nvPr/>
            </p:nvSpPr>
            <p:spPr bwMode="auto">
              <a:xfrm>
                <a:off x="2138" y="2344"/>
                <a:ext cx="259" cy="25"/>
              </a:xfrm>
              <a:custGeom>
                <a:avLst/>
                <a:gdLst>
                  <a:gd name="T0" fmla="*/ 0 w 181"/>
                  <a:gd name="T1" fmla="*/ 0 h 17"/>
                  <a:gd name="T2" fmla="*/ 180 w 181"/>
                  <a:gd name="T3" fmla="*/ 0 h 17"/>
                  <a:gd name="T4" fmla="*/ 175 w 181"/>
                  <a:gd name="T5" fmla="*/ 16 h 17"/>
                  <a:gd name="T6" fmla="*/ 5 w 181"/>
                  <a:gd name="T7" fmla="*/ 16 h 17"/>
                  <a:gd name="T8" fmla="*/ 0 w 18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7">
                    <a:moveTo>
                      <a:pt x="0" y="0"/>
                    </a:moveTo>
                    <a:lnTo>
                      <a:pt x="180" y="0"/>
                    </a:lnTo>
                    <a:lnTo>
                      <a:pt x="175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96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4" name="Freeform 208"/>
              <p:cNvSpPr>
                <a:spLocks/>
              </p:cNvSpPr>
              <p:nvPr/>
            </p:nvSpPr>
            <p:spPr bwMode="auto">
              <a:xfrm>
                <a:off x="2145" y="2354"/>
                <a:ext cx="244" cy="25"/>
              </a:xfrm>
              <a:custGeom>
                <a:avLst/>
                <a:gdLst>
                  <a:gd name="T0" fmla="*/ 0 w 171"/>
                  <a:gd name="T1" fmla="*/ 0 h 17"/>
                  <a:gd name="T2" fmla="*/ 170 w 171"/>
                  <a:gd name="T3" fmla="*/ 0 h 17"/>
                  <a:gd name="T4" fmla="*/ 165 w 171"/>
                  <a:gd name="T5" fmla="*/ 16 h 17"/>
                  <a:gd name="T6" fmla="*/ 5 w 171"/>
                  <a:gd name="T7" fmla="*/ 16 h 17"/>
                  <a:gd name="T8" fmla="*/ 0 w 17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7">
                    <a:moveTo>
                      <a:pt x="0" y="0"/>
                    </a:moveTo>
                    <a:lnTo>
                      <a:pt x="170" y="0"/>
                    </a:lnTo>
                    <a:lnTo>
                      <a:pt x="165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8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5" name="Freeform 209"/>
              <p:cNvSpPr>
                <a:spLocks/>
              </p:cNvSpPr>
              <p:nvPr/>
            </p:nvSpPr>
            <p:spPr bwMode="auto">
              <a:xfrm>
                <a:off x="2152" y="2362"/>
                <a:ext cx="230" cy="24"/>
              </a:xfrm>
              <a:custGeom>
                <a:avLst/>
                <a:gdLst>
                  <a:gd name="T0" fmla="*/ 0 w 161"/>
                  <a:gd name="T1" fmla="*/ 0 h 17"/>
                  <a:gd name="T2" fmla="*/ 160 w 161"/>
                  <a:gd name="T3" fmla="*/ 0 h 17"/>
                  <a:gd name="T4" fmla="*/ 155 w 161"/>
                  <a:gd name="T5" fmla="*/ 16 h 17"/>
                  <a:gd name="T6" fmla="*/ 5 w 161"/>
                  <a:gd name="T7" fmla="*/ 16 h 17"/>
                  <a:gd name="T8" fmla="*/ 0 w 16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7">
                    <a:moveTo>
                      <a:pt x="0" y="0"/>
                    </a:moveTo>
                    <a:lnTo>
                      <a:pt x="160" y="0"/>
                    </a:lnTo>
                    <a:lnTo>
                      <a:pt x="155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6" name="Freeform 210"/>
              <p:cNvSpPr>
                <a:spLocks/>
              </p:cNvSpPr>
              <p:nvPr/>
            </p:nvSpPr>
            <p:spPr bwMode="auto">
              <a:xfrm>
                <a:off x="2159" y="2369"/>
                <a:ext cx="216" cy="24"/>
              </a:xfrm>
              <a:custGeom>
                <a:avLst/>
                <a:gdLst>
                  <a:gd name="T0" fmla="*/ 0 w 151"/>
                  <a:gd name="T1" fmla="*/ 0 h 17"/>
                  <a:gd name="T2" fmla="*/ 150 w 151"/>
                  <a:gd name="T3" fmla="*/ 0 h 17"/>
                  <a:gd name="T4" fmla="*/ 143 w 151"/>
                  <a:gd name="T5" fmla="*/ 16 h 17"/>
                  <a:gd name="T6" fmla="*/ 7 w 151"/>
                  <a:gd name="T7" fmla="*/ 16 h 17"/>
                  <a:gd name="T8" fmla="*/ 0 w 15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7">
                    <a:moveTo>
                      <a:pt x="0" y="0"/>
                    </a:moveTo>
                    <a:lnTo>
                      <a:pt x="150" y="0"/>
                    </a:lnTo>
                    <a:lnTo>
                      <a:pt x="143" y="16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46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7" name="Freeform 211"/>
              <p:cNvSpPr>
                <a:spLocks/>
              </p:cNvSpPr>
              <p:nvPr/>
            </p:nvSpPr>
            <p:spPr bwMode="auto">
              <a:xfrm>
                <a:off x="2169" y="2377"/>
                <a:ext cx="196" cy="25"/>
              </a:xfrm>
              <a:custGeom>
                <a:avLst/>
                <a:gdLst>
                  <a:gd name="T0" fmla="*/ 0 w 137"/>
                  <a:gd name="T1" fmla="*/ 0 h 17"/>
                  <a:gd name="T2" fmla="*/ 136 w 137"/>
                  <a:gd name="T3" fmla="*/ 0 h 17"/>
                  <a:gd name="T4" fmla="*/ 131 w 137"/>
                  <a:gd name="T5" fmla="*/ 16 h 17"/>
                  <a:gd name="T6" fmla="*/ 5 w 137"/>
                  <a:gd name="T7" fmla="*/ 16 h 17"/>
                  <a:gd name="T8" fmla="*/ 0 w 13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7">
                    <a:moveTo>
                      <a:pt x="0" y="0"/>
                    </a:moveTo>
                    <a:lnTo>
                      <a:pt x="136" y="0"/>
                    </a:lnTo>
                    <a:lnTo>
                      <a:pt x="131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26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8" name="Freeform 212"/>
              <p:cNvSpPr>
                <a:spLocks/>
              </p:cNvSpPr>
              <p:nvPr/>
            </p:nvSpPr>
            <p:spPr bwMode="auto">
              <a:xfrm>
                <a:off x="2176" y="2384"/>
                <a:ext cx="182" cy="25"/>
              </a:xfrm>
              <a:custGeom>
                <a:avLst/>
                <a:gdLst>
                  <a:gd name="T0" fmla="*/ 0 w 127"/>
                  <a:gd name="T1" fmla="*/ 0 h 17"/>
                  <a:gd name="T2" fmla="*/ 126 w 127"/>
                  <a:gd name="T3" fmla="*/ 0 h 17"/>
                  <a:gd name="T4" fmla="*/ 121 w 127"/>
                  <a:gd name="T5" fmla="*/ 16 h 17"/>
                  <a:gd name="T6" fmla="*/ 5 w 127"/>
                  <a:gd name="T7" fmla="*/ 16 h 17"/>
                  <a:gd name="T8" fmla="*/ 0 w 12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7">
                    <a:moveTo>
                      <a:pt x="0" y="0"/>
                    </a:moveTo>
                    <a:lnTo>
                      <a:pt x="126" y="0"/>
                    </a:lnTo>
                    <a:lnTo>
                      <a:pt x="121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29" name="Freeform 213"/>
              <p:cNvSpPr>
                <a:spLocks/>
              </p:cNvSpPr>
              <p:nvPr/>
            </p:nvSpPr>
            <p:spPr bwMode="auto">
              <a:xfrm>
                <a:off x="2183" y="2392"/>
                <a:ext cx="168" cy="24"/>
              </a:xfrm>
              <a:custGeom>
                <a:avLst/>
                <a:gdLst>
                  <a:gd name="T0" fmla="*/ 0 w 117"/>
                  <a:gd name="T1" fmla="*/ 0 h 17"/>
                  <a:gd name="T2" fmla="*/ 116 w 117"/>
                  <a:gd name="T3" fmla="*/ 0 h 17"/>
                  <a:gd name="T4" fmla="*/ 112 w 117"/>
                  <a:gd name="T5" fmla="*/ 16 h 17"/>
                  <a:gd name="T6" fmla="*/ 4 w 117"/>
                  <a:gd name="T7" fmla="*/ 16 h 17"/>
                  <a:gd name="T8" fmla="*/ 0 w 1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">
                    <a:moveTo>
                      <a:pt x="0" y="0"/>
                    </a:moveTo>
                    <a:lnTo>
                      <a:pt x="116" y="0"/>
                    </a:lnTo>
                    <a:lnTo>
                      <a:pt x="112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F5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0" name="Freeform 214"/>
              <p:cNvSpPr>
                <a:spLocks/>
              </p:cNvSpPr>
              <p:nvPr/>
            </p:nvSpPr>
            <p:spPr bwMode="auto">
              <a:xfrm>
                <a:off x="2189" y="2402"/>
                <a:ext cx="156" cy="24"/>
              </a:xfrm>
              <a:custGeom>
                <a:avLst/>
                <a:gdLst>
                  <a:gd name="T0" fmla="*/ 0 w 109"/>
                  <a:gd name="T1" fmla="*/ 0 h 17"/>
                  <a:gd name="T2" fmla="*/ 108 w 109"/>
                  <a:gd name="T3" fmla="*/ 0 h 17"/>
                  <a:gd name="T4" fmla="*/ 103 w 109"/>
                  <a:gd name="T5" fmla="*/ 16 h 17"/>
                  <a:gd name="T6" fmla="*/ 7 w 109"/>
                  <a:gd name="T7" fmla="*/ 16 h 17"/>
                  <a:gd name="T8" fmla="*/ 0 w 10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7">
                    <a:moveTo>
                      <a:pt x="0" y="0"/>
                    </a:moveTo>
                    <a:lnTo>
                      <a:pt x="108" y="0"/>
                    </a:lnTo>
                    <a:lnTo>
                      <a:pt x="103" y="16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D5D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1" name="Freeform 215"/>
              <p:cNvSpPr>
                <a:spLocks/>
              </p:cNvSpPr>
              <p:nvPr/>
            </p:nvSpPr>
            <p:spPr bwMode="auto">
              <a:xfrm>
                <a:off x="2199" y="2409"/>
                <a:ext cx="139" cy="24"/>
              </a:xfrm>
              <a:custGeom>
                <a:avLst/>
                <a:gdLst>
                  <a:gd name="T0" fmla="*/ 0 w 97"/>
                  <a:gd name="T1" fmla="*/ 0 h 17"/>
                  <a:gd name="T2" fmla="*/ 96 w 97"/>
                  <a:gd name="T3" fmla="*/ 0 h 17"/>
                  <a:gd name="T4" fmla="*/ 89 w 97"/>
                  <a:gd name="T5" fmla="*/ 16 h 17"/>
                  <a:gd name="T6" fmla="*/ 5 w 97"/>
                  <a:gd name="T7" fmla="*/ 16 h 17"/>
                  <a:gd name="T8" fmla="*/ 0 w 9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">
                    <a:moveTo>
                      <a:pt x="0" y="0"/>
                    </a:moveTo>
                    <a:lnTo>
                      <a:pt x="96" y="0"/>
                    </a:lnTo>
                    <a:lnTo>
                      <a:pt x="89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B5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2" name="Freeform 216"/>
              <p:cNvSpPr>
                <a:spLocks/>
              </p:cNvSpPr>
              <p:nvPr/>
            </p:nvSpPr>
            <p:spPr bwMode="auto">
              <a:xfrm>
                <a:off x="2206" y="2417"/>
                <a:ext cx="122" cy="25"/>
              </a:xfrm>
              <a:custGeom>
                <a:avLst/>
                <a:gdLst>
                  <a:gd name="T0" fmla="*/ 0 w 85"/>
                  <a:gd name="T1" fmla="*/ 0 h 17"/>
                  <a:gd name="T2" fmla="*/ 84 w 85"/>
                  <a:gd name="T3" fmla="*/ 0 h 17"/>
                  <a:gd name="T4" fmla="*/ 79 w 85"/>
                  <a:gd name="T5" fmla="*/ 16 h 17"/>
                  <a:gd name="T6" fmla="*/ 5 w 85"/>
                  <a:gd name="T7" fmla="*/ 16 h 17"/>
                  <a:gd name="T8" fmla="*/ 0 w 8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7">
                    <a:moveTo>
                      <a:pt x="0" y="0"/>
                    </a:moveTo>
                    <a:lnTo>
                      <a:pt x="84" y="0"/>
                    </a:lnTo>
                    <a:lnTo>
                      <a:pt x="79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9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3" name="Freeform 217"/>
              <p:cNvSpPr>
                <a:spLocks/>
              </p:cNvSpPr>
              <p:nvPr/>
            </p:nvSpPr>
            <p:spPr bwMode="auto">
              <a:xfrm>
                <a:off x="2214" y="2424"/>
                <a:ext cx="107" cy="25"/>
              </a:xfrm>
              <a:custGeom>
                <a:avLst/>
                <a:gdLst>
                  <a:gd name="T0" fmla="*/ 0 w 75"/>
                  <a:gd name="T1" fmla="*/ 0 h 17"/>
                  <a:gd name="T2" fmla="*/ 74 w 75"/>
                  <a:gd name="T3" fmla="*/ 0 h 17"/>
                  <a:gd name="T4" fmla="*/ 69 w 75"/>
                  <a:gd name="T5" fmla="*/ 16 h 17"/>
                  <a:gd name="T6" fmla="*/ 5 w 75"/>
                  <a:gd name="T7" fmla="*/ 16 h 17"/>
                  <a:gd name="T8" fmla="*/ 0 w 7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7">
                    <a:moveTo>
                      <a:pt x="0" y="0"/>
                    </a:moveTo>
                    <a:lnTo>
                      <a:pt x="74" y="0"/>
                    </a:lnTo>
                    <a:lnTo>
                      <a:pt x="69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75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4" name="Freeform 218"/>
              <p:cNvSpPr>
                <a:spLocks/>
              </p:cNvSpPr>
              <p:nvPr/>
            </p:nvSpPr>
            <p:spPr bwMode="auto">
              <a:xfrm>
                <a:off x="2221" y="2432"/>
                <a:ext cx="93" cy="24"/>
              </a:xfrm>
              <a:custGeom>
                <a:avLst/>
                <a:gdLst>
                  <a:gd name="T0" fmla="*/ 0 w 65"/>
                  <a:gd name="T1" fmla="*/ 0 h 17"/>
                  <a:gd name="T2" fmla="*/ 64 w 65"/>
                  <a:gd name="T3" fmla="*/ 0 h 17"/>
                  <a:gd name="T4" fmla="*/ 59 w 65"/>
                  <a:gd name="T5" fmla="*/ 16 h 17"/>
                  <a:gd name="T6" fmla="*/ 5 w 65"/>
                  <a:gd name="T7" fmla="*/ 16 h 17"/>
                  <a:gd name="T8" fmla="*/ 0 w 6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7">
                    <a:moveTo>
                      <a:pt x="0" y="0"/>
                    </a:moveTo>
                    <a:lnTo>
                      <a:pt x="64" y="0"/>
                    </a:lnTo>
                    <a:lnTo>
                      <a:pt x="59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65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5" name="Freeform 219"/>
              <p:cNvSpPr>
                <a:spLocks/>
              </p:cNvSpPr>
              <p:nvPr/>
            </p:nvSpPr>
            <p:spPr bwMode="auto">
              <a:xfrm>
                <a:off x="2228" y="2442"/>
                <a:ext cx="78" cy="24"/>
              </a:xfrm>
              <a:custGeom>
                <a:avLst/>
                <a:gdLst>
                  <a:gd name="T0" fmla="*/ 0 w 55"/>
                  <a:gd name="T1" fmla="*/ 0 h 17"/>
                  <a:gd name="T2" fmla="*/ 54 w 55"/>
                  <a:gd name="T3" fmla="*/ 0 h 17"/>
                  <a:gd name="T4" fmla="*/ 48 w 55"/>
                  <a:gd name="T5" fmla="*/ 16 h 17"/>
                  <a:gd name="T6" fmla="*/ 6 w 55"/>
                  <a:gd name="T7" fmla="*/ 16 h 17"/>
                  <a:gd name="T8" fmla="*/ 0 w 5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7">
                    <a:moveTo>
                      <a:pt x="0" y="0"/>
                    </a:moveTo>
                    <a:lnTo>
                      <a:pt x="54" y="0"/>
                    </a:lnTo>
                    <a:lnTo>
                      <a:pt x="48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45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6" name="Freeform 220"/>
              <p:cNvSpPr>
                <a:spLocks/>
              </p:cNvSpPr>
              <p:nvPr/>
            </p:nvSpPr>
            <p:spPr bwMode="auto">
              <a:xfrm>
                <a:off x="2236" y="2449"/>
                <a:ext cx="62" cy="24"/>
              </a:xfrm>
              <a:custGeom>
                <a:avLst/>
                <a:gdLst>
                  <a:gd name="T0" fmla="*/ 0 w 43"/>
                  <a:gd name="T1" fmla="*/ 0 h 17"/>
                  <a:gd name="T2" fmla="*/ 42 w 43"/>
                  <a:gd name="T3" fmla="*/ 0 h 17"/>
                  <a:gd name="T4" fmla="*/ 37 w 43"/>
                  <a:gd name="T5" fmla="*/ 16 h 17"/>
                  <a:gd name="T6" fmla="*/ 5 w 43"/>
                  <a:gd name="T7" fmla="*/ 16 h 17"/>
                  <a:gd name="T8" fmla="*/ 0 w 4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7">
                    <a:moveTo>
                      <a:pt x="0" y="0"/>
                    </a:moveTo>
                    <a:lnTo>
                      <a:pt x="42" y="0"/>
                    </a:lnTo>
                    <a:lnTo>
                      <a:pt x="37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25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7" name="Freeform 221"/>
              <p:cNvSpPr>
                <a:spLocks/>
              </p:cNvSpPr>
              <p:nvPr/>
            </p:nvSpPr>
            <p:spPr bwMode="auto">
              <a:xfrm>
                <a:off x="2244" y="2456"/>
                <a:ext cx="47" cy="24"/>
              </a:xfrm>
              <a:custGeom>
                <a:avLst/>
                <a:gdLst>
                  <a:gd name="T0" fmla="*/ 0 w 33"/>
                  <a:gd name="T1" fmla="*/ 0 h 17"/>
                  <a:gd name="T2" fmla="*/ 32 w 33"/>
                  <a:gd name="T3" fmla="*/ 0 h 17"/>
                  <a:gd name="T4" fmla="*/ 27 w 33"/>
                  <a:gd name="T5" fmla="*/ 16 h 17"/>
                  <a:gd name="T6" fmla="*/ 5 w 33"/>
                  <a:gd name="T7" fmla="*/ 16 h 17"/>
                  <a:gd name="T8" fmla="*/ 0 w 3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0" y="0"/>
                    </a:moveTo>
                    <a:lnTo>
                      <a:pt x="32" y="0"/>
                    </a:lnTo>
                    <a:lnTo>
                      <a:pt x="27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05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8" name="Freeform 222"/>
              <p:cNvSpPr>
                <a:spLocks/>
              </p:cNvSpPr>
              <p:nvPr/>
            </p:nvSpPr>
            <p:spPr bwMode="auto">
              <a:xfrm>
                <a:off x="2251" y="2465"/>
                <a:ext cx="33" cy="24"/>
              </a:xfrm>
              <a:custGeom>
                <a:avLst/>
                <a:gdLst>
                  <a:gd name="T0" fmla="*/ 0 w 23"/>
                  <a:gd name="T1" fmla="*/ 0 h 17"/>
                  <a:gd name="T2" fmla="*/ 22 w 23"/>
                  <a:gd name="T3" fmla="*/ 0 h 17"/>
                  <a:gd name="T4" fmla="*/ 17 w 23"/>
                  <a:gd name="T5" fmla="*/ 16 h 17"/>
                  <a:gd name="T6" fmla="*/ 5 w 23"/>
                  <a:gd name="T7" fmla="*/ 16 h 17"/>
                  <a:gd name="T8" fmla="*/ 0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0" y="0"/>
                    </a:moveTo>
                    <a:lnTo>
                      <a:pt x="22" y="0"/>
                    </a:lnTo>
                    <a:lnTo>
                      <a:pt x="17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E4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39" name="Freeform 223"/>
              <p:cNvSpPr>
                <a:spLocks/>
              </p:cNvSpPr>
              <p:nvPr/>
            </p:nvSpPr>
            <p:spPr bwMode="auto">
              <a:xfrm>
                <a:off x="2258" y="2472"/>
                <a:ext cx="24" cy="24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9 w 17"/>
                  <a:gd name="T5" fmla="*/ 16 h 17"/>
                  <a:gd name="T6" fmla="*/ 0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9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C4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40" name="Freeform 224"/>
              <p:cNvSpPr>
                <a:spLocks/>
              </p:cNvSpPr>
              <p:nvPr/>
            </p:nvSpPr>
            <p:spPr bwMode="auto">
              <a:xfrm>
                <a:off x="2006" y="1692"/>
                <a:ext cx="522" cy="788"/>
              </a:xfrm>
              <a:custGeom>
                <a:avLst/>
                <a:gdLst>
                  <a:gd name="T0" fmla="*/ 0 w 365"/>
                  <a:gd name="T1" fmla="*/ 0 h 551"/>
                  <a:gd name="T2" fmla="*/ 364 w 365"/>
                  <a:gd name="T3" fmla="*/ 0 h 551"/>
                  <a:gd name="T4" fmla="*/ 364 w 365"/>
                  <a:gd name="T5" fmla="*/ 361 h 551"/>
                  <a:gd name="T6" fmla="*/ 183 w 365"/>
                  <a:gd name="T7" fmla="*/ 550 h 551"/>
                  <a:gd name="T8" fmla="*/ 0 w 365"/>
                  <a:gd name="T9" fmla="*/ 361 h 551"/>
                  <a:gd name="T10" fmla="*/ 0 w 365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551">
                    <a:moveTo>
                      <a:pt x="0" y="0"/>
                    </a:moveTo>
                    <a:lnTo>
                      <a:pt x="364" y="0"/>
                    </a:lnTo>
                    <a:lnTo>
                      <a:pt x="364" y="361"/>
                    </a:lnTo>
                    <a:lnTo>
                      <a:pt x="183" y="550"/>
                    </a:lnTo>
                    <a:lnTo>
                      <a:pt x="0" y="36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8641" name="Group 225"/>
              <p:cNvGrpSpPr>
                <a:grpSpLocks/>
              </p:cNvGrpSpPr>
              <p:nvPr/>
            </p:nvGrpSpPr>
            <p:grpSpPr bwMode="auto">
              <a:xfrm>
                <a:off x="2122" y="2023"/>
                <a:ext cx="293" cy="276"/>
                <a:chOff x="2255" y="1533"/>
                <a:chExt cx="205" cy="193"/>
              </a:xfrm>
            </p:grpSpPr>
            <p:sp>
              <p:nvSpPr>
                <p:cNvPr id="188642" name="Freeform 226"/>
                <p:cNvSpPr>
                  <a:spLocks/>
                </p:cNvSpPr>
                <p:nvPr/>
              </p:nvSpPr>
              <p:spPr bwMode="auto">
                <a:xfrm>
                  <a:off x="2255" y="1586"/>
                  <a:ext cx="114" cy="73"/>
                </a:xfrm>
                <a:custGeom>
                  <a:avLst/>
                  <a:gdLst>
                    <a:gd name="T0" fmla="*/ 113 w 114"/>
                    <a:gd name="T1" fmla="*/ 9 h 73"/>
                    <a:gd name="T2" fmla="*/ 103 w 114"/>
                    <a:gd name="T3" fmla="*/ 4 h 73"/>
                    <a:gd name="T4" fmla="*/ 0 w 114"/>
                    <a:gd name="T5" fmla="*/ 62 h 73"/>
                    <a:gd name="T6" fmla="*/ 6 w 114"/>
                    <a:gd name="T7" fmla="*/ 72 h 73"/>
                    <a:gd name="T8" fmla="*/ 109 w 114"/>
                    <a:gd name="T9" fmla="*/ 14 h 73"/>
                    <a:gd name="T10" fmla="*/ 100 w 114"/>
                    <a:gd name="T11" fmla="*/ 9 h 73"/>
                    <a:gd name="T12" fmla="*/ 113 w 114"/>
                    <a:gd name="T13" fmla="*/ 9 h 73"/>
                    <a:gd name="T14" fmla="*/ 113 w 114"/>
                    <a:gd name="T15" fmla="*/ 0 h 73"/>
                    <a:gd name="T16" fmla="*/ 103 w 114"/>
                    <a:gd name="T17" fmla="*/ 4 h 73"/>
                    <a:gd name="T18" fmla="*/ 113 w 114"/>
                    <a:gd name="T19" fmla="*/ 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73">
                      <a:moveTo>
                        <a:pt x="113" y="9"/>
                      </a:moveTo>
                      <a:lnTo>
                        <a:pt x="103" y="4"/>
                      </a:lnTo>
                      <a:lnTo>
                        <a:pt x="0" y="62"/>
                      </a:lnTo>
                      <a:lnTo>
                        <a:pt x="6" y="72"/>
                      </a:lnTo>
                      <a:lnTo>
                        <a:pt x="109" y="14"/>
                      </a:lnTo>
                      <a:lnTo>
                        <a:pt x="100" y="9"/>
                      </a:lnTo>
                      <a:lnTo>
                        <a:pt x="113" y="9"/>
                      </a:lnTo>
                      <a:lnTo>
                        <a:pt x="113" y="0"/>
                      </a:lnTo>
                      <a:lnTo>
                        <a:pt x="103" y="4"/>
                      </a:lnTo>
                      <a:lnTo>
                        <a:pt x="113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8643" name="Freeform 227"/>
                <p:cNvSpPr>
                  <a:spLocks/>
                </p:cNvSpPr>
                <p:nvPr/>
              </p:nvSpPr>
              <p:spPr bwMode="auto">
                <a:xfrm>
                  <a:off x="2356" y="1595"/>
                  <a:ext cx="17" cy="97"/>
                </a:xfrm>
                <a:custGeom>
                  <a:avLst/>
                  <a:gdLst>
                    <a:gd name="T0" fmla="*/ 3 w 17"/>
                    <a:gd name="T1" fmla="*/ 79 h 97"/>
                    <a:gd name="T2" fmla="*/ 16 w 17"/>
                    <a:gd name="T3" fmla="*/ 83 h 97"/>
                    <a:gd name="T4" fmla="*/ 16 w 17"/>
                    <a:gd name="T5" fmla="*/ 0 h 97"/>
                    <a:gd name="T6" fmla="*/ 0 w 17"/>
                    <a:gd name="T7" fmla="*/ 0 h 97"/>
                    <a:gd name="T8" fmla="*/ 0 w 17"/>
                    <a:gd name="T9" fmla="*/ 83 h 97"/>
                    <a:gd name="T10" fmla="*/ 14 w 17"/>
                    <a:gd name="T11" fmla="*/ 89 h 97"/>
                    <a:gd name="T12" fmla="*/ 0 w 17"/>
                    <a:gd name="T13" fmla="*/ 83 h 97"/>
                    <a:gd name="T14" fmla="*/ 0 w 17"/>
                    <a:gd name="T15" fmla="*/ 96 h 97"/>
                    <a:gd name="T16" fmla="*/ 14 w 17"/>
                    <a:gd name="T17" fmla="*/ 89 h 97"/>
                    <a:gd name="T18" fmla="*/ 3 w 17"/>
                    <a:gd name="T19" fmla="*/ 7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97">
                      <a:moveTo>
                        <a:pt x="3" y="79"/>
                      </a:moveTo>
                      <a:lnTo>
                        <a:pt x="16" y="8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14" y="89"/>
                      </a:lnTo>
                      <a:lnTo>
                        <a:pt x="0" y="83"/>
                      </a:lnTo>
                      <a:lnTo>
                        <a:pt x="0" y="96"/>
                      </a:lnTo>
                      <a:lnTo>
                        <a:pt x="14" y="89"/>
                      </a:lnTo>
                      <a:lnTo>
                        <a:pt x="3" y="7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8644" name="Freeform 228"/>
                <p:cNvSpPr>
                  <a:spLocks/>
                </p:cNvSpPr>
                <p:nvPr/>
              </p:nvSpPr>
              <p:spPr bwMode="auto">
                <a:xfrm>
                  <a:off x="2359" y="1607"/>
                  <a:ext cx="101" cy="79"/>
                </a:xfrm>
                <a:custGeom>
                  <a:avLst/>
                  <a:gdLst>
                    <a:gd name="T0" fmla="*/ 95 w 101"/>
                    <a:gd name="T1" fmla="*/ 4 h 79"/>
                    <a:gd name="T2" fmla="*/ 92 w 101"/>
                    <a:gd name="T3" fmla="*/ 0 h 79"/>
                    <a:gd name="T4" fmla="*/ 0 w 101"/>
                    <a:gd name="T5" fmla="*/ 67 h 79"/>
                    <a:gd name="T6" fmla="*/ 7 w 101"/>
                    <a:gd name="T7" fmla="*/ 78 h 79"/>
                    <a:gd name="T8" fmla="*/ 100 w 101"/>
                    <a:gd name="T9" fmla="*/ 8 h 79"/>
                    <a:gd name="T10" fmla="*/ 95 w 101"/>
                    <a:gd name="T11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1" h="79">
                      <a:moveTo>
                        <a:pt x="95" y="4"/>
                      </a:moveTo>
                      <a:lnTo>
                        <a:pt x="92" y="0"/>
                      </a:lnTo>
                      <a:lnTo>
                        <a:pt x="0" y="67"/>
                      </a:lnTo>
                      <a:lnTo>
                        <a:pt x="7" y="78"/>
                      </a:lnTo>
                      <a:lnTo>
                        <a:pt x="100" y="8"/>
                      </a:lnTo>
                      <a:lnTo>
                        <a:pt x="95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8645" name="Oval 229"/>
                <p:cNvSpPr>
                  <a:spLocks noChangeArrowheads="1"/>
                </p:cNvSpPr>
                <p:nvPr/>
              </p:nvSpPr>
              <p:spPr bwMode="auto">
                <a:xfrm>
                  <a:off x="2260" y="1533"/>
                  <a:ext cx="193" cy="193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88646" name="Group 230"/>
            <p:cNvGrpSpPr>
              <a:grpSpLocks/>
            </p:cNvGrpSpPr>
            <p:nvPr/>
          </p:nvGrpSpPr>
          <p:grpSpPr bwMode="auto">
            <a:xfrm>
              <a:off x="3059" y="2118"/>
              <a:ext cx="482" cy="820"/>
              <a:chOff x="3056" y="1686"/>
              <a:chExt cx="523" cy="820"/>
            </a:xfrm>
          </p:grpSpPr>
          <p:sp>
            <p:nvSpPr>
              <p:cNvPr id="188647" name="Freeform 231"/>
              <p:cNvSpPr>
                <a:spLocks/>
              </p:cNvSpPr>
              <p:nvPr/>
            </p:nvSpPr>
            <p:spPr bwMode="auto">
              <a:xfrm>
                <a:off x="3060" y="1692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48" name="Freeform 232"/>
              <p:cNvSpPr>
                <a:spLocks/>
              </p:cNvSpPr>
              <p:nvPr/>
            </p:nvSpPr>
            <p:spPr bwMode="auto">
              <a:xfrm>
                <a:off x="3060" y="1699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49" name="Freeform 233"/>
              <p:cNvSpPr>
                <a:spLocks/>
              </p:cNvSpPr>
              <p:nvPr/>
            </p:nvSpPr>
            <p:spPr bwMode="auto">
              <a:xfrm>
                <a:off x="3060" y="1706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0" name="Freeform 234"/>
              <p:cNvSpPr>
                <a:spLocks/>
              </p:cNvSpPr>
              <p:nvPr/>
            </p:nvSpPr>
            <p:spPr bwMode="auto">
              <a:xfrm>
                <a:off x="3060" y="1716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1" name="Freeform 235"/>
              <p:cNvSpPr>
                <a:spLocks/>
              </p:cNvSpPr>
              <p:nvPr/>
            </p:nvSpPr>
            <p:spPr bwMode="auto">
              <a:xfrm>
                <a:off x="3060" y="1724"/>
                <a:ext cx="519" cy="25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2" name="Freeform 236"/>
              <p:cNvSpPr>
                <a:spLocks/>
              </p:cNvSpPr>
              <p:nvPr/>
            </p:nvSpPr>
            <p:spPr bwMode="auto">
              <a:xfrm>
                <a:off x="3060" y="1731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3" name="Freeform 237"/>
              <p:cNvSpPr>
                <a:spLocks/>
              </p:cNvSpPr>
              <p:nvPr/>
            </p:nvSpPr>
            <p:spPr bwMode="auto">
              <a:xfrm>
                <a:off x="3060" y="1739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4" name="Freeform 238"/>
              <p:cNvSpPr>
                <a:spLocks/>
              </p:cNvSpPr>
              <p:nvPr/>
            </p:nvSpPr>
            <p:spPr bwMode="auto">
              <a:xfrm>
                <a:off x="3060" y="1748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A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5" name="Freeform 239"/>
              <p:cNvSpPr>
                <a:spLocks/>
              </p:cNvSpPr>
              <p:nvPr/>
            </p:nvSpPr>
            <p:spPr bwMode="auto">
              <a:xfrm>
                <a:off x="3060" y="1755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6" name="Freeform 240"/>
              <p:cNvSpPr>
                <a:spLocks/>
              </p:cNvSpPr>
              <p:nvPr/>
            </p:nvSpPr>
            <p:spPr bwMode="auto">
              <a:xfrm>
                <a:off x="3060" y="1765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7" name="Freeform 241"/>
              <p:cNvSpPr>
                <a:spLocks/>
              </p:cNvSpPr>
              <p:nvPr/>
            </p:nvSpPr>
            <p:spPr bwMode="auto">
              <a:xfrm>
                <a:off x="3060" y="1772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7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8" name="Freeform 242"/>
              <p:cNvSpPr>
                <a:spLocks/>
              </p:cNvSpPr>
              <p:nvPr/>
            </p:nvSpPr>
            <p:spPr bwMode="auto">
              <a:xfrm>
                <a:off x="3060" y="1779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59" name="Freeform 243"/>
              <p:cNvSpPr>
                <a:spLocks/>
              </p:cNvSpPr>
              <p:nvPr/>
            </p:nvSpPr>
            <p:spPr bwMode="auto">
              <a:xfrm>
                <a:off x="3060" y="1788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0" name="Freeform 244"/>
              <p:cNvSpPr>
                <a:spLocks/>
              </p:cNvSpPr>
              <p:nvPr/>
            </p:nvSpPr>
            <p:spPr bwMode="auto">
              <a:xfrm>
                <a:off x="3060" y="1795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1" name="Freeform 245"/>
              <p:cNvSpPr>
                <a:spLocks/>
              </p:cNvSpPr>
              <p:nvPr/>
            </p:nvSpPr>
            <p:spPr bwMode="auto">
              <a:xfrm>
                <a:off x="3060" y="1802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2" name="Freeform 246"/>
              <p:cNvSpPr>
                <a:spLocks/>
              </p:cNvSpPr>
              <p:nvPr/>
            </p:nvSpPr>
            <p:spPr bwMode="auto">
              <a:xfrm>
                <a:off x="3060" y="1812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3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3" name="Freeform 247"/>
              <p:cNvSpPr>
                <a:spLocks/>
              </p:cNvSpPr>
              <p:nvPr/>
            </p:nvSpPr>
            <p:spPr bwMode="auto">
              <a:xfrm>
                <a:off x="3060" y="1819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4" name="Freeform 248"/>
              <p:cNvSpPr>
                <a:spLocks/>
              </p:cNvSpPr>
              <p:nvPr/>
            </p:nvSpPr>
            <p:spPr bwMode="auto">
              <a:xfrm>
                <a:off x="3060" y="1828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1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5" name="Freeform 249"/>
              <p:cNvSpPr>
                <a:spLocks/>
              </p:cNvSpPr>
              <p:nvPr/>
            </p:nvSpPr>
            <p:spPr bwMode="auto">
              <a:xfrm>
                <a:off x="3060" y="1835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6" name="Freeform 250"/>
              <p:cNvSpPr>
                <a:spLocks/>
              </p:cNvSpPr>
              <p:nvPr/>
            </p:nvSpPr>
            <p:spPr bwMode="auto">
              <a:xfrm>
                <a:off x="3060" y="1842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7" name="Freeform 251"/>
              <p:cNvSpPr>
                <a:spLocks/>
              </p:cNvSpPr>
              <p:nvPr/>
            </p:nvSpPr>
            <p:spPr bwMode="auto">
              <a:xfrm>
                <a:off x="3060" y="1852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8" name="Freeform 252"/>
              <p:cNvSpPr>
                <a:spLocks/>
              </p:cNvSpPr>
              <p:nvPr/>
            </p:nvSpPr>
            <p:spPr bwMode="auto">
              <a:xfrm>
                <a:off x="3060" y="1861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69" name="Freeform 253"/>
              <p:cNvSpPr>
                <a:spLocks/>
              </p:cNvSpPr>
              <p:nvPr/>
            </p:nvSpPr>
            <p:spPr bwMode="auto">
              <a:xfrm>
                <a:off x="3060" y="1868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D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0" name="Freeform 254"/>
              <p:cNvSpPr>
                <a:spLocks/>
              </p:cNvSpPr>
              <p:nvPr/>
            </p:nvSpPr>
            <p:spPr bwMode="auto">
              <a:xfrm>
                <a:off x="3060" y="1877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1" name="Freeform 255"/>
              <p:cNvSpPr>
                <a:spLocks/>
              </p:cNvSpPr>
              <p:nvPr/>
            </p:nvSpPr>
            <p:spPr bwMode="auto">
              <a:xfrm>
                <a:off x="3060" y="1884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B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2" name="Freeform 256"/>
              <p:cNvSpPr>
                <a:spLocks/>
              </p:cNvSpPr>
              <p:nvPr/>
            </p:nvSpPr>
            <p:spPr bwMode="auto">
              <a:xfrm>
                <a:off x="3060" y="1891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3" name="Freeform 257"/>
              <p:cNvSpPr>
                <a:spLocks/>
              </p:cNvSpPr>
              <p:nvPr/>
            </p:nvSpPr>
            <p:spPr bwMode="auto">
              <a:xfrm>
                <a:off x="3060" y="1901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4" name="Freeform 258"/>
              <p:cNvSpPr>
                <a:spLocks/>
              </p:cNvSpPr>
              <p:nvPr/>
            </p:nvSpPr>
            <p:spPr bwMode="auto">
              <a:xfrm>
                <a:off x="3060" y="1907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5" name="Freeform 259"/>
              <p:cNvSpPr>
                <a:spLocks/>
              </p:cNvSpPr>
              <p:nvPr/>
            </p:nvSpPr>
            <p:spPr bwMode="auto">
              <a:xfrm>
                <a:off x="3060" y="1914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6" name="Freeform 260"/>
              <p:cNvSpPr>
                <a:spLocks/>
              </p:cNvSpPr>
              <p:nvPr/>
            </p:nvSpPr>
            <p:spPr bwMode="auto">
              <a:xfrm>
                <a:off x="3060" y="1924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7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7" name="Freeform 261"/>
              <p:cNvSpPr>
                <a:spLocks/>
              </p:cNvSpPr>
              <p:nvPr/>
            </p:nvSpPr>
            <p:spPr bwMode="auto">
              <a:xfrm>
                <a:off x="3060" y="1931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8" name="Freeform 262"/>
              <p:cNvSpPr>
                <a:spLocks/>
              </p:cNvSpPr>
              <p:nvPr/>
            </p:nvSpPr>
            <p:spPr bwMode="auto">
              <a:xfrm>
                <a:off x="3060" y="1938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5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79" name="Freeform 263"/>
              <p:cNvSpPr>
                <a:spLocks/>
              </p:cNvSpPr>
              <p:nvPr/>
            </p:nvSpPr>
            <p:spPr bwMode="auto">
              <a:xfrm>
                <a:off x="3060" y="1947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0" name="Freeform 264"/>
              <p:cNvSpPr>
                <a:spLocks/>
              </p:cNvSpPr>
              <p:nvPr/>
            </p:nvSpPr>
            <p:spPr bwMode="auto">
              <a:xfrm>
                <a:off x="3060" y="1954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3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1" name="Freeform 265"/>
              <p:cNvSpPr>
                <a:spLocks/>
              </p:cNvSpPr>
              <p:nvPr/>
            </p:nvSpPr>
            <p:spPr bwMode="auto">
              <a:xfrm>
                <a:off x="3060" y="1961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3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2" name="Freeform 266"/>
              <p:cNvSpPr>
                <a:spLocks/>
              </p:cNvSpPr>
              <p:nvPr/>
            </p:nvSpPr>
            <p:spPr bwMode="auto">
              <a:xfrm>
                <a:off x="3060" y="1971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2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3" name="Freeform 267"/>
              <p:cNvSpPr>
                <a:spLocks/>
              </p:cNvSpPr>
              <p:nvPr/>
            </p:nvSpPr>
            <p:spPr bwMode="auto">
              <a:xfrm>
                <a:off x="3060" y="1980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1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4" name="Freeform 268"/>
              <p:cNvSpPr>
                <a:spLocks/>
              </p:cNvSpPr>
              <p:nvPr/>
            </p:nvSpPr>
            <p:spPr bwMode="auto">
              <a:xfrm>
                <a:off x="3060" y="1987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5" name="Freeform 269"/>
              <p:cNvSpPr>
                <a:spLocks/>
              </p:cNvSpPr>
              <p:nvPr/>
            </p:nvSpPr>
            <p:spPr bwMode="auto">
              <a:xfrm>
                <a:off x="3060" y="1995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6" name="Freeform 270"/>
              <p:cNvSpPr>
                <a:spLocks/>
              </p:cNvSpPr>
              <p:nvPr/>
            </p:nvSpPr>
            <p:spPr bwMode="auto">
              <a:xfrm>
                <a:off x="3060" y="2003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7" name="Freeform 271"/>
              <p:cNvSpPr>
                <a:spLocks/>
              </p:cNvSpPr>
              <p:nvPr/>
            </p:nvSpPr>
            <p:spPr bwMode="auto">
              <a:xfrm>
                <a:off x="3060" y="2013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8" name="Freeform 272"/>
              <p:cNvSpPr>
                <a:spLocks/>
              </p:cNvSpPr>
              <p:nvPr/>
            </p:nvSpPr>
            <p:spPr bwMode="auto">
              <a:xfrm>
                <a:off x="3060" y="2020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D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89" name="Freeform 273"/>
              <p:cNvSpPr>
                <a:spLocks/>
              </p:cNvSpPr>
              <p:nvPr/>
            </p:nvSpPr>
            <p:spPr bwMode="auto">
              <a:xfrm>
                <a:off x="3060" y="2027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0" name="Freeform 274"/>
              <p:cNvSpPr>
                <a:spLocks/>
              </p:cNvSpPr>
              <p:nvPr/>
            </p:nvSpPr>
            <p:spPr bwMode="auto">
              <a:xfrm>
                <a:off x="3060" y="2035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B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1" name="Freeform 275"/>
              <p:cNvSpPr>
                <a:spLocks/>
              </p:cNvSpPr>
              <p:nvPr/>
            </p:nvSpPr>
            <p:spPr bwMode="auto">
              <a:xfrm>
                <a:off x="3060" y="2043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2" name="Freeform 276"/>
              <p:cNvSpPr>
                <a:spLocks/>
              </p:cNvSpPr>
              <p:nvPr/>
            </p:nvSpPr>
            <p:spPr bwMode="auto">
              <a:xfrm>
                <a:off x="3060" y="2050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3" name="Freeform 277"/>
              <p:cNvSpPr>
                <a:spLocks/>
              </p:cNvSpPr>
              <p:nvPr/>
            </p:nvSpPr>
            <p:spPr bwMode="auto">
              <a:xfrm>
                <a:off x="3060" y="2060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4" name="Freeform 278"/>
              <p:cNvSpPr>
                <a:spLocks/>
              </p:cNvSpPr>
              <p:nvPr/>
            </p:nvSpPr>
            <p:spPr bwMode="auto">
              <a:xfrm>
                <a:off x="3060" y="2067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5" name="Freeform 279"/>
              <p:cNvSpPr>
                <a:spLocks/>
              </p:cNvSpPr>
              <p:nvPr/>
            </p:nvSpPr>
            <p:spPr bwMode="auto">
              <a:xfrm>
                <a:off x="3060" y="2074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7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6" name="Freeform 280"/>
              <p:cNvSpPr>
                <a:spLocks/>
              </p:cNvSpPr>
              <p:nvPr/>
            </p:nvSpPr>
            <p:spPr bwMode="auto">
              <a:xfrm>
                <a:off x="3060" y="2083"/>
                <a:ext cx="519" cy="25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7" name="Freeform 281"/>
              <p:cNvSpPr>
                <a:spLocks/>
              </p:cNvSpPr>
              <p:nvPr/>
            </p:nvSpPr>
            <p:spPr bwMode="auto">
              <a:xfrm>
                <a:off x="3060" y="2090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5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8" name="Freeform 282"/>
              <p:cNvSpPr>
                <a:spLocks/>
              </p:cNvSpPr>
              <p:nvPr/>
            </p:nvSpPr>
            <p:spPr bwMode="auto">
              <a:xfrm>
                <a:off x="3060" y="2098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4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699" name="Freeform 283"/>
              <p:cNvSpPr>
                <a:spLocks/>
              </p:cNvSpPr>
              <p:nvPr/>
            </p:nvSpPr>
            <p:spPr bwMode="auto">
              <a:xfrm>
                <a:off x="3060" y="2108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0" name="Freeform 284"/>
              <p:cNvSpPr>
                <a:spLocks/>
              </p:cNvSpPr>
              <p:nvPr/>
            </p:nvSpPr>
            <p:spPr bwMode="auto">
              <a:xfrm>
                <a:off x="3060" y="2116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1" name="Freeform 285"/>
              <p:cNvSpPr>
                <a:spLocks/>
              </p:cNvSpPr>
              <p:nvPr/>
            </p:nvSpPr>
            <p:spPr bwMode="auto">
              <a:xfrm>
                <a:off x="3060" y="2123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2" name="Freeform 286"/>
              <p:cNvSpPr>
                <a:spLocks/>
              </p:cNvSpPr>
              <p:nvPr/>
            </p:nvSpPr>
            <p:spPr bwMode="auto">
              <a:xfrm>
                <a:off x="3060" y="2131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1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3" name="Freeform 287"/>
              <p:cNvSpPr>
                <a:spLocks/>
              </p:cNvSpPr>
              <p:nvPr/>
            </p:nvSpPr>
            <p:spPr bwMode="auto">
              <a:xfrm>
                <a:off x="3060" y="2138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4" name="Freeform 288"/>
              <p:cNvSpPr>
                <a:spLocks/>
              </p:cNvSpPr>
              <p:nvPr/>
            </p:nvSpPr>
            <p:spPr bwMode="auto">
              <a:xfrm>
                <a:off x="3060" y="2146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5" name="Freeform 289"/>
              <p:cNvSpPr>
                <a:spLocks/>
              </p:cNvSpPr>
              <p:nvPr/>
            </p:nvSpPr>
            <p:spPr bwMode="auto">
              <a:xfrm>
                <a:off x="3060" y="2156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6" name="Freeform 290"/>
              <p:cNvSpPr>
                <a:spLocks/>
              </p:cNvSpPr>
              <p:nvPr/>
            </p:nvSpPr>
            <p:spPr bwMode="auto">
              <a:xfrm>
                <a:off x="3060" y="2163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D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7" name="Freeform 291"/>
              <p:cNvSpPr>
                <a:spLocks/>
              </p:cNvSpPr>
              <p:nvPr/>
            </p:nvSpPr>
            <p:spPr bwMode="auto">
              <a:xfrm>
                <a:off x="3060" y="2170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D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8" name="Freeform 292"/>
              <p:cNvSpPr>
                <a:spLocks/>
              </p:cNvSpPr>
              <p:nvPr/>
            </p:nvSpPr>
            <p:spPr bwMode="auto">
              <a:xfrm>
                <a:off x="3060" y="2178"/>
                <a:ext cx="519" cy="25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09" name="Freeform 293"/>
              <p:cNvSpPr>
                <a:spLocks/>
              </p:cNvSpPr>
              <p:nvPr/>
            </p:nvSpPr>
            <p:spPr bwMode="auto">
              <a:xfrm>
                <a:off x="3060" y="2186"/>
                <a:ext cx="519" cy="24"/>
              </a:xfrm>
              <a:custGeom>
                <a:avLst/>
                <a:gdLst>
                  <a:gd name="T0" fmla="*/ 0 w 363"/>
                  <a:gd name="T1" fmla="*/ 0 h 17"/>
                  <a:gd name="T2" fmla="*/ 362 w 363"/>
                  <a:gd name="T3" fmla="*/ 0 h 17"/>
                  <a:gd name="T4" fmla="*/ 362 w 363"/>
                  <a:gd name="T5" fmla="*/ 16 h 17"/>
                  <a:gd name="T6" fmla="*/ 0 w 363"/>
                  <a:gd name="T7" fmla="*/ 16 h 17"/>
                  <a:gd name="T8" fmla="*/ 0 w 36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7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B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0" name="Freeform 294"/>
              <p:cNvSpPr>
                <a:spLocks/>
              </p:cNvSpPr>
              <p:nvPr/>
            </p:nvSpPr>
            <p:spPr bwMode="auto">
              <a:xfrm>
                <a:off x="3060" y="2193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A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1" name="Freeform 295"/>
              <p:cNvSpPr>
                <a:spLocks/>
              </p:cNvSpPr>
              <p:nvPr/>
            </p:nvSpPr>
            <p:spPr bwMode="auto">
              <a:xfrm>
                <a:off x="3060" y="2203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17 h 18"/>
                  <a:gd name="T6" fmla="*/ 0 w 363"/>
                  <a:gd name="T7" fmla="*/ 17 h 18"/>
                  <a:gd name="T8" fmla="*/ 0 w 36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17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2" name="Freeform 296"/>
              <p:cNvSpPr>
                <a:spLocks/>
              </p:cNvSpPr>
              <p:nvPr/>
            </p:nvSpPr>
            <p:spPr bwMode="auto">
              <a:xfrm>
                <a:off x="3060" y="2210"/>
                <a:ext cx="519" cy="26"/>
              </a:xfrm>
              <a:custGeom>
                <a:avLst/>
                <a:gdLst>
                  <a:gd name="T0" fmla="*/ 0 w 363"/>
                  <a:gd name="T1" fmla="*/ 0 h 18"/>
                  <a:gd name="T2" fmla="*/ 362 w 363"/>
                  <a:gd name="T3" fmla="*/ 0 h 18"/>
                  <a:gd name="T4" fmla="*/ 362 w 363"/>
                  <a:gd name="T5" fmla="*/ 8 h 18"/>
                  <a:gd name="T6" fmla="*/ 360 w 363"/>
                  <a:gd name="T7" fmla="*/ 17 h 18"/>
                  <a:gd name="T8" fmla="*/ 0 w 363"/>
                  <a:gd name="T9" fmla="*/ 17 h 18"/>
                  <a:gd name="T10" fmla="*/ 0 w 363"/>
                  <a:gd name="T11" fmla="*/ 8 h 18"/>
                  <a:gd name="T12" fmla="*/ 0 w 36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1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8"/>
                    </a:lnTo>
                    <a:lnTo>
                      <a:pt x="360" y="17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3" name="Freeform 297"/>
              <p:cNvSpPr>
                <a:spLocks/>
              </p:cNvSpPr>
              <p:nvPr/>
            </p:nvSpPr>
            <p:spPr bwMode="auto">
              <a:xfrm>
                <a:off x="3062" y="2220"/>
                <a:ext cx="514" cy="24"/>
              </a:xfrm>
              <a:custGeom>
                <a:avLst/>
                <a:gdLst>
                  <a:gd name="T0" fmla="*/ 0 w 360"/>
                  <a:gd name="T1" fmla="*/ 0 h 17"/>
                  <a:gd name="T2" fmla="*/ 359 w 360"/>
                  <a:gd name="T3" fmla="*/ 0 h 17"/>
                  <a:gd name="T4" fmla="*/ 354 w 360"/>
                  <a:gd name="T5" fmla="*/ 16 h 17"/>
                  <a:gd name="T6" fmla="*/ 4 w 360"/>
                  <a:gd name="T7" fmla="*/ 16 h 17"/>
                  <a:gd name="T8" fmla="*/ 0 w 36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7">
                    <a:moveTo>
                      <a:pt x="0" y="0"/>
                    </a:moveTo>
                    <a:lnTo>
                      <a:pt x="359" y="0"/>
                    </a:lnTo>
                    <a:lnTo>
                      <a:pt x="354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7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4" name="Freeform 298"/>
              <p:cNvSpPr>
                <a:spLocks/>
              </p:cNvSpPr>
              <p:nvPr/>
            </p:nvSpPr>
            <p:spPr bwMode="auto">
              <a:xfrm>
                <a:off x="3069" y="2227"/>
                <a:ext cx="500" cy="24"/>
              </a:xfrm>
              <a:custGeom>
                <a:avLst/>
                <a:gdLst>
                  <a:gd name="T0" fmla="*/ 0 w 350"/>
                  <a:gd name="T1" fmla="*/ 0 h 17"/>
                  <a:gd name="T2" fmla="*/ 349 w 350"/>
                  <a:gd name="T3" fmla="*/ 0 h 17"/>
                  <a:gd name="T4" fmla="*/ 344 w 350"/>
                  <a:gd name="T5" fmla="*/ 16 h 17"/>
                  <a:gd name="T6" fmla="*/ 4 w 350"/>
                  <a:gd name="T7" fmla="*/ 16 h 17"/>
                  <a:gd name="T8" fmla="*/ 0 w 35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17">
                    <a:moveTo>
                      <a:pt x="0" y="0"/>
                    </a:moveTo>
                    <a:lnTo>
                      <a:pt x="349" y="0"/>
                    </a:lnTo>
                    <a:lnTo>
                      <a:pt x="344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7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5" name="Freeform 299"/>
              <p:cNvSpPr>
                <a:spLocks/>
              </p:cNvSpPr>
              <p:nvPr/>
            </p:nvSpPr>
            <p:spPr bwMode="auto">
              <a:xfrm>
                <a:off x="3076" y="2234"/>
                <a:ext cx="486" cy="25"/>
              </a:xfrm>
              <a:custGeom>
                <a:avLst/>
                <a:gdLst>
                  <a:gd name="T0" fmla="*/ 0 w 340"/>
                  <a:gd name="T1" fmla="*/ 0 h 17"/>
                  <a:gd name="T2" fmla="*/ 339 w 340"/>
                  <a:gd name="T3" fmla="*/ 0 h 17"/>
                  <a:gd name="T4" fmla="*/ 332 w 340"/>
                  <a:gd name="T5" fmla="*/ 16 h 17"/>
                  <a:gd name="T6" fmla="*/ 4 w 340"/>
                  <a:gd name="T7" fmla="*/ 16 h 17"/>
                  <a:gd name="T8" fmla="*/ 0 w 34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7">
                    <a:moveTo>
                      <a:pt x="0" y="0"/>
                    </a:moveTo>
                    <a:lnTo>
                      <a:pt x="339" y="0"/>
                    </a:lnTo>
                    <a:lnTo>
                      <a:pt x="332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6" name="Freeform 300"/>
              <p:cNvSpPr>
                <a:spLocks/>
              </p:cNvSpPr>
              <p:nvPr/>
            </p:nvSpPr>
            <p:spPr bwMode="auto">
              <a:xfrm>
                <a:off x="3083" y="2244"/>
                <a:ext cx="469" cy="25"/>
              </a:xfrm>
              <a:custGeom>
                <a:avLst/>
                <a:gdLst>
                  <a:gd name="T0" fmla="*/ 0 w 328"/>
                  <a:gd name="T1" fmla="*/ 0 h 17"/>
                  <a:gd name="T2" fmla="*/ 327 w 328"/>
                  <a:gd name="T3" fmla="*/ 0 h 17"/>
                  <a:gd name="T4" fmla="*/ 322 w 328"/>
                  <a:gd name="T5" fmla="*/ 16 h 17"/>
                  <a:gd name="T6" fmla="*/ 6 w 328"/>
                  <a:gd name="T7" fmla="*/ 16 h 17"/>
                  <a:gd name="T8" fmla="*/ 0 w 32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17">
                    <a:moveTo>
                      <a:pt x="0" y="0"/>
                    </a:moveTo>
                    <a:lnTo>
                      <a:pt x="327" y="0"/>
                    </a:lnTo>
                    <a:lnTo>
                      <a:pt x="322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5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7" name="Freeform 301"/>
              <p:cNvSpPr>
                <a:spLocks/>
              </p:cNvSpPr>
              <p:nvPr/>
            </p:nvSpPr>
            <p:spPr bwMode="auto">
              <a:xfrm>
                <a:off x="3093" y="2251"/>
                <a:ext cx="452" cy="25"/>
              </a:xfrm>
              <a:custGeom>
                <a:avLst/>
                <a:gdLst>
                  <a:gd name="T0" fmla="*/ 0 w 316"/>
                  <a:gd name="T1" fmla="*/ 0 h 17"/>
                  <a:gd name="T2" fmla="*/ 315 w 316"/>
                  <a:gd name="T3" fmla="*/ 0 h 17"/>
                  <a:gd name="T4" fmla="*/ 311 w 316"/>
                  <a:gd name="T5" fmla="*/ 16 h 17"/>
                  <a:gd name="T6" fmla="*/ 4 w 316"/>
                  <a:gd name="T7" fmla="*/ 16 h 17"/>
                  <a:gd name="T8" fmla="*/ 0 w 3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7">
                    <a:moveTo>
                      <a:pt x="0" y="0"/>
                    </a:moveTo>
                    <a:lnTo>
                      <a:pt x="315" y="0"/>
                    </a:lnTo>
                    <a:lnTo>
                      <a:pt x="311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8" name="Freeform 302"/>
              <p:cNvSpPr>
                <a:spLocks/>
              </p:cNvSpPr>
              <p:nvPr/>
            </p:nvSpPr>
            <p:spPr bwMode="auto">
              <a:xfrm>
                <a:off x="3100" y="2257"/>
                <a:ext cx="439" cy="24"/>
              </a:xfrm>
              <a:custGeom>
                <a:avLst/>
                <a:gdLst>
                  <a:gd name="T0" fmla="*/ 0 w 307"/>
                  <a:gd name="T1" fmla="*/ 0 h 17"/>
                  <a:gd name="T2" fmla="*/ 306 w 307"/>
                  <a:gd name="T3" fmla="*/ 0 h 17"/>
                  <a:gd name="T4" fmla="*/ 301 w 307"/>
                  <a:gd name="T5" fmla="*/ 16 h 17"/>
                  <a:gd name="T6" fmla="*/ 4 w 307"/>
                  <a:gd name="T7" fmla="*/ 16 h 17"/>
                  <a:gd name="T8" fmla="*/ 0 w 30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7">
                    <a:moveTo>
                      <a:pt x="0" y="0"/>
                    </a:moveTo>
                    <a:lnTo>
                      <a:pt x="306" y="0"/>
                    </a:lnTo>
                    <a:lnTo>
                      <a:pt x="301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19" name="Freeform 303"/>
              <p:cNvSpPr>
                <a:spLocks/>
              </p:cNvSpPr>
              <p:nvPr/>
            </p:nvSpPr>
            <p:spPr bwMode="auto">
              <a:xfrm>
                <a:off x="3107" y="2267"/>
                <a:ext cx="425" cy="24"/>
              </a:xfrm>
              <a:custGeom>
                <a:avLst/>
                <a:gdLst>
                  <a:gd name="T0" fmla="*/ 0 w 297"/>
                  <a:gd name="T1" fmla="*/ 0 h 17"/>
                  <a:gd name="T2" fmla="*/ 296 w 297"/>
                  <a:gd name="T3" fmla="*/ 0 h 17"/>
                  <a:gd name="T4" fmla="*/ 289 w 297"/>
                  <a:gd name="T5" fmla="*/ 16 h 17"/>
                  <a:gd name="T6" fmla="*/ 3 w 297"/>
                  <a:gd name="T7" fmla="*/ 16 h 17"/>
                  <a:gd name="T8" fmla="*/ 0 w 29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7">
                    <a:moveTo>
                      <a:pt x="0" y="0"/>
                    </a:moveTo>
                    <a:lnTo>
                      <a:pt x="296" y="0"/>
                    </a:lnTo>
                    <a:lnTo>
                      <a:pt x="289" y="16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0" name="Freeform 304"/>
              <p:cNvSpPr>
                <a:spLocks/>
              </p:cNvSpPr>
              <p:nvPr/>
            </p:nvSpPr>
            <p:spPr bwMode="auto">
              <a:xfrm>
                <a:off x="3113" y="2274"/>
                <a:ext cx="409" cy="25"/>
              </a:xfrm>
              <a:custGeom>
                <a:avLst/>
                <a:gdLst>
                  <a:gd name="T0" fmla="*/ 0 w 286"/>
                  <a:gd name="T1" fmla="*/ 0 h 17"/>
                  <a:gd name="T2" fmla="*/ 285 w 286"/>
                  <a:gd name="T3" fmla="*/ 0 h 17"/>
                  <a:gd name="T4" fmla="*/ 280 w 286"/>
                  <a:gd name="T5" fmla="*/ 16 h 17"/>
                  <a:gd name="T6" fmla="*/ 6 w 286"/>
                  <a:gd name="T7" fmla="*/ 16 h 17"/>
                  <a:gd name="T8" fmla="*/ 0 w 28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7">
                    <a:moveTo>
                      <a:pt x="0" y="0"/>
                    </a:moveTo>
                    <a:lnTo>
                      <a:pt x="285" y="0"/>
                    </a:lnTo>
                    <a:lnTo>
                      <a:pt x="280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2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1" name="Freeform 305"/>
              <p:cNvSpPr>
                <a:spLocks/>
              </p:cNvSpPr>
              <p:nvPr/>
            </p:nvSpPr>
            <p:spPr bwMode="auto">
              <a:xfrm>
                <a:off x="3123" y="2281"/>
                <a:ext cx="392" cy="25"/>
              </a:xfrm>
              <a:custGeom>
                <a:avLst/>
                <a:gdLst>
                  <a:gd name="T0" fmla="*/ 0 w 274"/>
                  <a:gd name="T1" fmla="*/ 0 h 17"/>
                  <a:gd name="T2" fmla="*/ 273 w 274"/>
                  <a:gd name="T3" fmla="*/ 0 h 17"/>
                  <a:gd name="T4" fmla="*/ 268 w 274"/>
                  <a:gd name="T5" fmla="*/ 16 h 17"/>
                  <a:gd name="T6" fmla="*/ 4 w 274"/>
                  <a:gd name="T7" fmla="*/ 16 h 17"/>
                  <a:gd name="T8" fmla="*/ 0 w 27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7">
                    <a:moveTo>
                      <a:pt x="0" y="0"/>
                    </a:moveTo>
                    <a:lnTo>
                      <a:pt x="273" y="0"/>
                    </a:lnTo>
                    <a:lnTo>
                      <a:pt x="268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1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2" name="Freeform 306"/>
              <p:cNvSpPr>
                <a:spLocks/>
              </p:cNvSpPr>
              <p:nvPr/>
            </p:nvSpPr>
            <p:spPr bwMode="auto">
              <a:xfrm>
                <a:off x="3130" y="2291"/>
                <a:ext cx="378" cy="25"/>
              </a:xfrm>
              <a:custGeom>
                <a:avLst/>
                <a:gdLst>
                  <a:gd name="T0" fmla="*/ 0 w 264"/>
                  <a:gd name="T1" fmla="*/ 0 h 17"/>
                  <a:gd name="T2" fmla="*/ 263 w 264"/>
                  <a:gd name="T3" fmla="*/ 0 h 17"/>
                  <a:gd name="T4" fmla="*/ 258 w 264"/>
                  <a:gd name="T5" fmla="*/ 16 h 17"/>
                  <a:gd name="T6" fmla="*/ 4 w 264"/>
                  <a:gd name="T7" fmla="*/ 16 h 17"/>
                  <a:gd name="T8" fmla="*/ 0 w 26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17">
                    <a:moveTo>
                      <a:pt x="0" y="0"/>
                    </a:moveTo>
                    <a:lnTo>
                      <a:pt x="263" y="0"/>
                    </a:lnTo>
                    <a:lnTo>
                      <a:pt x="258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3" name="Freeform 307"/>
              <p:cNvSpPr>
                <a:spLocks/>
              </p:cNvSpPr>
              <p:nvPr/>
            </p:nvSpPr>
            <p:spPr bwMode="auto">
              <a:xfrm>
                <a:off x="3137" y="2297"/>
                <a:ext cx="364" cy="24"/>
              </a:xfrm>
              <a:custGeom>
                <a:avLst/>
                <a:gdLst>
                  <a:gd name="T0" fmla="*/ 0 w 254"/>
                  <a:gd name="T1" fmla="*/ 0 h 17"/>
                  <a:gd name="T2" fmla="*/ 253 w 254"/>
                  <a:gd name="T3" fmla="*/ 0 h 17"/>
                  <a:gd name="T4" fmla="*/ 247 w 254"/>
                  <a:gd name="T5" fmla="*/ 16 h 17"/>
                  <a:gd name="T6" fmla="*/ 4 w 254"/>
                  <a:gd name="T7" fmla="*/ 16 h 17"/>
                  <a:gd name="T8" fmla="*/ 0 w 25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7">
                    <a:moveTo>
                      <a:pt x="0" y="0"/>
                    </a:moveTo>
                    <a:lnTo>
                      <a:pt x="253" y="0"/>
                    </a:lnTo>
                    <a:lnTo>
                      <a:pt x="247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4" name="Freeform 308"/>
              <p:cNvSpPr>
                <a:spLocks/>
              </p:cNvSpPr>
              <p:nvPr/>
            </p:nvSpPr>
            <p:spPr bwMode="auto">
              <a:xfrm>
                <a:off x="3145" y="2304"/>
                <a:ext cx="347" cy="25"/>
              </a:xfrm>
              <a:custGeom>
                <a:avLst/>
                <a:gdLst>
                  <a:gd name="T0" fmla="*/ 0 w 243"/>
                  <a:gd name="T1" fmla="*/ 0 h 17"/>
                  <a:gd name="T2" fmla="*/ 242 w 243"/>
                  <a:gd name="T3" fmla="*/ 0 h 17"/>
                  <a:gd name="T4" fmla="*/ 237 w 243"/>
                  <a:gd name="T5" fmla="*/ 16 h 17"/>
                  <a:gd name="T6" fmla="*/ 4 w 243"/>
                  <a:gd name="T7" fmla="*/ 16 h 17"/>
                  <a:gd name="T8" fmla="*/ 0 w 24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17">
                    <a:moveTo>
                      <a:pt x="0" y="0"/>
                    </a:moveTo>
                    <a:lnTo>
                      <a:pt x="242" y="0"/>
                    </a:lnTo>
                    <a:lnTo>
                      <a:pt x="237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5" name="Freeform 309"/>
              <p:cNvSpPr>
                <a:spLocks/>
              </p:cNvSpPr>
              <p:nvPr/>
            </p:nvSpPr>
            <p:spPr bwMode="auto">
              <a:xfrm>
                <a:off x="3152" y="2314"/>
                <a:ext cx="333" cy="26"/>
              </a:xfrm>
              <a:custGeom>
                <a:avLst/>
                <a:gdLst>
                  <a:gd name="T0" fmla="*/ 0 w 233"/>
                  <a:gd name="T1" fmla="*/ 0 h 18"/>
                  <a:gd name="T2" fmla="*/ 232 w 233"/>
                  <a:gd name="T3" fmla="*/ 0 h 18"/>
                  <a:gd name="T4" fmla="*/ 227 w 233"/>
                  <a:gd name="T5" fmla="*/ 17 h 18"/>
                  <a:gd name="T6" fmla="*/ 5 w 233"/>
                  <a:gd name="T7" fmla="*/ 17 h 18"/>
                  <a:gd name="T8" fmla="*/ 0 w 23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8">
                    <a:moveTo>
                      <a:pt x="0" y="0"/>
                    </a:moveTo>
                    <a:lnTo>
                      <a:pt x="232" y="0"/>
                    </a:lnTo>
                    <a:lnTo>
                      <a:pt x="227" y="17"/>
                    </a:lnTo>
                    <a:lnTo>
                      <a:pt x="5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D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6" name="Freeform 310"/>
              <p:cNvSpPr>
                <a:spLocks/>
              </p:cNvSpPr>
              <p:nvPr/>
            </p:nvSpPr>
            <p:spPr bwMode="auto">
              <a:xfrm>
                <a:off x="3160" y="2321"/>
                <a:ext cx="318" cy="26"/>
              </a:xfrm>
              <a:custGeom>
                <a:avLst/>
                <a:gdLst>
                  <a:gd name="T0" fmla="*/ 0 w 222"/>
                  <a:gd name="T1" fmla="*/ 0 h 18"/>
                  <a:gd name="T2" fmla="*/ 221 w 222"/>
                  <a:gd name="T3" fmla="*/ 0 h 18"/>
                  <a:gd name="T4" fmla="*/ 216 w 222"/>
                  <a:gd name="T5" fmla="*/ 17 h 18"/>
                  <a:gd name="T6" fmla="*/ 4 w 222"/>
                  <a:gd name="T7" fmla="*/ 17 h 18"/>
                  <a:gd name="T8" fmla="*/ 0 w 22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8">
                    <a:moveTo>
                      <a:pt x="0" y="0"/>
                    </a:moveTo>
                    <a:lnTo>
                      <a:pt x="221" y="0"/>
                    </a:lnTo>
                    <a:lnTo>
                      <a:pt x="216" y="17"/>
                    </a:lnTo>
                    <a:lnTo>
                      <a:pt x="4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7" name="Freeform 311"/>
              <p:cNvSpPr>
                <a:spLocks/>
              </p:cNvSpPr>
              <p:nvPr/>
            </p:nvSpPr>
            <p:spPr bwMode="auto">
              <a:xfrm>
                <a:off x="3167" y="2330"/>
                <a:ext cx="304" cy="24"/>
              </a:xfrm>
              <a:custGeom>
                <a:avLst/>
                <a:gdLst>
                  <a:gd name="T0" fmla="*/ 0 w 212"/>
                  <a:gd name="T1" fmla="*/ 0 h 17"/>
                  <a:gd name="T2" fmla="*/ 211 w 212"/>
                  <a:gd name="T3" fmla="*/ 0 h 17"/>
                  <a:gd name="T4" fmla="*/ 206 w 212"/>
                  <a:gd name="T5" fmla="*/ 16 h 17"/>
                  <a:gd name="T6" fmla="*/ 4 w 212"/>
                  <a:gd name="T7" fmla="*/ 16 h 17"/>
                  <a:gd name="T8" fmla="*/ 0 w 2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">
                    <a:moveTo>
                      <a:pt x="0" y="0"/>
                    </a:moveTo>
                    <a:lnTo>
                      <a:pt x="211" y="0"/>
                    </a:lnTo>
                    <a:lnTo>
                      <a:pt x="206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8" name="Freeform 312"/>
              <p:cNvSpPr>
                <a:spLocks/>
              </p:cNvSpPr>
              <p:nvPr/>
            </p:nvSpPr>
            <p:spPr bwMode="auto">
              <a:xfrm>
                <a:off x="3175" y="2339"/>
                <a:ext cx="288" cy="24"/>
              </a:xfrm>
              <a:custGeom>
                <a:avLst/>
                <a:gdLst>
                  <a:gd name="T0" fmla="*/ 0 w 202"/>
                  <a:gd name="T1" fmla="*/ 0 h 17"/>
                  <a:gd name="T2" fmla="*/ 201 w 202"/>
                  <a:gd name="T3" fmla="*/ 0 h 17"/>
                  <a:gd name="T4" fmla="*/ 194 w 202"/>
                  <a:gd name="T5" fmla="*/ 16 h 17"/>
                  <a:gd name="T6" fmla="*/ 4 w 202"/>
                  <a:gd name="T7" fmla="*/ 16 h 17"/>
                  <a:gd name="T8" fmla="*/ 0 w 20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">
                    <a:moveTo>
                      <a:pt x="0" y="0"/>
                    </a:moveTo>
                    <a:lnTo>
                      <a:pt x="201" y="0"/>
                    </a:lnTo>
                    <a:lnTo>
                      <a:pt x="194" y="16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29" name="Freeform 313"/>
              <p:cNvSpPr>
                <a:spLocks/>
              </p:cNvSpPr>
              <p:nvPr/>
            </p:nvSpPr>
            <p:spPr bwMode="auto">
              <a:xfrm>
                <a:off x="3182" y="2346"/>
                <a:ext cx="271" cy="24"/>
              </a:xfrm>
              <a:custGeom>
                <a:avLst/>
                <a:gdLst>
                  <a:gd name="T0" fmla="*/ 0 w 190"/>
                  <a:gd name="T1" fmla="*/ 0 h 17"/>
                  <a:gd name="T2" fmla="*/ 189 w 190"/>
                  <a:gd name="T3" fmla="*/ 0 h 17"/>
                  <a:gd name="T4" fmla="*/ 184 w 190"/>
                  <a:gd name="T5" fmla="*/ 16 h 17"/>
                  <a:gd name="T6" fmla="*/ 6 w 190"/>
                  <a:gd name="T7" fmla="*/ 16 h 17"/>
                  <a:gd name="T8" fmla="*/ 0 w 19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7">
                    <a:moveTo>
                      <a:pt x="0" y="0"/>
                    </a:moveTo>
                    <a:lnTo>
                      <a:pt x="189" y="0"/>
                    </a:lnTo>
                    <a:lnTo>
                      <a:pt x="184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0" name="Freeform 314"/>
              <p:cNvSpPr>
                <a:spLocks/>
              </p:cNvSpPr>
              <p:nvPr/>
            </p:nvSpPr>
            <p:spPr bwMode="auto">
              <a:xfrm>
                <a:off x="3190" y="2353"/>
                <a:ext cx="258" cy="24"/>
              </a:xfrm>
              <a:custGeom>
                <a:avLst/>
                <a:gdLst>
                  <a:gd name="T0" fmla="*/ 0 w 180"/>
                  <a:gd name="T1" fmla="*/ 0 h 17"/>
                  <a:gd name="T2" fmla="*/ 179 w 180"/>
                  <a:gd name="T3" fmla="*/ 0 h 17"/>
                  <a:gd name="T4" fmla="*/ 174 w 180"/>
                  <a:gd name="T5" fmla="*/ 16 h 17"/>
                  <a:gd name="T6" fmla="*/ 5 w 180"/>
                  <a:gd name="T7" fmla="*/ 16 h 17"/>
                  <a:gd name="T8" fmla="*/ 0 w 18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7">
                    <a:moveTo>
                      <a:pt x="0" y="0"/>
                    </a:moveTo>
                    <a:lnTo>
                      <a:pt x="179" y="0"/>
                    </a:lnTo>
                    <a:lnTo>
                      <a:pt x="174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9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1" name="Freeform 315"/>
              <p:cNvSpPr>
                <a:spLocks/>
              </p:cNvSpPr>
              <p:nvPr/>
            </p:nvSpPr>
            <p:spPr bwMode="auto">
              <a:xfrm>
                <a:off x="3197" y="2363"/>
                <a:ext cx="244" cy="24"/>
              </a:xfrm>
              <a:custGeom>
                <a:avLst/>
                <a:gdLst>
                  <a:gd name="T0" fmla="*/ 0 w 170"/>
                  <a:gd name="T1" fmla="*/ 0 h 17"/>
                  <a:gd name="T2" fmla="*/ 169 w 170"/>
                  <a:gd name="T3" fmla="*/ 0 h 17"/>
                  <a:gd name="T4" fmla="*/ 164 w 170"/>
                  <a:gd name="T5" fmla="*/ 16 h 17"/>
                  <a:gd name="T6" fmla="*/ 5 w 170"/>
                  <a:gd name="T7" fmla="*/ 16 h 17"/>
                  <a:gd name="T8" fmla="*/ 0 w 17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7">
                    <a:moveTo>
                      <a:pt x="0" y="0"/>
                    </a:moveTo>
                    <a:lnTo>
                      <a:pt x="169" y="0"/>
                    </a:lnTo>
                    <a:lnTo>
                      <a:pt x="164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2" name="Freeform 316"/>
              <p:cNvSpPr>
                <a:spLocks/>
              </p:cNvSpPr>
              <p:nvPr/>
            </p:nvSpPr>
            <p:spPr bwMode="auto">
              <a:xfrm>
                <a:off x="3205" y="2370"/>
                <a:ext cx="228" cy="24"/>
              </a:xfrm>
              <a:custGeom>
                <a:avLst/>
                <a:gdLst>
                  <a:gd name="T0" fmla="*/ 0 w 160"/>
                  <a:gd name="T1" fmla="*/ 0 h 17"/>
                  <a:gd name="T2" fmla="*/ 159 w 160"/>
                  <a:gd name="T3" fmla="*/ 0 h 17"/>
                  <a:gd name="T4" fmla="*/ 153 w 160"/>
                  <a:gd name="T5" fmla="*/ 16 h 17"/>
                  <a:gd name="T6" fmla="*/ 5 w 160"/>
                  <a:gd name="T7" fmla="*/ 16 h 17"/>
                  <a:gd name="T8" fmla="*/ 0 w 160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7">
                    <a:moveTo>
                      <a:pt x="0" y="0"/>
                    </a:moveTo>
                    <a:lnTo>
                      <a:pt x="159" y="0"/>
                    </a:lnTo>
                    <a:lnTo>
                      <a:pt x="153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7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3" name="Freeform 317"/>
              <p:cNvSpPr>
                <a:spLocks/>
              </p:cNvSpPr>
              <p:nvPr/>
            </p:nvSpPr>
            <p:spPr bwMode="auto">
              <a:xfrm>
                <a:off x="3212" y="2377"/>
                <a:ext cx="213" cy="25"/>
              </a:xfrm>
              <a:custGeom>
                <a:avLst/>
                <a:gdLst>
                  <a:gd name="T0" fmla="*/ 0 w 149"/>
                  <a:gd name="T1" fmla="*/ 0 h 17"/>
                  <a:gd name="T2" fmla="*/ 148 w 149"/>
                  <a:gd name="T3" fmla="*/ 0 h 17"/>
                  <a:gd name="T4" fmla="*/ 143 w 149"/>
                  <a:gd name="T5" fmla="*/ 16 h 17"/>
                  <a:gd name="T6" fmla="*/ 5 w 149"/>
                  <a:gd name="T7" fmla="*/ 16 h 17"/>
                  <a:gd name="T8" fmla="*/ 0 w 14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7">
                    <a:moveTo>
                      <a:pt x="0" y="0"/>
                    </a:moveTo>
                    <a:lnTo>
                      <a:pt x="148" y="0"/>
                    </a:lnTo>
                    <a:lnTo>
                      <a:pt x="143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7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4" name="Freeform 318"/>
              <p:cNvSpPr>
                <a:spLocks/>
              </p:cNvSpPr>
              <p:nvPr/>
            </p:nvSpPr>
            <p:spPr bwMode="auto">
              <a:xfrm>
                <a:off x="3219" y="2386"/>
                <a:ext cx="199" cy="24"/>
              </a:xfrm>
              <a:custGeom>
                <a:avLst/>
                <a:gdLst>
                  <a:gd name="T0" fmla="*/ 0 w 139"/>
                  <a:gd name="T1" fmla="*/ 0 h 17"/>
                  <a:gd name="T2" fmla="*/ 138 w 139"/>
                  <a:gd name="T3" fmla="*/ 0 h 17"/>
                  <a:gd name="T4" fmla="*/ 133 w 139"/>
                  <a:gd name="T5" fmla="*/ 16 h 17"/>
                  <a:gd name="T6" fmla="*/ 6 w 139"/>
                  <a:gd name="T7" fmla="*/ 16 h 17"/>
                  <a:gd name="T8" fmla="*/ 0 w 13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7">
                    <a:moveTo>
                      <a:pt x="0" y="0"/>
                    </a:moveTo>
                    <a:lnTo>
                      <a:pt x="138" y="0"/>
                    </a:lnTo>
                    <a:lnTo>
                      <a:pt x="133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5" name="Freeform 319"/>
              <p:cNvSpPr>
                <a:spLocks/>
              </p:cNvSpPr>
              <p:nvPr/>
            </p:nvSpPr>
            <p:spPr bwMode="auto">
              <a:xfrm>
                <a:off x="3227" y="2393"/>
                <a:ext cx="184" cy="24"/>
              </a:xfrm>
              <a:custGeom>
                <a:avLst/>
                <a:gdLst>
                  <a:gd name="T0" fmla="*/ 0 w 128"/>
                  <a:gd name="T1" fmla="*/ 0 h 17"/>
                  <a:gd name="T2" fmla="*/ 127 w 128"/>
                  <a:gd name="T3" fmla="*/ 0 h 17"/>
                  <a:gd name="T4" fmla="*/ 122 w 128"/>
                  <a:gd name="T5" fmla="*/ 16 h 17"/>
                  <a:gd name="T6" fmla="*/ 5 w 128"/>
                  <a:gd name="T7" fmla="*/ 16 h 17"/>
                  <a:gd name="T8" fmla="*/ 0 w 12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">
                    <a:moveTo>
                      <a:pt x="0" y="0"/>
                    </a:moveTo>
                    <a:lnTo>
                      <a:pt x="127" y="0"/>
                    </a:lnTo>
                    <a:lnTo>
                      <a:pt x="122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5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6" name="Freeform 320"/>
              <p:cNvSpPr>
                <a:spLocks/>
              </p:cNvSpPr>
              <p:nvPr/>
            </p:nvSpPr>
            <p:spPr bwMode="auto">
              <a:xfrm>
                <a:off x="3235" y="2400"/>
                <a:ext cx="168" cy="24"/>
              </a:xfrm>
              <a:custGeom>
                <a:avLst/>
                <a:gdLst>
                  <a:gd name="T0" fmla="*/ 0 w 118"/>
                  <a:gd name="T1" fmla="*/ 0 h 17"/>
                  <a:gd name="T2" fmla="*/ 117 w 118"/>
                  <a:gd name="T3" fmla="*/ 0 h 17"/>
                  <a:gd name="T4" fmla="*/ 112 w 118"/>
                  <a:gd name="T5" fmla="*/ 16 h 17"/>
                  <a:gd name="T6" fmla="*/ 5 w 118"/>
                  <a:gd name="T7" fmla="*/ 16 h 17"/>
                  <a:gd name="T8" fmla="*/ 0 w 11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7">
                    <a:moveTo>
                      <a:pt x="0" y="0"/>
                    </a:moveTo>
                    <a:lnTo>
                      <a:pt x="117" y="0"/>
                    </a:lnTo>
                    <a:lnTo>
                      <a:pt x="112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4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7" name="Freeform 321"/>
              <p:cNvSpPr>
                <a:spLocks/>
              </p:cNvSpPr>
              <p:nvPr/>
            </p:nvSpPr>
            <p:spPr bwMode="auto">
              <a:xfrm>
                <a:off x="3242" y="2410"/>
                <a:ext cx="154" cy="24"/>
              </a:xfrm>
              <a:custGeom>
                <a:avLst/>
                <a:gdLst>
                  <a:gd name="T0" fmla="*/ 0 w 108"/>
                  <a:gd name="T1" fmla="*/ 0 h 17"/>
                  <a:gd name="T2" fmla="*/ 107 w 108"/>
                  <a:gd name="T3" fmla="*/ 0 h 17"/>
                  <a:gd name="T4" fmla="*/ 100 w 108"/>
                  <a:gd name="T5" fmla="*/ 16 h 17"/>
                  <a:gd name="T6" fmla="*/ 5 w 108"/>
                  <a:gd name="T7" fmla="*/ 16 h 17"/>
                  <a:gd name="T8" fmla="*/ 0 w 10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7">
                    <a:moveTo>
                      <a:pt x="0" y="0"/>
                    </a:moveTo>
                    <a:lnTo>
                      <a:pt x="107" y="0"/>
                    </a:lnTo>
                    <a:lnTo>
                      <a:pt x="100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8" name="Freeform 322"/>
              <p:cNvSpPr>
                <a:spLocks/>
              </p:cNvSpPr>
              <p:nvPr/>
            </p:nvSpPr>
            <p:spPr bwMode="auto">
              <a:xfrm>
                <a:off x="3249" y="2417"/>
                <a:ext cx="137" cy="25"/>
              </a:xfrm>
              <a:custGeom>
                <a:avLst/>
                <a:gdLst>
                  <a:gd name="T0" fmla="*/ 0 w 96"/>
                  <a:gd name="T1" fmla="*/ 0 h 17"/>
                  <a:gd name="T2" fmla="*/ 95 w 96"/>
                  <a:gd name="T3" fmla="*/ 0 h 17"/>
                  <a:gd name="T4" fmla="*/ 91 w 96"/>
                  <a:gd name="T5" fmla="*/ 16 h 17"/>
                  <a:gd name="T6" fmla="*/ 7 w 96"/>
                  <a:gd name="T7" fmla="*/ 16 h 17"/>
                  <a:gd name="T8" fmla="*/ 0 w 9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7">
                    <a:moveTo>
                      <a:pt x="0" y="0"/>
                    </a:moveTo>
                    <a:lnTo>
                      <a:pt x="95" y="0"/>
                    </a:lnTo>
                    <a:lnTo>
                      <a:pt x="91" y="16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39" name="Freeform 323"/>
              <p:cNvSpPr>
                <a:spLocks/>
              </p:cNvSpPr>
              <p:nvPr/>
            </p:nvSpPr>
            <p:spPr bwMode="auto">
              <a:xfrm>
                <a:off x="3259" y="2426"/>
                <a:ext cx="121" cy="26"/>
              </a:xfrm>
              <a:custGeom>
                <a:avLst/>
                <a:gdLst>
                  <a:gd name="T0" fmla="*/ 0 w 85"/>
                  <a:gd name="T1" fmla="*/ 0 h 18"/>
                  <a:gd name="T2" fmla="*/ 84 w 85"/>
                  <a:gd name="T3" fmla="*/ 0 h 18"/>
                  <a:gd name="T4" fmla="*/ 79 w 85"/>
                  <a:gd name="T5" fmla="*/ 17 h 18"/>
                  <a:gd name="T6" fmla="*/ 5 w 85"/>
                  <a:gd name="T7" fmla="*/ 17 h 18"/>
                  <a:gd name="T8" fmla="*/ 0 w 8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8">
                    <a:moveTo>
                      <a:pt x="0" y="0"/>
                    </a:moveTo>
                    <a:lnTo>
                      <a:pt x="84" y="0"/>
                    </a:lnTo>
                    <a:lnTo>
                      <a:pt x="79" y="17"/>
                    </a:lnTo>
                    <a:lnTo>
                      <a:pt x="5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1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0" name="Freeform 324"/>
              <p:cNvSpPr>
                <a:spLocks/>
              </p:cNvSpPr>
              <p:nvPr/>
            </p:nvSpPr>
            <p:spPr bwMode="auto">
              <a:xfrm>
                <a:off x="3266" y="2433"/>
                <a:ext cx="107" cy="26"/>
              </a:xfrm>
              <a:custGeom>
                <a:avLst/>
                <a:gdLst>
                  <a:gd name="T0" fmla="*/ 0 w 75"/>
                  <a:gd name="T1" fmla="*/ 0 h 18"/>
                  <a:gd name="T2" fmla="*/ 74 w 75"/>
                  <a:gd name="T3" fmla="*/ 0 h 18"/>
                  <a:gd name="T4" fmla="*/ 69 w 75"/>
                  <a:gd name="T5" fmla="*/ 17 h 18"/>
                  <a:gd name="T6" fmla="*/ 4 w 75"/>
                  <a:gd name="T7" fmla="*/ 17 h 18"/>
                  <a:gd name="T8" fmla="*/ 0 w 7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8">
                    <a:moveTo>
                      <a:pt x="0" y="0"/>
                    </a:moveTo>
                    <a:lnTo>
                      <a:pt x="74" y="0"/>
                    </a:lnTo>
                    <a:lnTo>
                      <a:pt x="69" y="17"/>
                    </a:lnTo>
                    <a:lnTo>
                      <a:pt x="4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1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1" name="Freeform 325"/>
              <p:cNvSpPr>
                <a:spLocks/>
              </p:cNvSpPr>
              <p:nvPr/>
            </p:nvSpPr>
            <p:spPr bwMode="auto">
              <a:xfrm>
                <a:off x="3272" y="2440"/>
                <a:ext cx="94" cy="26"/>
              </a:xfrm>
              <a:custGeom>
                <a:avLst/>
                <a:gdLst>
                  <a:gd name="T0" fmla="*/ 0 w 66"/>
                  <a:gd name="T1" fmla="*/ 0 h 18"/>
                  <a:gd name="T2" fmla="*/ 65 w 66"/>
                  <a:gd name="T3" fmla="*/ 0 h 18"/>
                  <a:gd name="T4" fmla="*/ 58 w 66"/>
                  <a:gd name="T5" fmla="*/ 17 h 18"/>
                  <a:gd name="T6" fmla="*/ 5 w 66"/>
                  <a:gd name="T7" fmla="*/ 17 h 18"/>
                  <a:gd name="T8" fmla="*/ 0 w 6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8">
                    <a:moveTo>
                      <a:pt x="0" y="0"/>
                    </a:moveTo>
                    <a:lnTo>
                      <a:pt x="65" y="0"/>
                    </a:lnTo>
                    <a:lnTo>
                      <a:pt x="58" y="17"/>
                    </a:lnTo>
                    <a:lnTo>
                      <a:pt x="5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2" name="Freeform 326"/>
              <p:cNvSpPr>
                <a:spLocks/>
              </p:cNvSpPr>
              <p:nvPr/>
            </p:nvSpPr>
            <p:spPr bwMode="auto">
              <a:xfrm>
                <a:off x="3279" y="2452"/>
                <a:ext cx="77" cy="24"/>
              </a:xfrm>
              <a:custGeom>
                <a:avLst/>
                <a:gdLst>
                  <a:gd name="T0" fmla="*/ 0 w 54"/>
                  <a:gd name="T1" fmla="*/ 0 h 17"/>
                  <a:gd name="T2" fmla="*/ 53 w 54"/>
                  <a:gd name="T3" fmla="*/ 0 h 17"/>
                  <a:gd name="T4" fmla="*/ 48 w 54"/>
                  <a:gd name="T5" fmla="*/ 16 h 17"/>
                  <a:gd name="T6" fmla="*/ 5 w 54"/>
                  <a:gd name="T7" fmla="*/ 16 h 17"/>
                  <a:gd name="T8" fmla="*/ 0 w 5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7">
                    <a:moveTo>
                      <a:pt x="0" y="0"/>
                    </a:moveTo>
                    <a:lnTo>
                      <a:pt x="53" y="0"/>
                    </a:lnTo>
                    <a:lnTo>
                      <a:pt x="48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3" name="Freeform 327"/>
              <p:cNvSpPr>
                <a:spLocks/>
              </p:cNvSpPr>
              <p:nvPr/>
            </p:nvSpPr>
            <p:spPr bwMode="auto">
              <a:xfrm>
                <a:off x="3286" y="2459"/>
                <a:ext cx="63" cy="24"/>
              </a:xfrm>
              <a:custGeom>
                <a:avLst/>
                <a:gdLst>
                  <a:gd name="T0" fmla="*/ 0 w 44"/>
                  <a:gd name="T1" fmla="*/ 0 h 17"/>
                  <a:gd name="T2" fmla="*/ 43 w 44"/>
                  <a:gd name="T3" fmla="*/ 0 h 17"/>
                  <a:gd name="T4" fmla="*/ 38 w 44"/>
                  <a:gd name="T5" fmla="*/ 16 h 17"/>
                  <a:gd name="T6" fmla="*/ 7 w 44"/>
                  <a:gd name="T7" fmla="*/ 16 h 17"/>
                  <a:gd name="T8" fmla="*/ 0 w 4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7">
                    <a:moveTo>
                      <a:pt x="0" y="0"/>
                    </a:moveTo>
                    <a:lnTo>
                      <a:pt x="43" y="0"/>
                    </a:lnTo>
                    <a:lnTo>
                      <a:pt x="38" y="16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E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4" name="Freeform 328"/>
              <p:cNvSpPr>
                <a:spLocks/>
              </p:cNvSpPr>
              <p:nvPr/>
            </p:nvSpPr>
            <p:spPr bwMode="auto">
              <a:xfrm>
                <a:off x="3296" y="2466"/>
                <a:ext cx="46" cy="24"/>
              </a:xfrm>
              <a:custGeom>
                <a:avLst/>
                <a:gdLst>
                  <a:gd name="T0" fmla="*/ 0 w 32"/>
                  <a:gd name="T1" fmla="*/ 0 h 17"/>
                  <a:gd name="T2" fmla="*/ 31 w 32"/>
                  <a:gd name="T3" fmla="*/ 0 h 17"/>
                  <a:gd name="T4" fmla="*/ 26 w 32"/>
                  <a:gd name="T5" fmla="*/ 16 h 17"/>
                  <a:gd name="T6" fmla="*/ 5 w 32"/>
                  <a:gd name="T7" fmla="*/ 16 h 17"/>
                  <a:gd name="T8" fmla="*/ 0 w 3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lnTo>
                      <a:pt x="31" y="0"/>
                    </a:lnTo>
                    <a:lnTo>
                      <a:pt x="26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D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5" name="Freeform 329"/>
              <p:cNvSpPr>
                <a:spLocks/>
              </p:cNvSpPr>
              <p:nvPr/>
            </p:nvSpPr>
            <p:spPr bwMode="auto">
              <a:xfrm>
                <a:off x="3303" y="2475"/>
                <a:ext cx="32" cy="24"/>
              </a:xfrm>
              <a:custGeom>
                <a:avLst/>
                <a:gdLst>
                  <a:gd name="T0" fmla="*/ 0 w 22"/>
                  <a:gd name="T1" fmla="*/ 0 h 17"/>
                  <a:gd name="T2" fmla="*/ 21 w 22"/>
                  <a:gd name="T3" fmla="*/ 0 h 17"/>
                  <a:gd name="T4" fmla="*/ 16 w 22"/>
                  <a:gd name="T5" fmla="*/ 16 h 17"/>
                  <a:gd name="T6" fmla="*/ 5 w 22"/>
                  <a:gd name="T7" fmla="*/ 16 h 17"/>
                  <a:gd name="T8" fmla="*/ 0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0"/>
                    </a:moveTo>
                    <a:lnTo>
                      <a:pt x="21" y="0"/>
                    </a:lnTo>
                    <a:lnTo>
                      <a:pt x="16" y="16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6" name="Freeform 330"/>
              <p:cNvSpPr>
                <a:spLocks/>
              </p:cNvSpPr>
              <p:nvPr/>
            </p:nvSpPr>
            <p:spPr bwMode="auto">
              <a:xfrm>
                <a:off x="3310" y="2482"/>
                <a:ext cx="25" cy="24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7 w 17"/>
                  <a:gd name="T5" fmla="*/ 16 h 17"/>
                  <a:gd name="T6" fmla="*/ 0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7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B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7" name="Freeform 331"/>
              <p:cNvSpPr>
                <a:spLocks/>
              </p:cNvSpPr>
              <p:nvPr/>
            </p:nvSpPr>
            <p:spPr bwMode="auto">
              <a:xfrm>
                <a:off x="3060" y="1692"/>
                <a:ext cx="519" cy="798"/>
              </a:xfrm>
              <a:custGeom>
                <a:avLst/>
                <a:gdLst>
                  <a:gd name="T0" fmla="*/ 0 w 363"/>
                  <a:gd name="T1" fmla="*/ 0 h 558"/>
                  <a:gd name="T2" fmla="*/ 362 w 363"/>
                  <a:gd name="T3" fmla="*/ 0 h 558"/>
                  <a:gd name="T4" fmla="*/ 362 w 363"/>
                  <a:gd name="T5" fmla="*/ 365 h 558"/>
                  <a:gd name="T6" fmla="*/ 180 w 363"/>
                  <a:gd name="T7" fmla="*/ 557 h 558"/>
                  <a:gd name="T8" fmla="*/ 0 w 363"/>
                  <a:gd name="T9" fmla="*/ 365 h 558"/>
                  <a:gd name="T10" fmla="*/ 0 w 363"/>
                  <a:gd name="T1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" h="558">
                    <a:moveTo>
                      <a:pt x="0" y="0"/>
                    </a:moveTo>
                    <a:lnTo>
                      <a:pt x="362" y="0"/>
                    </a:lnTo>
                    <a:lnTo>
                      <a:pt x="362" y="365"/>
                    </a:lnTo>
                    <a:lnTo>
                      <a:pt x="180" y="557"/>
                    </a:lnTo>
                    <a:lnTo>
                      <a:pt x="0" y="36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8" name="Freeform 332"/>
              <p:cNvSpPr>
                <a:spLocks/>
              </p:cNvSpPr>
              <p:nvPr/>
            </p:nvSpPr>
            <p:spPr bwMode="auto">
              <a:xfrm>
                <a:off x="3137" y="1688"/>
                <a:ext cx="193" cy="174"/>
              </a:xfrm>
              <a:custGeom>
                <a:avLst/>
                <a:gdLst>
                  <a:gd name="T0" fmla="*/ 128 w 135"/>
                  <a:gd name="T1" fmla="*/ 5 h 122"/>
                  <a:gd name="T2" fmla="*/ 125 w 135"/>
                  <a:gd name="T3" fmla="*/ 0 h 122"/>
                  <a:gd name="T4" fmla="*/ 0 w 135"/>
                  <a:gd name="T5" fmla="*/ 110 h 122"/>
                  <a:gd name="T6" fmla="*/ 8 w 135"/>
                  <a:gd name="T7" fmla="*/ 121 h 122"/>
                  <a:gd name="T8" fmla="*/ 134 w 135"/>
                  <a:gd name="T9" fmla="*/ 9 h 122"/>
                  <a:gd name="T10" fmla="*/ 128 w 135"/>
                  <a:gd name="T11" fmla="*/ 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22">
                    <a:moveTo>
                      <a:pt x="128" y="5"/>
                    </a:moveTo>
                    <a:lnTo>
                      <a:pt x="125" y="0"/>
                    </a:lnTo>
                    <a:lnTo>
                      <a:pt x="0" y="110"/>
                    </a:lnTo>
                    <a:lnTo>
                      <a:pt x="8" y="121"/>
                    </a:lnTo>
                    <a:lnTo>
                      <a:pt x="134" y="9"/>
                    </a:lnTo>
                    <a:lnTo>
                      <a:pt x="128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49" name="Freeform 333"/>
              <p:cNvSpPr>
                <a:spLocks/>
              </p:cNvSpPr>
              <p:nvPr/>
            </p:nvSpPr>
            <p:spPr bwMode="auto">
              <a:xfrm>
                <a:off x="3318" y="1686"/>
                <a:ext cx="24" cy="25"/>
              </a:xfrm>
              <a:custGeom>
                <a:avLst/>
                <a:gdLst>
                  <a:gd name="T0" fmla="*/ 12 w 17"/>
                  <a:gd name="T1" fmla="*/ 16 h 17"/>
                  <a:gd name="T2" fmla="*/ 16 w 17"/>
                  <a:gd name="T3" fmla="*/ 12 h 17"/>
                  <a:gd name="T4" fmla="*/ 16 w 17"/>
                  <a:gd name="T5" fmla="*/ 9 h 17"/>
                  <a:gd name="T6" fmla="*/ 16 w 17"/>
                  <a:gd name="T7" fmla="*/ 4 h 17"/>
                  <a:gd name="T8" fmla="*/ 12 w 17"/>
                  <a:gd name="T9" fmla="*/ 1 h 17"/>
                  <a:gd name="T10" fmla="*/ 9 w 17"/>
                  <a:gd name="T11" fmla="*/ 0 h 17"/>
                  <a:gd name="T12" fmla="*/ 8 w 17"/>
                  <a:gd name="T13" fmla="*/ 0 h 17"/>
                  <a:gd name="T14" fmla="*/ 1 w 17"/>
                  <a:gd name="T15" fmla="*/ 0 h 17"/>
                  <a:gd name="T16" fmla="*/ 0 w 17"/>
                  <a:gd name="T17" fmla="*/ 1 h 17"/>
                  <a:gd name="T18" fmla="*/ 12 w 17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2" y="16"/>
                    </a:moveTo>
                    <a:lnTo>
                      <a:pt x="16" y="12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2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50" name="Freeform 334"/>
              <p:cNvSpPr>
                <a:spLocks/>
              </p:cNvSpPr>
              <p:nvPr/>
            </p:nvSpPr>
            <p:spPr bwMode="auto">
              <a:xfrm>
                <a:off x="3315" y="1695"/>
                <a:ext cx="24" cy="154"/>
              </a:xfrm>
              <a:custGeom>
                <a:avLst/>
                <a:gdLst>
                  <a:gd name="T0" fmla="*/ 6 w 17"/>
                  <a:gd name="T1" fmla="*/ 0 h 108"/>
                  <a:gd name="T2" fmla="*/ 0 w 17"/>
                  <a:gd name="T3" fmla="*/ 0 h 108"/>
                  <a:gd name="T4" fmla="*/ 0 w 17"/>
                  <a:gd name="T5" fmla="*/ 107 h 108"/>
                  <a:gd name="T6" fmla="*/ 16 w 17"/>
                  <a:gd name="T7" fmla="*/ 107 h 108"/>
                  <a:gd name="T8" fmla="*/ 16 w 17"/>
                  <a:gd name="T9" fmla="*/ 0 h 108"/>
                  <a:gd name="T10" fmla="*/ 6 w 17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8">
                    <a:moveTo>
                      <a:pt x="6" y="0"/>
                    </a:moveTo>
                    <a:lnTo>
                      <a:pt x="0" y="0"/>
                    </a:lnTo>
                    <a:lnTo>
                      <a:pt x="0" y="107"/>
                    </a:lnTo>
                    <a:lnTo>
                      <a:pt x="16" y="107"/>
                    </a:lnTo>
                    <a:lnTo>
                      <a:pt x="1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51" name="Freeform 335"/>
              <p:cNvSpPr>
                <a:spLocks/>
              </p:cNvSpPr>
              <p:nvPr/>
            </p:nvSpPr>
            <p:spPr bwMode="auto">
              <a:xfrm>
                <a:off x="3315" y="1686"/>
                <a:ext cx="24" cy="25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3 w 17"/>
                  <a:gd name="T5" fmla="*/ 2 h 17"/>
                  <a:gd name="T6" fmla="*/ 10 w 17"/>
                  <a:gd name="T7" fmla="*/ 0 h 17"/>
                  <a:gd name="T8" fmla="*/ 6 w 17"/>
                  <a:gd name="T9" fmla="*/ 0 h 17"/>
                  <a:gd name="T10" fmla="*/ 4 w 17"/>
                  <a:gd name="T11" fmla="*/ 0 h 17"/>
                  <a:gd name="T12" fmla="*/ 2 w 17"/>
                  <a:gd name="T13" fmla="*/ 2 h 17"/>
                  <a:gd name="T14" fmla="*/ 0 w 17"/>
                  <a:gd name="T15" fmla="*/ 8 h 17"/>
                  <a:gd name="T16" fmla="*/ 0 w 17"/>
                  <a:gd name="T17" fmla="*/ 16 h 17"/>
                  <a:gd name="T18" fmla="*/ 16 w 17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52" name="Freeform 336"/>
              <p:cNvSpPr>
                <a:spLocks/>
              </p:cNvSpPr>
              <p:nvPr/>
            </p:nvSpPr>
            <p:spPr bwMode="auto">
              <a:xfrm>
                <a:off x="3315" y="1686"/>
                <a:ext cx="24" cy="25"/>
              </a:xfrm>
              <a:custGeom>
                <a:avLst/>
                <a:gdLst>
                  <a:gd name="T0" fmla="*/ 16 w 17"/>
                  <a:gd name="T1" fmla="*/ 1 h 17"/>
                  <a:gd name="T2" fmla="*/ 11 w 17"/>
                  <a:gd name="T3" fmla="*/ 0 h 17"/>
                  <a:gd name="T4" fmla="*/ 8 w 17"/>
                  <a:gd name="T5" fmla="*/ 0 h 17"/>
                  <a:gd name="T6" fmla="*/ 4 w 17"/>
                  <a:gd name="T7" fmla="*/ 0 h 17"/>
                  <a:gd name="T8" fmla="*/ 3 w 17"/>
                  <a:gd name="T9" fmla="*/ 1 h 17"/>
                  <a:gd name="T10" fmla="*/ 0 w 17"/>
                  <a:gd name="T11" fmla="*/ 4 h 17"/>
                  <a:gd name="T12" fmla="*/ 0 w 17"/>
                  <a:gd name="T13" fmla="*/ 9 h 17"/>
                  <a:gd name="T14" fmla="*/ 0 w 17"/>
                  <a:gd name="T15" fmla="*/ 12 h 17"/>
                  <a:gd name="T16" fmla="*/ 3 w 17"/>
                  <a:gd name="T17" fmla="*/ 16 h 17"/>
                  <a:gd name="T18" fmla="*/ 16 w 17"/>
                  <a:gd name="T1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6" y="1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16" y="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53" name="Freeform 337"/>
              <p:cNvSpPr>
                <a:spLocks/>
              </p:cNvSpPr>
              <p:nvPr/>
            </p:nvSpPr>
            <p:spPr bwMode="auto">
              <a:xfrm>
                <a:off x="3318" y="1688"/>
                <a:ext cx="175" cy="169"/>
              </a:xfrm>
              <a:custGeom>
                <a:avLst/>
                <a:gdLst>
                  <a:gd name="T0" fmla="*/ 119 w 123"/>
                  <a:gd name="T1" fmla="*/ 111 h 118"/>
                  <a:gd name="T2" fmla="*/ 122 w 123"/>
                  <a:gd name="T3" fmla="*/ 106 h 118"/>
                  <a:gd name="T4" fmla="*/ 7 w 123"/>
                  <a:gd name="T5" fmla="*/ 0 h 118"/>
                  <a:gd name="T6" fmla="*/ 0 w 123"/>
                  <a:gd name="T7" fmla="*/ 9 h 118"/>
                  <a:gd name="T8" fmla="*/ 114 w 123"/>
                  <a:gd name="T9" fmla="*/ 117 h 118"/>
                  <a:gd name="T10" fmla="*/ 119 w 123"/>
                  <a:gd name="T11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18">
                    <a:moveTo>
                      <a:pt x="119" y="111"/>
                    </a:moveTo>
                    <a:lnTo>
                      <a:pt x="122" y="106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114" y="117"/>
                    </a:lnTo>
                    <a:lnTo>
                      <a:pt x="119" y="1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54" name="Freeform 338"/>
              <p:cNvSpPr>
                <a:spLocks/>
              </p:cNvSpPr>
              <p:nvPr/>
            </p:nvSpPr>
            <p:spPr bwMode="auto">
              <a:xfrm>
                <a:off x="3056" y="1691"/>
                <a:ext cx="522" cy="811"/>
              </a:xfrm>
              <a:custGeom>
                <a:avLst/>
                <a:gdLst>
                  <a:gd name="T0" fmla="*/ 0 w 365"/>
                  <a:gd name="T1" fmla="*/ 0 h 567"/>
                  <a:gd name="T2" fmla="*/ 364 w 365"/>
                  <a:gd name="T3" fmla="*/ 0 h 567"/>
                  <a:gd name="T4" fmla="*/ 364 w 365"/>
                  <a:gd name="T5" fmla="*/ 371 h 567"/>
                  <a:gd name="T6" fmla="*/ 183 w 365"/>
                  <a:gd name="T7" fmla="*/ 566 h 567"/>
                  <a:gd name="T8" fmla="*/ 0 w 365"/>
                  <a:gd name="T9" fmla="*/ 371 h 567"/>
                  <a:gd name="T10" fmla="*/ 0 w 365"/>
                  <a:gd name="T11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567">
                    <a:moveTo>
                      <a:pt x="0" y="0"/>
                    </a:moveTo>
                    <a:lnTo>
                      <a:pt x="364" y="0"/>
                    </a:lnTo>
                    <a:lnTo>
                      <a:pt x="364" y="371"/>
                    </a:lnTo>
                    <a:lnTo>
                      <a:pt x="183" y="566"/>
                    </a:lnTo>
                    <a:lnTo>
                      <a:pt x="0" y="37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8755" name="Freeform 339"/>
            <p:cNvSpPr>
              <a:spLocks/>
            </p:cNvSpPr>
            <p:nvPr/>
          </p:nvSpPr>
          <p:spPr bwMode="auto">
            <a:xfrm>
              <a:off x="3974" y="2150"/>
              <a:ext cx="485" cy="788"/>
            </a:xfrm>
            <a:custGeom>
              <a:avLst/>
              <a:gdLst>
                <a:gd name="T0" fmla="*/ 0 w 367"/>
                <a:gd name="T1" fmla="*/ 0 h 551"/>
                <a:gd name="T2" fmla="*/ 366 w 367"/>
                <a:gd name="T3" fmla="*/ 0 h 551"/>
                <a:gd name="T4" fmla="*/ 366 w 367"/>
                <a:gd name="T5" fmla="*/ 361 h 551"/>
                <a:gd name="T6" fmla="*/ 183 w 367"/>
                <a:gd name="T7" fmla="*/ 550 h 551"/>
                <a:gd name="T8" fmla="*/ 0 w 367"/>
                <a:gd name="T9" fmla="*/ 361 h 551"/>
                <a:gd name="T10" fmla="*/ 0 w 367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551">
                  <a:moveTo>
                    <a:pt x="0" y="0"/>
                  </a:moveTo>
                  <a:lnTo>
                    <a:pt x="366" y="0"/>
                  </a:lnTo>
                  <a:lnTo>
                    <a:pt x="366" y="361"/>
                  </a:lnTo>
                  <a:lnTo>
                    <a:pt x="183" y="550"/>
                  </a:lnTo>
                  <a:lnTo>
                    <a:pt x="0" y="361"/>
                  </a:lnTo>
                  <a:lnTo>
                    <a:pt x="0" y="0"/>
                  </a:lnTo>
                </a:path>
              </a:pathLst>
            </a:custGeom>
            <a:solidFill>
              <a:srgbClr val="13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56" name="Freeform 340"/>
            <p:cNvSpPr>
              <a:spLocks/>
            </p:cNvSpPr>
            <p:nvPr/>
          </p:nvSpPr>
          <p:spPr bwMode="auto">
            <a:xfrm>
              <a:off x="4152" y="2002"/>
              <a:ext cx="153" cy="148"/>
            </a:xfrm>
            <a:custGeom>
              <a:avLst/>
              <a:gdLst>
                <a:gd name="T0" fmla="*/ 88 w 115"/>
                <a:gd name="T1" fmla="*/ 0 h 103"/>
                <a:gd name="T2" fmla="*/ 88 w 115"/>
                <a:gd name="T3" fmla="*/ 63 h 103"/>
                <a:gd name="T4" fmla="*/ 114 w 115"/>
                <a:gd name="T5" fmla="*/ 63 h 103"/>
                <a:gd name="T6" fmla="*/ 56 w 115"/>
                <a:gd name="T7" fmla="*/ 102 h 103"/>
                <a:gd name="T8" fmla="*/ 0 w 115"/>
                <a:gd name="T9" fmla="*/ 63 h 103"/>
                <a:gd name="T10" fmla="*/ 30 w 115"/>
                <a:gd name="T11" fmla="*/ 63 h 103"/>
                <a:gd name="T12" fmla="*/ 30 w 115"/>
                <a:gd name="T13" fmla="*/ 0 h 103"/>
                <a:gd name="T14" fmla="*/ 88 w 115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03">
                  <a:moveTo>
                    <a:pt x="88" y="0"/>
                  </a:moveTo>
                  <a:lnTo>
                    <a:pt x="88" y="63"/>
                  </a:lnTo>
                  <a:lnTo>
                    <a:pt x="114" y="63"/>
                  </a:lnTo>
                  <a:lnTo>
                    <a:pt x="56" y="102"/>
                  </a:lnTo>
                  <a:lnTo>
                    <a:pt x="0" y="63"/>
                  </a:lnTo>
                  <a:lnTo>
                    <a:pt x="30" y="63"/>
                  </a:lnTo>
                  <a:lnTo>
                    <a:pt x="30" y="0"/>
                  </a:lnTo>
                  <a:lnTo>
                    <a:pt x="88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88757" name="Group 341"/>
            <p:cNvGrpSpPr>
              <a:grpSpLocks/>
            </p:cNvGrpSpPr>
            <p:nvPr/>
          </p:nvGrpSpPr>
          <p:grpSpPr bwMode="auto">
            <a:xfrm>
              <a:off x="4057" y="2145"/>
              <a:ext cx="332" cy="173"/>
              <a:chOff x="3704" y="1300"/>
              <a:chExt cx="251" cy="121"/>
            </a:xfrm>
          </p:grpSpPr>
          <p:sp>
            <p:nvSpPr>
              <p:cNvPr id="188758" name="Freeform 342"/>
              <p:cNvSpPr>
                <a:spLocks/>
              </p:cNvSpPr>
              <p:nvPr/>
            </p:nvSpPr>
            <p:spPr bwMode="auto">
              <a:xfrm>
                <a:off x="3704" y="1300"/>
                <a:ext cx="136" cy="121"/>
              </a:xfrm>
              <a:custGeom>
                <a:avLst/>
                <a:gdLst>
                  <a:gd name="T0" fmla="*/ 129 w 136"/>
                  <a:gd name="T1" fmla="*/ 5 h 121"/>
                  <a:gd name="T2" fmla="*/ 126 w 136"/>
                  <a:gd name="T3" fmla="*/ 0 h 121"/>
                  <a:gd name="T4" fmla="*/ 0 w 136"/>
                  <a:gd name="T5" fmla="*/ 109 h 121"/>
                  <a:gd name="T6" fmla="*/ 8 w 136"/>
                  <a:gd name="T7" fmla="*/ 120 h 121"/>
                  <a:gd name="T8" fmla="*/ 135 w 136"/>
                  <a:gd name="T9" fmla="*/ 9 h 121"/>
                  <a:gd name="T10" fmla="*/ 129 w 136"/>
                  <a:gd name="T11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21">
                    <a:moveTo>
                      <a:pt x="129" y="5"/>
                    </a:moveTo>
                    <a:lnTo>
                      <a:pt x="126" y="0"/>
                    </a:lnTo>
                    <a:lnTo>
                      <a:pt x="0" y="109"/>
                    </a:lnTo>
                    <a:lnTo>
                      <a:pt x="8" y="120"/>
                    </a:lnTo>
                    <a:lnTo>
                      <a:pt x="135" y="9"/>
                    </a:lnTo>
                    <a:lnTo>
                      <a:pt x="129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59" name="Freeform 343"/>
              <p:cNvSpPr>
                <a:spLocks/>
              </p:cNvSpPr>
              <p:nvPr/>
            </p:nvSpPr>
            <p:spPr bwMode="auto">
              <a:xfrm>
                <a:off x="3829" y="1305"/>
                <a:ext cx="17" cy="107"/>
              </a:xfrm>
              <a:custGeom>
                <a:avLst/>
                <a:gdLst>
                  <a:gd name="T0" fmla="*/ 6 w 17"/>
                  <a:gd name="T1" fmla="*/ 0 h 107"/>
                  <a:gd name="T2" fmla="*/ 0 w 17"/>
                  <a:gd name="T3" fmla="*/ 0 h 107"/>
                  <a:gd name="T4" fmla="*/ 0 w 17"/>
                  <a:gd name="T5" fmla="*/ 106 h 107"/>
                  <a:gd name="T6" fmla="*/ 16 w 17"/>
                  <a:gd name="T7" fmla="*/ 106 h 107"/>
                  <a:gd name="T8" fmla="*/ 16 w 17"/>
                  <a:gd name="T9" fmla="*/ 0 h 107"/>
                  <a:gd name="T10" fmla="*/ 6 w 17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7">
                    <a:moveTo>
                      <a:pt x="6" y="0"/>
                    </a:moveTo>
                    <a:lnTo>
                      <a:pt x="0" y="0"/>
                    </a:lnTo>
                    <a:lnTo>
                      <a:pt x="0" y="106"/>
                    </a:lnTo>
                    <a:lnTo>
                      <a:pt x="16" y="106"/>
                    </a:lnTo>
                    <a:lnTo>
                      <a:pt x="1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760" name="Freeform 344"/>
              <p:cNvSpPr>
                <a:spLocks/>
              </p:cNvSpPr>
              <p:nvPr/>
            </p:nvSpPr>
            <p:spPr bwMode="auto">
              <a:xfrm>
                <a:off x="3831" y="1300"/>
                <a:ext cx="124" cy="117"/>
              </a:xfrm>
              <a:custGeom>
                <a:avLst/>
                <a:gdLst>
                  <a:gd name="T0" fmla="*/ 120 w 124"/>
                  <a:gd name="T1" fmla="*/ 111 h 117"/>
                  <a:gd name="T2" fmla="*/ 123 w 124"/>
                  <a:gd name="T3" fmla="*/ 106 h 117"/>
                  <a:gd name="T4" fmla="*/ 8 w 124"/>
                  <a:gd name="T5" fmla="*/ 0 h 117"/>
                  <a:gd name="T6" fmla="*/ 0 w 124"/>
                  <a:gd name="T7" fmla="*/ 9 h 117"/>
                  <a:gd name="T8" fmla="*/ 115 w 124"/>
                  <a:gd name="T9" fmla="*/ 116 h 117"/>
                  <a:gd name="T10" fmla="*/ 120 w 124"/>
                  <a:gd name="T11" fmla="*/ 11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120" y="111"/>
                    </a:moveTo>
                    <a:lnTo>
                      <a:pt x="123" y="10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115" y="116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8761" name="Freeform 345"/>
            <p:cNvSpPr>
              <a:spLocks/>
            </p:cNvSpPr>
            <p:nvPr/>
          </p:nvSpPr>
          <p:spPr bwMode="auto">
            <a:xfrm>
              <a:off x="4152" y="2002"/>
              <a:ext cx="153" cy="148"/>
            </a:xfrm>
            <a:custGeom>
              <a:avLst/>
              <a:gdLst>
                <a:gd name="T0" fmla="*/ 88 w 115"/>
                <a:gd name="T1" fmla="*/ 0 h 103"/>
                <a:gd name="T2" fmla="*/ 88 w 115"/>
                <a:gd name="T3" fmla="*/ 63 h 103"/>
                <a:gd name="T4" fmla="*/ 114 w 115"/>
                <a:gd name="T5" fmla="*/ 63 h 103"/>
                <a:gd name="T6" fmla="*/ 56 w 115"/>
                <a:gd name="T7" fmla="*/ 102 h 103"/>
                <a:gd name="T8" fmla="*/ 0 w 115"/>
                <a:gd name="T9" fmla="*/ 63 h 103"/>
                <a:gd name="T10" fmla="*/ 30 w 115"/>
                <a:gd name="T11" fmla="*/ 63 h 103"/>
                <a:gd name="T12" fmla="*/ 30 w 115"/>
                <a:gd name="T13" fmla="*/ 0 h 103"/>
                <a:gd name="T14" fmla="*/ 88 w 115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03">
                  <a:moveTo>
                    <a:pt x="88" y="0"/>
                  </a:moveTo>
                  <a:lnTo>
                    <a:pt x="88" y="63"/>
                  </a:lnTo>
                  <a:lnTo>
                    <a:pt x="114" y="63"/>
                  </a:lnTo>
                  <a:lnTo>
                    <a:pt x="56" y="102"/>
                  </a:lnTo>
                  <a:lnTo>
                    <a:pt x="0" y="63"/>
                  </a:lnTo>
                  <a:lnTo>
                    <a:pt x="30" y="63"/>
                  </a:lnTo>
                  <a:lnTo>
                    <a:pt x="30" y="0"/>
                  </a:lnTo>
                  <a:lnTo>
                    <a:pt x="8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62" name="Freeform 346"/>
            <p:cNvSpPr>
              <a:spLocks/>
            </p:cNvSpPr>
            <p:nvPr/>
          </p:nvSpPr>
          <p:spPr bwMode="auto">
            <a:xfrm>
              <a:off x="2683" y="2324"/>
              <a:ext cx="318" cy="194"/>
            </a:xfrm>
            <a:custGeom>
              <a:avLst/>
              <a:gdLst>
                <a:gd name="T0" fmla="*/ 0 w 309"/>
                <a:gd name="T1" fmla="*/ 41 h 174"/>
                <a:gd name="T2" fmla="*/ 164 w 309"/>
                <a:gd name="T3" fmla="*/ 41 h 174"/>
                <a:gd name="T4" fmla="*/ 164 w 309"/>
                <a:gd name="T5" fmla="*/ 0 h 174"/>
                <a:gd name="T6" fmla="*/ 308 w 309"/>
                <a:gd name="T7" fmla="*/ 90 h 174"/>
                <a:gd name="T8" fmla="*/ 164 w 309"/>
                <a:gd name="T9" fmla="*/ 173 h 174"/>
                <a:gd name="T10" fmla="*/ 164 w 309"/>
                <a:gd name="T11" fmla="*/ 131 h 174"/>
                <a:gd name="T12" fmla="*/ 0 w 309"/>
                <a:gd name="T13" fmla="*/ 130 h 174"/>
                <a:gd name="T14" fmla="*/ 0 w 309"/>
                <a:gd name="T15" fmla="*/ 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174">
                  <a:moveTo>
                    <a:pt x="0" y="41"/>
                  </a:moveTo>
                  <a:lnTo>
                    <a:pt x="164" y="41"/>
                  </a:lnTo>
                  <a:lnTo>
                    <a:pt x="164" y="0"/>
                  </a:lnTo>
                  <a:lnTo>
                    <a:pt x="308" y="90"/>
                  </a:lnTo>
                  <a:lnTo>
                    <a:pt x="164" y="173"/>
                  </a:lnTo>
                  <a:lnTo>
                    <a:pt x="164" y="131"/>
                  </a:lnTo>
                  <a:lnTo>
                    <a:pt x="0" y="130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63" name="Freeform 347"/>
            <p:cNvSpPr>
              <a:spLocks/>
            </p:cNvSpPr>
            <p:nvPr/>
          </p:nvSpPr>
          <p:spPr bwMode="auto">
            <a:xfrm>
              <a:off x="3600" y="2324"/>
              <a:ext cx="317" cy="194"/>
            </a:xfrm>
            <a:custGeom>
              <a:avLst/>
              <a:gdLst>
                <a:gd name="T0" fmla="*/ 0 w 309"/>
                <a:gd name="T1" fmla="*/ 41 h 174"/>
                <a:gd name="T2" fmla="*/ 164 w 309"/>
                <a:gd name="T3" fmla="*/ 41 h 174"/>
                <a:gd name="T4" fmla="*/ 164 w 309"/>
                <a:gd name="T5" fmla="*/ 0 h 174"/>
                <a:gd name="T6" fmla="*/ 308 w 309"/>
                <a:gd name="T7" fmla="*/ 90 h 174"/>
                <a:gd name="T8" fmla="*/ 164 w 309"/>
                <a:gd name="T9" fmla="*/ 173 h 174"/>
                <a:gd name="T10" fmla="*/ 164 w 309"/>
                <a:gd name="T11" fmla="*/ 131 h 174"/>
                <a:gd name="T12" fmla="*/ 0 w 309"/>
                <a:gd name="T13" fmla="*/ 130 h 174"/>
                <a:gd name="T14" fmla="*/ 0 w 309"/>
                <a:gd name="T15" fmla="*/ 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174">
                  <a:moveTo>
                    <a:pt x="0" y="41"/>
                  </a:moveTo>
                  <a:lnTo>
                    <a:pt x="164" y="41"/>
                  </a:lnTo>
                  <a:lnTo>
                    <a:pt x="164" y="0"/>
                  </a:lnTo>
                  <a:lnTo>
                    <a:pt x="308" y="90"/>
                  </a:lnTo>
                  <a:lnTo>
                    <a:pt x="164" y="173"/>
                  </a:lnTo>
                  <a:lnTo>
                    <a:pt x="164" y="131"/>
                  </a:lnTo>
                  <a:lnTo>
                    <a:pt x="0" y="130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64" name="Freeform 348"/>
            <p:cNvSpPr>
              <a:spLocks/>
            </p:cNvSpPr>
            <p:nvPr/>
          </p:nvSpPr>
          <p:spPr bwMode="auto">
            <a:xfrm>
              <a:off x="4516" y="2324"/>
              <a:ext cx="318" cy="194"/>
            </a:xfrm>
            <a:custGeom>
              <a:avLst/>
              <a:gdLst>
                <a:gd name="T0" fmla="*/ 0 w 309"/>
                <a:gd name="T1" fmla="*/ 41 h 174"/>
                <a:gd name="T2" fmla="*/ 164 w 309"/>
                <a:gd name="T3" fmla="*/ 41 h 174"/>
                <a:gd name="T4" fmla="*/ 164 w 309"/>
                <a:gd name="T5" fmla="*/ 0 h 174"/>
                <a:gd name="T6" fmla="*/ 308 w 309"/>
                <a:gd name="T7" fmla="*/ 90 h 174"/>
                <a:gd name="T8" fmla="*/ 164 w 309"/>
                <a:gd name="T9" fmla="*/ 173 h 174"/>
                <a:gd name="T10" fmla="*/ 164 w 309"/>
                <a:gd name="T11" fmla="*/ 131 h 174"/>
                <a:gd name="T12" fmla="*/ 0 w 309"/>
                <a:gd name="T13" fmla="*/ 130 h 174"/>
                <a:gd name="T14" fmla="*/ 0 w 309"/>
                <a:gd name="T15" fmla="*/ 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174">
                  <a:moveTo>
                    <a:pt x="0" y="41"/>
                  </a:moveTo>
                  <a:lnTo>
                    <a:pt x="164" y="41"/>
                  </a:lnTo>
                  <a:lnTo>
                    <a:pt x="164" y="0"/>
                  </a:lnTo>
                  <a:lnTo>
                    <a:pt x="308" y="90"/>
                  </a:lnTo>
                  <a:lnTo>
                    <a:pt x="164" y="173"/>
                  </a:lnTo>
                  <a:lnTo>
                    <a:pt x="164" y="131"/>
                  </a:lnTo>
                  <a:lnTo>
                    <a:pt x="0" y="130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65" name="Line 349"/>
            <p:cNvSpPr>
              <a:spLocks noChangeShapeType="1"/>
            </p:cNvSpPr>
            <p:nvPr/>
          </p:nvSpPr>
          <p:spPr bwMode="auto">
            <a:xfrm>
              <a:off x="3297" y="3191"/>
              <a:ext cx="915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66" name="Line 350"/>
            <p:cNvSpPr>
              <a:spLocks noChangeShapeType="1"/>
            </p:cNvSpPr>
            <p:nvPr/>
          </p:nvSpPr>
          <p:spPr bwMode="auto">
            <a:xfrm>
              <a:off x="3755" y="3197"/>
              <a:ext cx="0" cy="318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67" name="Rectangle 351"/>
            <p:cNvSpPr>
              <a:spLocks noChangeArrowheads="1"/>
            </p:cNvSpPr>
            <p:nvPr/>
          </p:nvSpPr>
          <p:spPr bwMode="auto">
            <a:xfrm>
              <a:off x="3257" y="3578"/>
              <a:ext cx="1069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768" name="Rectangle 352"/>
            <p:cNvSpPr>
              <a:spLocks noChangeArrowheads="1"/>
            </p:cNvSpPr>
            <p:nvPr/>
          </p:nvSpPr>
          <p:spPr bwMode="auto">
            <a:xfrm>
              <a:off x="3955" y="1770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1600" b="1" dirty="0">
                  <a:solidFill>
                    <a:srgbClr val="00FF00"/>
                  </a:solidFill>
                </a:rPr>
                <a:t>TMT 15</a:t>
              </a:r>
            </a:p>
          </p:txBody>
        </p:sp>
      </p:grpSp>
      <p:sp>
        <p:nvSpPr>
          <p:cNvPr id="188769" name="Rectangle 353"/>
          <p:cNvSpPr>
            <a:spLocks noChangeArrowheads="1"/>
          </p:cNvSpPr>
          <p:nvPr/>
        </p:nvSpPr>
        <p:spPr bwMode="auto">
          <a:xfrm>
            <a:off x="395420" y="18855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200" b="1" dirty="0" smtClean="0">
                <a:solidFill>
                  <a:srgbClr val="FFFFFF"/>
                </a:solidFill>
              </a:rPr>
              <a:t>Очищение дымовых газов</a:t>
            </a:r>
            <a:r>
              <a:rPr lang="en-GB" sz="2200" b="1" dirty="0" smtClean="0">
                <a:solidFill>
                  <a:srgbClr val="FFFFFF"/>
                </a:solidFill>
              </a:rPr>
              <a:t>: </a:t>
            </a:r>
            <a:r>
              <a:rPr lang="en-GB" sz="2200" b="1" dirty="0">
                <a:solidFill>
                  <a:srgbClr val="FFFFFF"/>
                </a:solidFill>
              </a:rPr>
              <a:t/>
            </a:r>
            <a:br>
              <a:rPr lang="en-GB" sz="2200" b="1" dirty="0">
                <a:solidFill>
                  <a:srgbClr val="FFFFFF"/>
                </a:solidFill>
              </a:rPr>
            </a:br>
            <a:r>
              <a:rPr lang="ru-RU" sz="2200" b="1" dirty="0" smtClean="0">
                <a:solidFill>
                  <a:srgbClr val="FFFFFF"/>
                </a:solidFill>
              </a:rPr>
              <a:t>мокрая очистка </a:t>
            </a:r>
            <a:r>
              <a:rPr lang="en-GB" sz="2200" b="1" dirty="0" smtClean="0">
                <a:solidFill>
                  <a:srgbClr val="FFFFFF"/>
                </a:solidFill>
              </a:rPr>
              <a:t>(</a:t>
            </a:r>
            <a:r>
              <a:rPr lang="ru-RU" sz="2200" b="1" dirty="0" smtClean="0">
                <a:solidFill>
                  <a:srgbClr val="FFFFFF"/>
                </a:solidFill>
              </a:rPr>
              <a:t>мусоросжигательная установка</a:t>
            </a:r>
            <a:r>
              <a:rPr lang="en-GB" sz="2200" b="1" dirty="0" smtClean="0">
                <a:solidFill>
                  <a:srgbClr val="FFFFFF"/>
                </a:solidFill>
              </a:rPr>
              <a:t>)</a:t>
            </a:r>
            <a:endParaRPr lang="de-DE" sz="2200" b="1" dirty="0">
              <a:solidFill>
                <a:srgbClr val="FFFFFF"/>
              </a:solidFill>
            </a:endParaRPr>
          </a:p>
        </p:txBody>
      </p:sp>
      <p:sp>
        <p:nvSpPr>
          <p:cNvPr id="358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403680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24DD373-CBE0-4329-BF60-211645DF41FE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 sz="27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602115" name="Group 3"/>
          <p:cNvGrpSpPr>
            <a:grpSpLocks/>
          </p:cNvGrpSpPr>
          <p:nvPr/>
        </p:nvGrpSpPr>
        <p:grpSpPr bwMode="auto">
          <a:xfrm>
            <a:off x="683460" y="1412720"/>
            <a:ext cx="7732712" cy="5121275"/>
            <a:chOff x="465" y="839"/>
            <a:chExt cx="4871" cy="3226"/>
          </a:xfrm>
        </p:grpSpPr>
        <p:pic>
          <p:nvPicPr>
            <p:cNvPr id="602116" name="Picture 4" descr="~AUT00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839"/>
              <a:ext cx="4864" cy="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2117" name="Rectangle 5"/>
            <p:cNvSpPr>
              <a:spLocks noChangeArrowheads="1"/>
            </p:cNvSpPr>
            <p:nvPr/>
          </p:nvSpPr>
          <p:spPr bwMode="auto">
            <a:xfrm>
              <a:off x="465" y="1524"/>
              <a:ext cx="342" cy="149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02118" name="Rectangle 6"/>
          <p:cNvSpPr>
            <a:spLocks noChangeArrowheads="1"/>
          </p:cNvSpPr>
          <p:nvPr/>
        </p:nvSpPr>
        <p:spPr bwMode="auto">
          <a:xfrm>
            <a:off x="3635375" y="5976938"/>
            <a:ext cx="20351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 rot="-5400000">
            <a:off x="-723900" y="3403600"/>
            <a:ext cx="308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/>
              <a:t>Давление пара </a:t>
            </a:r>
            <a:r>
              <a:rPr lang="en-GB" sz="2000" b="1" dirty="0" smtClean="0"/>
              <a:t>[</a:t>
            </a:r>
            <a:r>
              <a:rPr lang="ru-RU" sz="2000" b="1" dirty="0" smtClean="0"/>
              <a:t>Па</a:t>
            </a:r>
            <a:r>
              <a:rPr lang="en-GB" sz="2000" b="1" dirty="0" smtClean="0"/>
              <a:t>]</a:t>
            </a:r>
            <a:endParaRPr lang="en-GB" sz="2000" b="1" dirty="0"/>
          </a:p>
        </p:txBody>
      </p:sp>
      <p:sp>
        <p:nvSpPr>
          <p:cNvPr id="602120" name="Rectangle 8"/>
          <p:cNvSpPr>
            <a:spLocks noChangeArrowheads="1"/>
          </p:cNvSpPr>
          <p:nvPr/>
        </p:nvSpPr>
        <p:spPr bwMode="auto">
          <a:xfrm>
            <a:off x="6362700" y="4900613"/>
            <a:ext cx="519113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7020340" y="4869200"/>
            <a:ext cx="93613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000" b="1" dirty="0" smtClean="0"/>
              <a:t>Металлы</a:t>
            </a:r>
            <a:endParaRPr lang="de-DE" sz="1000" b="1" dirty="0"/>
          </a:p>
        </p:txBody>
      </p:sp>
      <p:sp>
        <p:nvSpPr>
          <p:cNvPr id="602122" name="Text Box 10"/>
          <p:cNvSpPr txBox="1">
            <a:spLocks noChangeArrowheads="1"/>
          </p:cNvSpPr>
          <p:nvPr/>
        </p:nvSpPr>
        <p:spPr bwMode="auto">
          <a:xfrm>
            <a:off x="3525838" y="6057900"/>
            <a:ext cx="2540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/>
              <a:t>Температура</a:t>
            </a:r>
            <a:r>
              <a:rPr lang="en-GB" sz="2000" b="1" dirty="0" smtClean="0"/>
              <a:t> </a:t>
            </a:r>
            <a:r>
              <a:rPr lang="en-GB" sz="2000" b="1" dirty="0"/>
              <a:t>[° C]</a:t>
            </a:r>
          </a:p>
        </p:txBody>
      </p:sp>
      <p:sp>
        <p:nvSpPr>
          <p:cNvPr id="602123" name="Oval 11"/>
          <p:cNvSpPr>
            <a:spLocks noChangeArrowheads="1"/>
          </p:cNvSpPr>
          <p:nvPr/>
        </p:nvSpPr>
        <p:spPr bwMode="auto">
          <a:xfrm rot="1535149">
            <a:off x="2755900" y="1519238"/>
            <a:ext cx="471488" cy="102711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286000" y="2936558"/>
            <a:ext cx="25740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График давления насыщенного пара у различных тяжелых </a:t>
            </a:r>
            <a:r>
              <a:rPr lang="de-DE" sz="2000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de-DE" sz="2000" b="1" dirty="0" smtClean="0">
                <a:solidFill>
                  <a:schemeClr val="bg1"/>
                </a:solidFill>
                <a:cs typeface="Arial" charset="0"/>
              </a:rPr>
            </a:b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400" y="116540"/>
            <a:ext cx="6048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График давления насыщенного пара у различных тяжелых металлов</a:t>
            </a:r>
            <a:r>
              <a:rPr lang="de-DE" sz="2000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de-DE" sz="2000" b="1" dirty="0" smtClean="0">
                <a:solidFill>
                  <a:schemeClr val="bg1"/>
                </a:solidFill>
                <a:cs typeface="Arial" charset="0"/>
              </a:rPr>
            </a:b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948330" y="4221110"/>
            <a:ext cx="936130" cy="2462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Хлориды</a:t>
            </a:r>
            <a:endParaRPr lang="de-DE" sz="1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020340" y="4509150"/>
            <a:ext cx="720100" cy="2462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Оксиды</a:t>
            </a:r>
            <a:endParaRPr lang="de-DE" sz="1000" b="1" dirty="0"/>
          </a:p>
        </p:txBody>
      </p:sp>
      <p:sp>
        <p:nvSpPr>
          <p:cNvPr id="21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7CBF3973-6158-4C0F-9320-AE6DC1B84757}" type="slidenum">
              <a:rPr lang="de-DE"/>
              <a:pPr/>
              <a:t>5</a:t>
            </a:fld>
            <a:endParaRPr lang="de-DE" dirty="0"/>
          </a:p>
        </p:txBody>
      </p:sp>
      <p:grpSp>
        <p:nvGrpSpPr>
          <p:cNvPr id="604162" name="Group 2"/>
          <p:cNvGrpSpPr>
            <a:grpSpLocks/>
          </p:cNvGrpSpPr>
          <p:nvPr/>
        </p:nvGrpSpPr>
        <p:grpSpPr bwMode="auto">
          <a:xfrm>
            <a:off x="611188" y="1412875"/>
            <a:ext cx="7747002" cy="5060950"/>
            <a:chOff x="367" y="914"/>
            <a:chExt cx="4880" cy="3188"/>
          </a:xfrm>
        </p:grpSpPr>
        <p:sp>
          <p:nvSpPr>
            <p:cNvPr id="604163" name="Rectangle 3"/>
            <p:cNvSpPr>
              <a:spLocks noChangeArrowheads="1"/>
            </p:cNvSpPr>
            <p:nvPr/>
          </p:nvSpPr>
          <p:spPr bwMode="auto">
            <a:xfrm>
              <a:off x="367" y="914"/>
              <a:ext cx="8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ru-RU" sz="1200" b="1" dirty="0" smtClean="0"/>
                <a:t>Промывочная</a:t>
              </a:r>
              <a:br>
                <a:rPr lang="ru-RU" sz="1200" b="1" dirty="0" smtClean="0"/>
              </a:br>
              <a:r>
                <a:rPr lang="ru-RU" sz="1200" b="1" dirty="0" smtClean="0"/>
                <a:t> вода</a:t>
              </a:r>
              <a:endParaRPr lang="en-GB" sz="1200" b="1" dirty="0"/>
            </a:p>
          </p:txBody>
        </p:sp>
        <p:sp>
          <p:nvSpPr>
            <p:cNvPr id="604164" name="Freeform 4"/>
            <p:cNvSpPr>
              <a:spLocks/>
            </p:cNvSpPr>
            <p:nvPr/>
          </p:nvSpPr>
          <p:spPr bwMode="auto">
            <a:xfrm>
              <a:off x="774" y="1495"/>
              <a:ext cx="123" cy="122"/>
            </a:xfrm>
            <a:custGeom>
              <a:avLst/>
              <a:gdLst>
                <a:gd name="T0" fmla="*/ 49 w 101"/>
                <a:gd name="T1" fmla="*/ 91 h 92"/>
                <a:gd name="T2" fmla="*/ 0 w 101"/>
                <a:gd name="T3" fmla="*/ 0 h 92"/>
                <a:gd name="T4" fmla="*/ 49 w 101"/>
                <a:gd name="T5" fmla="*/ 91 h 92"/>
                <a:gd name="T6" fmla="*/ 100 w 101"/>
                <a:gd name="T7" fmla="*/ 0 h 92"/>
                <a:gd name="T8" fmla="*/ 0 w 101"/>
                <a:gd name="T9" fmla="*/ 0 h 92"/>
                <a:gd name="T10" fmla="*/ 49 w 101"/>
                <a:gd name="T11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92">
                  <a:moveTo>
                    <a:pt x="49" y="91"/>
                  </a:moveTo>
                  <a:lnTo>
                    <a:pt x="0" y="0"/>
                  </a:lnTo>
                  <a:lnTo>
                    <a:pt x="49" y="91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49" y="9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65" name="Freeform 5"/>
            <p:cNvSpPr>
              <a:spLocks/>
            </p:cNvSpPr>
            <p:nvPr/>
          </p:nvSpPr>
          <p:spPr bwMode="auto">
            <a:xfrm>
              <a:off x="814" y="1238"/>
              <a:ext cx="44" cy="271"/>
            </a:xfrm>
            <a:custGeom>
              <a:avLst/>
              <a:gdLst>
                <a:gd name="T0" fmla="*/ 8 w 17"/>
                <a:gd name="T1" fmla="*/ 0 h 172"/>
                <a:gd name="T2" fmla="*/ 0 w 17"/>
                <a:gd name="T3" fmla="*/ 12 h 172"/>
                <a:gd name="T4" fmla="*/ 0 w 17"/>
                <a:gd name="T5" fmla="*/ 171 h 172"/>
                <a:gd name="T6" fmla="*/ 16 w 17"/>
                <a:gd name="T7" fmla="*/ 171 h 172"/>
                <a:gd name="T8" fmla="*/ 16 w 17"/>
                <a:gd name="T9" fmla="*/ 12 h 172"/>
                <a:gd name="T10" fmla="*/ 8 w 17"/>
                <a:gd name="T11" fmla="*/ 25 h 172"/>
                <a:gd name="T12" fmla="*/ 16 w 17"/>
                <a:gd name="T13" fmla="*/ 12 h 172"/>
                <a:gd name="T14" fmla="*/ 16 w 17"/>
                <a:gd name="T15" fmla="*/ 6 h 172"/>
                <a:gd name="T16" fmla="*/ 13 w 17"/>
                <a:gd name="T17" fmla="*/ 2 h 172"/>
                <a:gd name="T18" fmla="*/ 11 w 17"/>
                <a:gd name="T19" fmla="*/ 0 h 172"/>
                <a:gd name="T20" fmla="*/ 8 w 17"/>
                <a:gd name="T21" fmla="*/ 0 h 172"/>
                <a:gd name="T22" fmla="*/ 5 w 17"/>
                <a:gd name="T23" fmla="*/ 0 h 172"/>
                <a:gd name="T24" fmla="*/ 3 w 17"/>
                <a:gd name="T25" fmla="*/ 2 h 172"/>
                <a:gd name="T26" fmla="*/ 1 w 17"/>
                <a:gd name="T27" fmla="*/ 6 h 172"/>
                <a:gd name="T28" fmla="*/ 0 w 17"/>
                <a:gd name="T29" fmla="*/ 12 h 172"/>
                <a:gd name="T30" fmla="*/ 8 w 17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72">
                  <a:moveTo>
                    <a:pt x="8" y="0"/>
                  </a:moveTo>
                  <a:lnTo>
                    <a:pt x="0" y="12"/>
                  </a:lnTo>
                  <a:lnTo>
                    <a:pt x="0" y="171"/>
                  </a:lnTo>
                  <a:lnTo>
                    <a:pt x="16" y="171"/>
                  </a:lnTo>
                  <a:lnTo>
                    <a:pt x="16" y="12"/>
                  </a:lnTo>
                  <a:lnTo>
                    <a:pt x="8" y="25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66" name="Freeform 6"/>
            <p:cNvSpPr>
              <a:spLocks/>
            </p:cNvSpPr>
            <p:nvPr/>
          </p:nvSpPr>
          <p:spPr bwMode="auto">
            <a:xfrm>
              <a:off x="724" y="1633"/>
              <a:ext cx="574" cy="759"/>
            </a:xfrm>
            <a:custGeom>
              <a:avLst/>
              <a:gdLst>
                <a:gd name="T0" fmla="*/ 0 w 466"/>
                <a:gd name="T1" fmla="*/ 568 h 569"/>
                <a:gd name="T2" fmla="*/ 0 w 466"/>
                <a:gd name="T3" fmla="*/ 0 h 569"/>
                <a:gd name="T4" fmla="*/ 465 w 466"/>
                <a:gd name="T5" fmla="*/ 0 h 569"/>
                <a:gd name="T6" fmla="*/ 465 w 466"/>
                <a:gd name="T7" fmla="*/ 568 h 569"/>
                <a:gd name="T8" fmla="*/ 0 w 466"/>
                <a:gd name="T9" fmla="*/ 5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569">
                  <a:moveTo>
                    <a:pt x="0" y="568"/>
                  </a:moveTo>
                  <a:lnTo>
                    <a:pt x="0" y="0"/>
                  </a:lnTo>
                  <a:lnTo>
                    <a:pt x="465" y="0"/>
                  </a:lnTo>
                  <a:lnTo>
                    <a:pt x="465" y="568"/>
                  </a:lnTo>
                  <a:lnTo>
                    <a:pt x="0" y="568"/>
                  </a:lnTo>
                </a:path>
              </a:pathLst>
            </a:custGeom>
            <a:solidFill>
              <a:srgbClr val="6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67" name="Freeform 7"/>
            <p:cNvSpPr>
              <a:spLocks/>
            </p:cNvSpPr>
            <p:nvPr/>
          </p:nvSpPr>
          <p:spPr bwMode="auto">
            <a:xfrm>
              <a:off x="1300" y="1633"/>
              <a:ext cx="573" cy="759"/>
            </a:xfrm>
            <a:custGeom>
              <a:avLst/>
              <a:gdLst>
                <a:gd name="T0" fmla="*/ 0 w 465"/>
                <a:gd name="T1" fmla="*/ 568 h 569"/>
                <a:gd name="T2" fmla="*/ 0 w 465"/>
                <a:gd name="T3" fmla="*/ 0 h 569"/>
                <a:gd name="T4" fmla="*/ 464 w 465"/>
                <a:gd name="T5" fmla="*/ 0 h 569"/>
                <a:gd name="T6" fmla="*/ 464 w 465"/>
                <a:gd name="T7" fmla="*/ 568 h 569"/>
                <a:gd name="T8" fmla="*/ 0 w 465"/>
                <a:gd name="T9" fmla="*/ 5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569">
                  <a:moveTo>
                    <a:pt x="0" y="568"/>
                  </a:moveTo>
                  <a:lnTo>
                    <a:pt x="0" y="0"/>
                  </a:lnTo>
                  <a:lnTo>
                    <a:pt x="464" y="0"/>
                  </a:lnTo>
                  <a:lnTo>
                    <a:pt x="464" y="568"/>
                  </a:lnTo>
                  <a:lnTo>
                    <a:pt x="0" y="568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68" name="Freeform 8"/>
            <p:cNvSpPr>
              <a:spLocks/>
            </p:cNvSpPr>
            <p:nvPr/>
          </p:nvSpPr>
          <p:spPr bwMode="auto">
            <a:xfrm>
              <a:off x="1870" y="1633"/>
              <a:ext cx="575" cy="759"/>
            </a:xfrm>
            <a:custGeom>
              <a:avLst/>
              <a:gdLst>
                <a:gd name="T0" fmla="*/ 0 w 467"/>
                <a:gd name="T1" fmla="*/ 568 h 569"/>
                <a:gd name="T2" fmla="*/ 0 w 467"/>
                <a:gd name="T3" fmla="*/ 0 h 569"/>
                <a:gd name="T4" fmla="*/ 466 w 467"/>
                <a:gd name="T5" fmla="*/ 0 h 569"/>
                <a:gd name="T6" fmla="*/ 466 w 467"/>
                <a:gd name="T7" fmla="*/ 568 h 569"/>
                <a:gd name="T8" fmla="*/ 0 w 467"/>
                <a:gd name="T9" fmla="*/ 5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569">
                  <a:moveTo>
                    <a:pt x="0" y="568"/>
                  </a:moveTo>
                  <a:lnTo>
                    <a:pt x="0" y="0"/>
                  </a:lnTo>
                  <a:lnTo>
                    <a:pt x="466" y="0"/>
                  </a:lnTo>
                  <a:lnTo>
                    <a:pt x="466" y="568"/>
                  </a:lnTo>
                  <a:lnTo>
                    <a:pt x="0" y="568"/>
                  </a:lnTo>
                </a:path>
              </a:pathLst>
            </a:custGeom>
            <a:solidFill>
              <a:srgbClr val="9A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69" name="Freeform 9"/>
            <p:cNvSpPr>
              <a:spLocks/>
            </p:cNvSpPr>
            <p:nvPr/>
          </p:nvSpPr>
          <p:spPr bwMode="auto">
            <a:xfrm>
              <a:off x="714" y="1596"/>
              <a:ext cx="21" cy="806"/>
            </a:xfrm>
            <a:custGeom>
              <a:avLst/>
              <a:gdLst>
                <a:gd name="T0" fmla="*/ 8 w 17"/>
                <a:gd name="T1" fmla="*/ 588 h 604"/>
                <a:gd name="T2" fmla="*/ 16 w 17"/>
                <a:gd name="T3" fmla="*/ 594 h 604"/>
                <a:gd name="T4" fmla="*/ 16 w 17"/>
                <a:gd name="T5" fmla="*/ 0 h 604"/>
                <a:gd name="T6" fmla="*/ 0 w 17"/>
                <a:gd name="T7" fmla="*/ 0 h 604"/>
                <a:gd name="T8" fmla="*/ 0 w 17"/>
                <a:gd name="T9" fmla="*/ 594 h 604"/>
                <a:gd name="T10" fmla="*/ 8 w 17"/>
                <a:gd name="T11" fmla="*/ 603 h 604"/>
                <a:gd name="T12" fmla="*/ 0 w 17"/>
                <a:gd name="T13" fmla="*/ 594 h 604"/>
                <a:gd name="T14" fmla="*/ 0 w 17"/>
                <a:gd name="T15" fmla="*/ 603 h 604"/>
                <a:gd name="T16" fmla="*/ 8 w 17"/>
                <a:gd name="T17" fmla="*/ 603 h 604"/>
                <a:gd name="T18" fmla="*/ 8 w 17"/>
                <a:gd name="T19" fmla="*/ 58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604">
                  <a:moveTo>
                    <a:pt x="8" y="588"/>
                  </a:moveTo>
                  <a:lnTo>
                    <a:pt x="16" y="59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94"/>
                  </a:lnTo>
                  <a:lnTo>
                    <a:pt x="8" y="603"/>
                  </a:lnTo>
                  <a:lnTo>
                    <a:pt x="0" y="594"/>
                  </a:lnTo>
                  <a:lnTo>
                    <a:pt x="0" y="603"/>
                  </a:lnTo>
                  <a:lnTo>
                    <a:pt x="8" y="603"/>
                  </a:lnTo>
                  <a:lnTo>
                    <a:pt x="8" y="5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0" name="Freeform 10"/>
            <p:cNvSpPr>
              <a:spLocks/>
            </p:cNvSpPr>
            <p:nvPr/>
          </p:nvSpPr>
          <p:spPr bwMode="auto">
            <a:xfrm>
              <a:off x="724" y="2380"/>
              <a:ext cx="583" cy="23"/>
            </a:xfrm>
            <a:custGeom>
              <a:avLst/>
              <a:gdLst>
                <a:gd name="T0" fmla="*/ 458 w 474"/>
                <a:gd name="T1" fmla="*/ 6 h 17"/>
                <a:gd name="T2" fmla="*/ 465 w 474"/>
                <a:gd name="T3" fmla="*/ 0 h 17"/>
                <a:gd name="T4" fmla="*/ 0 w 474"/>
                <a:gd name="T5" fmla="*/ 0 h 17"/>
                <a:gd name="T6" fmla="*/ 0 w 474"/>
                <a:gd name="T7" fmla="*/ 16 h 17"/>
                <a:gd name="T8" fmla="*/ 465 w 474"/>
                <a:gd name="T9" fmla="*/ 16 h 17"/>
                <a:gd name="T10" fmla="*/ 473 w 474"/>
                <a:gd name="T11" fmla="*/ 6 h 17"/>
                <a:gd name="T12" fmla="*/ 465 w 474"/>
                <a:gd name="T13" fmla="*/ 16 h 17"/>
                <a:gd name="T14" fmla="*/ 473 w 474"/>
                <a:gd name="T15" fmla="*/ 16 h 17"/>
                <a:gd name="T16" fmla="*/ 473 w 474"/>
                <a:gd name="T17" fmla="*/ 6 h 17"/>
                <a:gd name="T18" fmla="*/ 458 w 474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17">
                  <a:moveTo>
                    <a:pt x="458" y="6"/>
                  </a:moveTo>
                  <a:lnTo>
                    <a:pt x="46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65" y="16"/>
                  </a:lnTo>
                  <a:lnTo>
                    <a:pt x="473" y="6"/>
                  </a:lnTo>
                  <a:lnTo>
                    <a:pt x="465" y="16"/>
                  </a:lnTo>
                  <a:lnTo>
                    <a:pt x="473" y="16"/>
                  </a:lnTo>
                  <a:lnTo>
                    <a:pt x="473" y="6"/>
                  </a:lnTo>
                  <a:lnTo>
                    <a:pt x="45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1" name="Freeform 11"/>
            <p:cNvSpPr>
              <a:spLocks/>
            </p:cNvSpPr>
            <p:nvPr/>
          </p:nvSpPr>
          <p:spPr bwMode="auto">
            <a:xfrm>
              <a:off x="1288" y="1596"/>
              <a:ext cx="21" cy="794"/>
            </a:xfrm>
            <a:custGeom>
              <a:avLst/>
              <a:gdLst>
                <a:gd name="T0" fmla="*/ 7 w 17"/>
                <a:gd name="T1" fmla="*/ 0 h 595"/>
                <a:gd name="T2" fmla="*/ 0 w 17"/>
                <a:gd name="T3" fmla="*/ 0 h 595"/>
                <a:gd name="T4" fmla="*/ 0 w 17"/>
                <a:gd name="T5" fmla="*/ 594 h 595"/>
                <a:gd name="T6" fmla="*/ 16 w 17"/>
                <a:gd name="T7" fmla="*/ 594 h 595"/>
                <a:gd name="T8" fmla="*/ 16 w 17"/>
                <a:gd name="T9" fmla="*/ 0 h 595"/>
                <a:gd name="T10" fmla="*/ 7 w 17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95">
                  <a:moveTo>
                    <a:pt x="7" y="0"/>
                  </a:moveTo>
                  <a:lnTo>
                    <a:pt x="0" y="0"/>
                  </a:lnTo>
                  <a:lnTo>
                    <a:pt x="0" y="594"/>
                  </a:lnTo>
                  <a:lnTo>
                    <a:pt x="16" y="594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2" name="Freeform 12"/>
            <p:cNvSpPr>
              <a:spLocks/>
            </p:cNvSpPr>
            <p:nvPr/>
          </p:nvSpPr>
          <p:spPr bwMode="auto">
            <a:xfrm>
              <a:off x="1290" y="1596"/>
              <a:ext cx="21" cy="806"/>
            </a:xfrm>
            <a:custGeom>
              <a:avLst/>
              <a:gdLst>
                <a:gd name="T0" fmla="*/ 8 w 17"/>
                <a:gd name="T1" fmla="*/ 588 h 604"/>
                <a:gd name="T2" fmla="*/ 16 w 17"/>
                <a:gd name="T3" fmla="*/ 594 h 604"/>
                <a:gd name="T4" fmla="*/ 16 w 17"/>
                <a:gd name="T5" fmla="*/ 0 h 604"/>
                <a:gd name="T6" fmla="*/ 0 w 17"/>
                <a:gd name="T7" fmla="*/ 0 h 604"/>
                <a:gd name="T8" fmla="*/ 0 w 17"/>
                <a:gd name="T9" fmla="*/ 594 h 604"/>
                <a:gd name="T10" fmla="*/ 8 w 17"/>
                <a:gd name="T11" fmla="*/ 603 h 604"/>
                <a:gd name="T12" fmla="*/ 0 w 17"/>
                <a:gd name="T13" fmla="*/ 594 h 604"/>
                <a:gd name="T14" fmla="*/ 0 w 17"/>
                <a:gd name="T15" fmla="*/ 603 h 604"/>
                <a:gd name="T16" fmla="*/ 8 w 17"/>
                <a:gd name="T17" fmla="*/ 603 h 604"/>
                <a:gd name="T18" fmla="*/ 8 w 17"/>
                <a:gd name="T19" fmla="*/ 58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604">
                  <a:moveTo>
                    <a:pt x="8" y="588"/>
                  </a:moveTo>
                  <a:lnTo>
                    <a:pt x="16" y="59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94"/>
                  </a:lnTo>
                  <a:lnTo>
                    <a:pt x="8" y="603"/>
                  </a:lnTo>
                  <a:lnTo>
                    <a:pt x="0" y="594"/>
                  </a:lnTo>
                  <a:lnTo>
                    <a:pt x="0" y="603"/>
                  </a:lnTo>
                  <a:lnTo>
                    <a:pt x="8" y="603"/>
                  </a:lnTo>
                  <a:lnTo>
                    <a:pt x="8" y="5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3" name="Freeform 13"/>
            <p:cNvSpPr>
              <a:spLocks/>
            </p:cNvSpPr>
            <p:nvPr/>
          </p:nvSpPr>
          <p:spPr bwMode="auto">
            <a:xfrm>
              <a:off x="1300" y="2380"/>
              <a:ext cx="584" cy="23"/>
            </a:xfrm>
            <a:custGeom>
              <a:avLst/>
              <a:gdLst>
                <a:gd name="T0" fmla="*/ 456 w 474"/>
                <a:gd name="T1" fmla="*/ 6 h 17"/>
                <a:gd name="T2" fmla="*/ 464 w 474"/>
                <a:gd name="T3" fmla="*/ 0 h 17"/>
                <a:gd name="T4" fmla="*/ 0 w 474"/>
                <a:gd name="T5" fmla="*/ 0 h 17"/>
                <a:gd name="T6" fmla="*/ 0 w 474"/>
                <a:gd name="T7" fmla="*/ 16 h 17"/>
                <a:gd name="T8" fmla="*/ 464 w 474"/>
                <a:gd name="T9" fmla="*/ 16 h 17"/>
                <a:gd name="T10" fmla="*/ 473 w 474"/>
                <a:gd name="T11" fmla="*/ 6 h 17"/>
                <a:gd name="T12" fmla="*/ 464 w 474"/>
                <a:gd name="T13" fmla="*/ 16 h 17"/>
                <a:gd name="T14" fmla="*/ 473 w 474"/>
                <a:gd name="T15" fmla="*/ 16 h 17"/>
                <a:gd name="T16" fmla="*/ 473 w 474"/>
                <a:gd name="T17" fmla="*/ 6 h 17"/>
                <a:gd name="T18" fmla="*/ 456 w 474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17">
                  <a:moveTo>
                    <a:pt x="456" y="6"/>
                  </a:moveTo>
                  <a:lnTo>
                    <a:pt x="46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64" y="16"/>
                  </a:lnTo>
                  <a:lnTo>
                    <a:pt x="473" y="6"/>
                  </a:lnTo>
                  <a:lnTo>
                    <a:pt x="464" y="16"/>
                  </a:lnTo>
                  <a:lnTo>
                    <a:pt x="473" y="16"/>
                  </a:lnTo>
                  <a:lnTo>
                    <a:pt x="473" y="6"/>
                  </a:lnTo>
                  <a:lnTo>
                    <a:pt x="45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4" name="Freeform 14"/>
            <p:cNvSpPr>
              <a:spLocks/>
            </p:cNvSpPr>
            <p:nvPr/>
          </p:nvSpPr>
          <p:spPr bwMode="auto">
            <a:xfrm>
              <a:off x="1862" y="1596"/>
              <a:ext cx="22" cy="794"/>
            </a:xfrm>
            <a:custGeom>
              <a:avLst/>
              <a:gdLst>
                <a:gd name="T0" fmla="*/ 8 w 18"/>
                <a:gd name="T1" fmla="*/ 0 h 595"/>
                <a:gd name="T2" fmla="*/ 0 w 18"/>
                <a:gd name="T3" fmla="*/ 0 h 595"/>
                <a:gd name="T4" fmla="*/ 0 w 18"/>
                <a:gd name="T5" fmla="*/ 594 h 595"/>
                <a:gd name="T6" fmla="*/ 17 w 18"/>
                <a:gd name="T7" fmla="*/ 594 h 595"/>
                <a:gd name="T8" fmla="*/ 17 w 18"/>
                <a:gd name="T9" fmla="*/ 0 h 595"/>
                <a:gd name="T10" fmla="*/ 8 w 18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95">
                  <a:moveTo>
                    <a:pt x="8" y="0"/>
                  </a:moveTo>
                  <a:lnTo>
                    <a:pt x="0" y="0"/>
                  </a:lnTo>
                  <a:lnTo>
                    <a:pt x="0" y="594"/>
                  </a:lnTo>
                  <a:lnTo>
                    <a:pt x="17" y="594"/>
                  </a:lnTo>
                  <a:lnTo>
                    <a:pt x="1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5" name="Freeform 15"/>
            <p:cNvSpPr>
              <a:spLocks/>
            </p:cNvSpPr>
            <p:nvPr/>
          </p:nvSpPr>
          <p:spPr bwMode="auto">
            <a:xfrm>
              <a:off x="1862" y="1596"/>
              <a:ext cx="20" cy="806"/>
            </a:xfrm>
            <a:custGeom>
              <a:avLst/>
              <a:gdLst>
                <a:gd name="T0" fmla="*/ 7 w 17"/>
                <a:gd name="T1" fmla="*/ 588 h 604"/>
                <a:gd name="T2" fmla="*/ 16 w 17"/>
                <a:gd name="T3" fmla="*/ 594 h 604"/>
                <a:gd name="T4" fmla="*/ 16 w 17"/>
                <a:gd name="T5" fmla="*/ 0 h 604"/>
                <a:gd name="T6" fmla="*/ 0 w 17"/>
                <a:gd name="T7" fmla="*/ 0 h 604"/>
                <a:gd name="T8" fmla="*/ 0 w 17"/>
                <a:gd name="T9" fmla="*/ 594 h 604"/>
                <a:gd name="T10" fmla="*/ 7 w 17"/>
                <a:gd name="T11" fmla="*/ 603 h 604"/>
                <a:gd name="T12" fmla="*/ 0 w 17"/>
                <a:gd name="T13" fmla="*/ 594 h 604"/>
                <a:gd name="T14" fmla="*/ 0 w 17"/>
                <a:gd name="T15" fmla="*/ 603 h 604"/>
                <a:gd name="T16" fmla="*/ 7 w 17"/>
                <a:gd name="T17" fmla="*/ 603 h 604"/>
                <a:gd name="T18" fmla="*/ 7 w 17"/>
                <a:gd name="T19" fmla="*/ 58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604">
                  <a:moveTo>
                    <a:pt x="7" y="588"/>
                  </a:moveTo>
                  <a:lnTo>
                    <a:pt x="16" y="59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94"/>
                  </a:lnTo>
                  <a:lnTo>
                    <a:pt x="7" y="603"/>
                  </a:lnTo>
                  <a:lnTo>
                    <a:pt x="0" y="594"/>
                  </a:lnTo>
                  <a:lnTo>
                    <a:pt x="0" y="603"/>
                  </a:lnTo>
                  <a:lnTo>
                    <a:pt x="7" y="603"/>
                  </a:lnTo>
                  <a:lnTo>
                    <a:pt x="7" y="5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6" name="Freeform 16"/>
            <p:cNvSpPr>
              <a:spLocks/>
            </p:cNvSpPr>
            <p:nvPr/>
          </p:nvSpPr>
          <p:spPr bwMode="auto">
            <a:xfrm>
              <a:off x="1870" y="2380"/>
              <a:ext cx="585" cy="23"/>
            </a:xfrm>
            <a:custGeom>
              <a:avLst/>
              <a:gdLst>
                <a:gd name="T0" fmla="*/ 458 w 475"/>
                <a:gd name="T1" fmla="*/ 6 h 17"/>
                <a:gd name="T2" fmla="*/ 466 w 475"/>
                <a:gd name="T3" fmla="*/ 0 h 17"/>
                <a:gd name="T4" fmla="*/ 0 w 475"/>
                <a:gd name="T5" fmla="*/ 0 h 17"/>
                <a:gd name="T6" fmla="*/ 0 w 475"/>
                <a:gd name="T7" fmla="*/ 16 h 17"/>
                <a:gd name="T8" fmla="*/ 466 w 475"/>
                <a:gd name="T9" fmla="*/ 16 h 17"/>
                <a:gd name="T10" fmla="*/ 474 w 475"/>
                <a:gd name="T11" fmla="*/ 6 h 17"/>
                <a:gd name="T12" fmla="*/ 466 w 475"/>
                <a:gd name="T13" fmla="*/ 16 h 17"/>
                <a:gd name="T14" fmla="*/ 474 w 475"/>
                <a:gd name="T15" fmla="*/ 16 h 17"/>
                <a:gd name="T16" fmla="*/ 474 w 475"/>
                <a:gd name="T17" fmla="*/ 6 h 17"/>
                <a:gd name="T18" fmla="*/ 458 w 475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17">
                  <a:moveTo>
                    <a:pt x="458" y="6"/>
                  </a:moveTo>
                  <a:lnTo>
                    <a:pt x="46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66" y="16"/>
                  </a:lnTo>
                  <a:lnTo>
                    <a:pt x="474" y="6"/>
                  </a:lnTo>
                  <a:lnTo>
                    <a:pt x="466" y="16"/>
                  </a:lnTo>
                  <a:lnTo>
                    <a:pt x="474" y="16"/>
                  </a:lnTo>
                  <a:lnTo>
                    <a:pt x="474" y="6"/>
                  </a:lnTo>
                  <a:lnTo>
                    <a:pt x="45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7" name="Freeform 17"/>
            <p:cNvSpPr>
              <a:spLocks/>
            </p:cNvSpPr>
            <p:nvPr/>
          </p:nvSpPr>
          <p:spPr bwMode="auto">
            <a:xfrm>
              <a:off x="2434" y="1596"/>
              <a:ext cx="21" cy="794"/>
            </a:xfrm>
            <a:custGeom>
              <a:avLst/>
              <a:gdLst>
                <a:gd name="T0" fmla="*/ 8 w 17"/>
                <a:gd name="T1" fmla="*/ 0 h 595"/>
                <a:gd name="T2" fmla="*/ 0 w 17"/>
                <a:gd name="T3" fmla="*/ 0 h 595"/>
                <a:gd name="T4" fmla="*/ 0 w 17"/>
                <a:gd name="T5" fmla="*/ 594 h 595"/>
                <a:gd name="T6" fmla="*/ 16 w 17"/>
                <a:gd name="T7" fmla="*/ 594 h 595"/>
                <a:gd name="T8" fmla="*/ 16 w 17"/>
                <a:gd name="T9" fmla="*/ 0 h 595"/>
                <a:gd name="T10" fmla="*/ 8 w 17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95">
                  <a:moveTo>
                    <a:pt x="8" y="0"/>
                  </a:moveTo>
                  <a:lnTo>
                    <a:pt x="0" y="0"/>
                  </a:lnTo>
                  <a:lnTo>
                    <a:pt x="0" y="594"/>
                  </a:lnTo>
                  <a:lnTo>
                    <a:pt x="16" y="594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8" name="Freeform 18"/>
            <p:cNvSpPr>
              <a:spLocks/>
            </p:cNvSpPr>
            <p:nvPr/>
          </p:nvSpPr>
          <p:spPr bwMode="auto">
            <a:xfrm>
              <a:off x="1006" y="1513"/>
              <a:ext cx="20" cy="721"/>
            </a:xfrm>
            <a:custGeom>
              <a:avLst/>
              <a:gdLst>
                <a:gd name="T0" fmla="*/ 6 w 17"/>
                <a:gd name="T1" fmla="*/ 539 h 540"/>
                <a:gd name="T2" fmla="*/ 16 w 17"/>
                <a:gd name="T3" fmla="*/ 539 h 540"/>
                <a:gd name="T4" fmla="*/ 16 w 17"/>
                <a:gd name="T5" fmla="*/ 0 h 540"/>
                <a:gd name="T6" fmla="*/ 0 w 17"/>
                <a:gd name="T7" fmla="*/ 0 h 540"/>
                <a:gd name="T8" fmla="*/ 0 w 17"/>
                <a:gd name="T9" fmla="*/ 539 h 540"/>
                <a:gd name="T10" fmla="*/ 6 w 17"/>
                <a:gd name="T11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40">
                  <a:moveTo>
                    <a:pt x="6" y="539"/>
                  </a:moveTo>
                  <a:lnTo>
                    <a:pt x="16" y="53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6" y="5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79" name="Freeform 19"/>
            <p:cNvSpPr>
              <a:spLocks/>
            </p:cNvSpPr>
            <p:nvPr/>
          </p:nvSpPr>
          <p:spPr bwMode="auto">
            <a:xfrm>
              <a:off x="1582" y="1513"/>
              <a:ext cx="21" cy="717"/>
            </a:xfrm>
            <a:custGeom>
              <a:avLst/>
              <a:gdLst>
                <a:gd name="T0" fmla="*/ 6 w 17"/>
                <a:gd name="T1" fmla="*/ 536 h 537"/>
                <a:gd name="T2" fmla="*/ 16 w 17"/>
                <a:gd name="T3" fmla="*/ 536 h 537"/>
                <a:gd name="T4" fmla="*/ 16 w 17"/>
                <a:gd name="T5" fmla="*/ 0 h 537"/>
                <a:gd name="T6" fmla="*/ 0 w 17"/>
                <a:gd name="T7" fmla="*/ 0 h 537"/>
                <a:gd name="T8" fmla="*/ 0 w 17"/>
                <a:gd name="T9" fmla="*/ 536 h 537"/>
                <a:gd name="T10" fmla="*/ 6 w 17"/>
                <a:gd name="T11" fmla="*/ 53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37">
                  <a:moveTo>
                    <a:pt x="6" y="536"/>
                  </a:moveTo>
                  <a:lnTo>
                    <a:pt x="16" y="53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36"/>
                  </a:lnTo>
                  <a:lnTo>
                    <a:pt x="6" y="5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0" name="Freeform 20"/>
            <p:cNvSpPr>
              <a:spLocks/>
            </p:cNvSpPr>
            <p:nvPr/>
          </p:nvSpPr>
          <p:spPr bwMode="auto">
            <a:xfrm>
              <a:off x="2153" y="1513"/>
              <a:ext cx="20" cy="778"/>
            </a:xfrm>
            <a:custGeom>
              <a:avLst/>
              <a:gdLst>
                <a:gd name="T0" fmla="*/ 8 w 17"/>
                <a:gd name="T1" fmla="*/ 582 h 583"/>
                <a:gd name="T2" fmla="*/ 16 w 17"/>
                <a:gd name="T3" fmla="*/ 582 h 583"/>
                <a:gd name="T4" fmla="*/ 16 w 17"/>
                <a:gd name="T5" fmla="*/ 0 h 583"/>
                <a:gd name="T6" fmla="*/ 0 w 17"/>
                <a:gd name="T7" fmla="*/ 0 h 583"/>
                <a:gd name="T8" fmla="*/ 0 w 17"/>
                <a:gd name="T9" fmla="*/ 582 h 583"/>
                <a:gd name="T10" fmla="*/ 8 w 17"/>
                <a:gd name="T11" fmla="*/ 58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83">
                  <a:moveTo>
                    <a:pt x="8" y="582"/>
                  </a:moveTo>
                  <a:lnTo>
                    <a:pt x="16" y="58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82"/>
                  </a:lnTo>
                  <a:lnTo>
                    <a:pt x="8" y="5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1" name="Freeform 21"/>
            <p:cNvSpPr>
              <a:spLocks/>
            </p:cNvSpPr>
            <p:nvPr/>
          </p:nvSpPr>
          <p:spPr bwMode="auto">
            <a:xfrm>
              <a:off x="1968" y="2038"/>
              <a:ext cx="20" cy="264"/>
            </a:xfrm>
            <a:custGeom>
              <a:avLst/>
              <a:gdLst>
                <a:gd name="T0" fmla="*/ 7 w 17"/>
                <a:gd name="T1" fmla="*/ 186 h 198"/>
                <a:gd name="T2" fmla="*/ 16 w 17"/>
                <a:gd name="T3" fmla="*/ 193 h 198"/>
                <a:gd name="T4" fmla="*/ 16 w 17"/>
                <a:gd name="T5" fmla="*/ 0 h 198"/>
                <a:gd name="T6" fmla="*/ 0 w 17"/>
                <a:gd name="T7" fmla="*/ 0 h 198"/>
                <a:gd name="T8" fmla="*/ 0 w 17"/>
                <a:gd name="T9" fmla="*/ 193 h 198"/>
                <a:gd name="T10" fmla="*/ 7 w 17"/>
                <a:gd name="T11" fmla="*/ 197 h 198"/>
                <a:gd name="T12" fmla="*/ 0 w 17"/>
                <a:gd name="T13" fmla="*/ 193 h 198"/>
                <a:gd name="T14" fmla="*/ 0 w 17"/>
                <a:gd name="T15" fmla="*/ 197 h 198"/>
                <a:gd name="T16" fmla="*/ 7 w 17"/>
                <a:gd name="T17" fmla="*/ 197 h 198"/>
                <a:gd name="T18" fmla="*/ 7 w 17"/>
                <a:gd name="T19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98">
                  <a:moveTo>
                    <a:pt x="7" y="186"/>
                  </a:moveTo>
                  <a:lnTo>
                    <a:pt x="16" y="19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7" y="197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7" y="197"/>
                  </a:lnTo>
                  <a:lnTo>
                    <a:pt x="7" y="1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2" name="Freeform 22"/>
            <p:cNvSpPr>
              <a:spLocks/>
            </p:cNvSpPr>
            <p:nvPr/>
          </p:nvSpPr>
          <p:spPr bwMode="auto">
            <a:xfrm>
              <a:off x="1974" y="2286"/>
              <a:ext cx="386" cy="22"/>
            </a:xfrm>
            <a:custGeom>
              <a:avLst/>
              <a:gdLst>
                <a:gd name="T0" fmla="*/ 301 w 314"/>
                <a:gd name="T1" fmla="*/ 8 h 17"/>
                <a:gd name="T2" fmla="*/ 306 w 314"/>
                <a:gd name="T3" fmla="*/ 0 h 17"/>
                <a:gd name="T4" fmla="*/ 0 w 314"/>
                <a:gd name="T5" fmla="*/ 0 h 17"/>
                <a:gd name="T6" fmla="*/ 0 w 314"/>
                <a:gd name="T7" fmla="*/ 13 h 17"/>
                <a:gd name="T8" fmla="*/ 306 w 314"/>
                <a:gd name="T9" fmla="*/ 16 h 17"/>
                <a:gd name="T10" fmla="*/ 313 w 314"/>
                <a:gd name="T11" fmla="*/ 8 h 17"/>
                <a:gd name="T12" fmla="*/ 306 w 314"/>
                <a:gd name="T13" fmla="*/ 16 h 17"/>
                <a:gd name="T14" fmla="*/ 313 w 314"/>
                <a:gd name="T15" fmla="*/ 16 h 17"/>
                <a:gd name="T16" fmla="*/ 313 w 314"/>
                <a:gd name="T17" fmla="*/ 8 h 17"/>
                <a:gd name="T18" fmla="*/ 301 w 314"/>
                <a:gd name="T1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17">
                  <a:moveTo>
                    <a:pt x="301" y="8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6" y="16"/>
                  </a:lnTo>
                  <a:lnTo>
                    <a:pt x="313" y="8"/>
                  </a:lnTo>
                  <a:lnTo>
                    <a:pt x="306" y="16"/>
                  </a:lnTo>
                  <a:lnTo>
                    <a:pt x="313" y="16"/>
                  </a:lnTo>
                  <a:lnTo>
                    <a:pt x="313" y="8"/>
                  </a:lnTo>
                  <a:lnTo>
                    <a:pt x="30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3" name="Freeform 23"/>
            <p:cNvSpPr>
              <a:spLocks/>
            </p:cNvSpPr>
            <p:nvPr/>
          </p:nvSpPr>
          <p:spPr bwMode="auto">
            <a:xfrm>
              <a:off x="2339" y="2044"/>
              <a:ext cx="21" cy="255"/>
            </a:xfrm>
            <a:custGeom>
              <a:avLst/>
              <a:gdLst>
                <a:gd name="T0" fmla="*/ 7 w 17"/>
                <a:gd name="T1" fmla="*/ 0 h 191"/>
                <a:gd name="T2" fmla="*/ 0 w 17"/>
                <a:gd name="T3" fmla="*/ 0 h 191"/>
                <a:gd name="T4" fmla="*/ 1 w 17"/>
                <a:gd name="T5" fmla="*/ 190 h 191"/>
                <a:gd name="T6" fmla="*/ 16 w 17"/>
                <a:gd name="T7" fmla="*/ 190 h 191"/>
                <a:gd name="T8" fmla="*/ 16 w 17"/>
                <a:gd name="T9" fmla="*/ 0 h 191"/>
                <a:gd name="T10" fmla="*/ 7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7" y="0"/>
                  </a:moveTo>
                  <a:lnTo>
                    <a:pt x="0" y="0"/>
                  </a:lnTo>
                  <a:lnTo>
                    <a:pt x="1" y="190"/>
                  </a:lnTo>
                  <a:lnTo>
                    <a:pt x="16" y="190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4" name="Freeform 24"/>
            <p:cNvSpPr>
              <a:spLocks/>
            </p:cNvSpPr>
            <p:nvPr/>
          </p:nvSpPr>
          <p:spPr bwMode="auto">
            <a:xfrm>
              <a:off x="1401" y="2154"/>
              <a:ext cx="21" cy="137"/>
            </a:xfrm>
            <a:custGeom>
              <a:avLst/>
              <a:gdLst>
                <a:gd name="T0" fmla="*/ 10 w 17"/>
                <a:gd name="T1" fmla="*/ 2 h 103"/>
                <a:gd name="T2" fmla="*/ 0 w 17"/>
                <a:gd name="T3" fmla="*/ 7 h 103"/>
                <a:gd name="T4" fmla="*/ 0 w 17"/>
                <a:gd name="T5" fmla="*/ 102 h 103"/>
                <a:gd name="T6" fmla="*/ 16 w 17"/>
                <a:gd name="T7" fmla="*/ 102 h 103"/>
                <a:gd name="T8" fmla="*/ 16 w 17"/>
                <a:gd name="T9" fmla="*/ 7 h 103"/>
                <a:gd name="T10" fmla="*/ 5 w 17"/>
                <a:gd name="T11" fmla="*/ 13 h 103"/>
                <a:gd name="T12" fmla="*/ 10 w 17"/>
                <a:gd name="T13" fmla="*/ 2 h 103"/>
                <a:gd name="T14" fmla="*/ 0 w 17"/>
                <a:gd name="T15" fmla="*/ 0 h 103"/>
                <a:gd name="T16" fmla="*/ 0 w 17"/>
                <a:gd name="T17" fmla="*/ 7 h 103"/>
                <a:gd name="T18" fmla="*/ 10 w 17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03">
                  <a:moveTo>
                    <a:pt x="10" y="2"/>
                  </a:moveTo>
                  <a:lnTo>
                    <a:pt x="0" y="7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16" y="7"/>
                  </a:lnTo>
                  <a:lnTo>
                    <a:pt x="5" y="13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5" name="Freeform 25"/>
            <p:cNvSpPr>
              <a:spLocks/>
            </p:cNvSpPr>
            <p:nvPr/>
          </p:nvSpPr>
          <p:spPr bwMode="auto">
            <a:xfrm>
              <a:off x="1408" y="2156"/>
              <a:ext cx="380" cy="152"/>
            </a:xfrm>
            <a:custGeom>
              <a:avLst/>
              <a:gdLst>
                <a:gd name="T0" fmla="*/ 297 w 309"/>
                <a:gd name="T1" fmla="*/ 105 h 114"/>
                <a:gd name="T2" fmla="*/ 305 w 309"/>
                <a:gd name="T3" fmla="*/ 100 h 114"/>
                <a:gd name="T4" fmla="*/ 4 w 309"/>
                <a:gd name="T5" fmla="*/ 0 h 114"/>
                <a:gd name="T6" fmla="*/ 0 w 309"/>
                <a:gd name="T7" fmla="*/ 11 h 114"/>
                <a:gd name="T8" fmla="*/ 300 w 309"/>
                <a:gd name="T9" fmla="*/ 112 h 114"/>
                <a:gd name="T10" fmla="*/ 308 w 309"/>
                <a:gd name="T11" fmla="*/ 105 h 114"/>
                <a:gd name="T12" fmla="*/ 300 w 309"/>
                <a:gd name="T13" fmla="*/ 112 h 114"/>
                <a:gd name="T14" fmla="*/ 308 w 309"/>
                <a:gd name="T15" fmla="*/ 113 h 114"/>
                <a:gd name="T16" fmla="*/ 308 w 309"/>
                <a:gd name="T17" fmla="*/ 105 h 114"/>
                <a:gd name="T18" fmla="*/ 297 w 309"/>
                <a:gd name="T1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14">
                  <a:moveTo>
                    <a:pt x="297" y="105"/>
                  </a:moveTo>
                  <a:lnTo>
                    <a:pt x="305" y="10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300" y="112"/>
                  </a:lnTo>
                  <a:lnTo>
                    <a:pt x="308" y="105"/>
                  </a:lnTo>
                  <a:lnTo>
                    <a:pt x="300" y="112"/>
                  </a:lnTo>
                  <a:lnTo>
                    <a:pt x="308" y="113"/>
                  </a:lnTo>
                  <a:lnTo>
                    <a:pt x="308" y="105"/>
                  </a:lnTo>
                  <a:lnTo>
                    <a:pt x="297" y="1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6" name="Freeform 26"/>
            <p:cNvSpPr>
              <a:spLocks/>
            </p:cNvSpPr>
            <p:nvPr/>
          </p:nvSpPr>
          <p:spPr bwMode="auto">
            <a:xfrm>
              <a:off x="1770" y="2167"/>
              <a:ext cx="22" cy="137"/>
            </a:xfrm>
            <a:custGeom>
              <a:avLst/>
              <a:gdLst>
                <a:gd name="T0" fmla="*/ 7 w 17"/>
                <a:gd name="T1" fmla="*/ 0 h 103"/>
                <a:gd name="T2" fmla="*/ 0 w 17"/>
                <a:gd name="T3" fmla="*/ 0 h 103"/>
                <a:gd name="T4" fmla="*/ 0 w 17"/>
                <a:gd name="T5" fmla="*/ 102 h 103"/>
                <a:gd name="T6" fmla="*/ 16 w 17"/>
                <a:gd name="T7" fmla="*/ 102 h 103"/>
                <a:gd name="T8" fmla="*/ 16 w 17"/>
                <a:gd name="T9" fmla="*/ 0 h 103"/>
                <a:gd name="T10" fmla="*/ 7 w 17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3">
                  <a:moveTo>
                    <a:pt x="7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7" name="Freeform 27"/>
            <p:cNvSpPr>
              <a:spLocks/>
            </p:cNvSpPr>
            <p:nvPr/>
          </p:nvSpPr>
          <p:spPr bwMode="auto">
            <a:xfrm>
              <a:off x="820" y="2156"/>
              <a:ext cx="21" cy="140"/>
            </a:xfrm>
            <a:custGeom>
              <a:avLst/>
              <a:gdLst>
                <a:gd name="T0" fmla="*/ 9 w 17"/>
                <a:gd name="T1" fmla="*/ 3 h 105"/>
                <a:gd name="T2" fmla="*/ 0 w 17"/>
                <a:gd name="T3" fmla="*/ 8 h 105"/>
                <a:gd name="T4" fmla="*/ 0 w 17"/>
                <a:gd name="T5" fmla="*/ 104 h 105"/>
                <a:gd name="T6" fmla="*/ 16 w 17"/>
                <a:gd name="T7" fmla="*/ 104 h 105"/>
                <a:gd name="T8" fmla="*/ 16 w 17"/>
                <a:gd name="T9" fmla="*/ 8 h 105"/>
                <a:gd name="T10" fmla="*/ 6 w 17"/>
                <a:gd name="T11" fmla="*/ 15 h 105"/>
                <a:gd name="T12" fmla="*/ 9 w 17"/>
                <a:gd name="T13" fmla="*/ 3 h 105"/>
                <a:gd name="T14" fmla="*/ 0 w 17"/>
                <a:gd name="T15" fmla="*/ 0 h 105"/>
                <a:gd name="T16" fmla="*/ 0 w 17"/>
                <a:gd name="T17" fmla="*/ 8 h 105"/>
                <a:gd name="T18" fmla="*/ 9 w 17"/>
                <a:gd name="T1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05">
                  <a:moveTo>
                    <a:pt x="9" y="3"/>
                  </a:moveTo>
                  <a:lnTo>
                    <a:pt x="0" y="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8"/>
                  </a:lnTo>
                  <a:lnTo>
                    <a:pt x="6" y="15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8" name="Freeform 28"/>
            <p:cNvSpPr>
              <a:spLocks/>
            </p:cNvSpPr>
            <p:nvPr/>
          </p:nvSpPr>
          <p:spPr bwMode="auto">
            <a:xfrm>
              <a:off x="826" y="2160"/>
              <a:ext cx="380" cy="154"/>
            </a:xfrm>
            <a:custGeom>
              <a:avLst/>
              <a:gdLst>
                <a:gd name="T0" fmla="*/ 296 w 309"/>
                <a:gd name="T1" fmla="*/ 105 h 115"/>
                <a:gd name="T2" fmla="*/ 304 w 309"/>
                <a:gd name="T3" fmla="*/ 101 h 115"/>
                <a:gd name="T4" fmla="*/ 3 w 309"/>
                <a:gd name="T5" fmla="*/ 0 h 115"/>
                <a:gd name="T6" fmla="*/ 0 w 309"/>
                <a:gd name="T7" fmla="*/ 12 h 115"/>
                <a:gd name="T8" fmla="*/ 299 w 309"/>
                <a:gd name="T9" fmla="*/ 112 h 115"/>
                <a:gd name="T10" fmla="*/ 308 w 309"/>
                <a:gd name="T11" fmla="*/ 105 h 115"/>
                <a:gd name="T12" fmla="*/ 299 w 309"/>
                <a:gd name="T13" fmla="*/ 112 h 115"/>
                <a:gd name="T14" fmla="*/ 308 w 309"/>
                <a:gd name="T15" fmla="*/ 114 h 115"/>
                <a:gd name="T16" fmla="*/ 308 w 309"/>
                <a:gd name="T17" fmla="*/ 105 h 115"/>
                <a:gd name="T18" fmla="*/ 296 w 309"/>
                <a:gd name="T1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15">
                  <a:moveTo>
                    <a:pt x="296" y="105"/>
                  </a:moveTo>
                  <a:lnTo>
                    <a:pt x="304" y="101"/>
                  </a:lnTo>
                  <a:lnTo>
                    <a:pt x="3" y="0"/>
                  </a:lnTo>
                  <a:lnTo>
                    <a:pt x="0" y="12"/>
                  </a:lnTo>
                  <a:lnTo>
                    <a:pt x="299" y="112"/>
                  </a:lnTo>
                  <a:lnTo>
                    <a:pt x="308" y="105"/>
                  </a:lnTo>
                  <a:lnTo>
                    <a:pt x="299" y="112"/>
                  </a:lnTo>
                  <a:lnTo>
                    <a:pt x="308" y="114"/>
                  </a:lnTo>
                  <a:lnTo>
                    <a:pt x="308" y="105"/>
                  </a:lnTo>
                  <a:lnTo>
                    <a:pt x="296" y="1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89" name="Freeform 29"/>
            <p:cNvSpPr>
              <a:spLocks/>
            </p:cNvSpPr>
            <p:nvPr/>
          </p:nvSpPr>
          <p:spPr bwMode="auto">
            <a:xfrm>
              <a:off x="1191" y="2164"/>
              <a:ext cx="20" cy="138"/>
            </a:xfrm>
            <a:custGeom>
              <a:avLst/>
              <a:gdLst>
                <a:gd name="T0" fmla="*/ 6 w 17"/>
                <a:gd name="T1" fmla="*/ 0 h 103"/>
                <a:gd name="T2" fmla="*/ 0 w 17"/>
                <a:gd name="T3" fmla="*/ 0 h 103"/>
                <a:gd name="T4" fmla="*/ 0 w 17"/>
                <a:gd name="T5" fmla="*/ 102 h 103"/>
                <a:gd name="T6" fmla="*/ 16 w 17"/>
                <a:gd name="T7" fmla="*/ 102 h 103"/>
                <a:gd name="T8" fmla="*/ 16 w 17"/>
                <a:gd name="T9" fmla="*/ 0 h 103"/>
                <a:gd name="T10" fmla="*/ 6 w 17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3">
                  <a:moveTo>
                    <a:pt x="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16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190" name="Rectangle 30"/>
            <p:cNvSpPr>
              <a:spLocks noChangeArrowheads="1"/>
            </p:cNvSpPr>
            <p:nvPr/>
          </p:nvSpPr>
          <p:spPr bwMode="auto">
            <a:xfrm>
              <a:off x="1061" y="1524"/>
              <a:ext cx="53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04191" name="Group 31"/>
            <p:cNvGrpSpPr>
              <a:grpSpLocks/>
            </p:cNvGrpSpPr>
            <p:nvPr/>
          </p:nvGrpSpPr>
          <p:grpSpPr bwMode="auto">
            <a:xfrm>
              <a:off x="396" y="1231"/>
              <a:ext cx="1074" cy="1476"/>
              <a:chOff x="588" y="1243"/>
              <a:chExt cx="1074" cy="1476"/>
            </a:xfrm>
          </p:grpSpPr>
          <p:sp>
            <p:nvSpPr>
              <p:cNvPr id="604192" name="Rectangle 32"/>
              <p:cNvSpPr>
                <a:spLocks noChangeArrowheads="1"/>
              </p:cNvSpPr>
              <p:nvPr/>
            </p:nvSpPr>
            <p:spPr bwMode="auto">
              <a:xfrm>
                <a:off x="588" y="2544"/>
                <a:ext cx="864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ru-RU" sz="1200" b="1" dirty="0" smtClean="0"/>
                  <a:t>Нейтрализация</a:t>
                </a:r>
                <a:endParaRPr lang="en-GB" sz="12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04193" name="Group 33"/>
              <p:cNvGrpSpPr>
                <a:grpSpLocks/>
              </p:cNvGrpSpPr>
              <p:nvPr/>
            </p:nvGrpSpPr>
            <p:grpSpPr bwMode="auto">
              <a:xfrm>
                <a:off x="1058" y="1243"/>
                <a:ext cx="604" cy="580"/>
                <a:chOff x="1058" y="1243"/>
                <a:chExt cx="604" cy="580"/>
              </a:xfrm>
            </p:grpSpPr>
            <p:sp>
              <p:nvSpPr>
                <p:cNvPr id="604194" name="Rectangle 34"/>
                <p:cNvSpPr>
                  <a:spLocks noChangeArrowheads="1"/>
                </p:cNvSpPr>
                <p:nvPr/>
              </p:nvSpPr>
              <p:spPr bwMode="auto">
                <a:xfrm>
                  <a:off x="1058" y="1243"/>
                  <a:ext cx="506" cy="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ru-RU" sz="1200" b="1" dirty="0" smtClean="0">
                      <a:solidFill>
                        <a:srgbClr val="0000FF"/>
                      </a:solidFill>
                    </a:rPr>
                    <a:t>Известь</a:t>
                  </a:r>
                  <a:endParaRPr lang="en-GB" sz="12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195" name="Freeform 35"/>
                <p:cNvSpPr>
                  <a:spLocks/>
                </p:cNvSpPr>
                <p:nvPr/>
              </p:nvSpPr>
              <p:spPr bwMode="auto">
                <a:xfrm>
                  <a:off x="1613" y="1578"/>
                  <a:ext cx="21" cy="111"/>
                </a:xfrm>
                <a:custGeom>
                  <a:avLst/>
                  <a:gdLst>
                    <a:gd name="T0" fmla="*/ 8 w 17"/>
                    <a:gd name="T1" fmla="*/ 82 h 83"/>
                    <a:gd name="T2" fmla="*/ 16 w 17"/>
                    <a:gd name="T3" fmla="*/ 82 h 83"/>
                    <a:gd name="T4" fmla="*/ 16 w 17"/>
                    <a:gd name="T5" fmla="*/ 0 h 83"/>
                    <a:gd name="T6" fmla="*/ 0 w 17"/>
                    <a:gd name="T7" fmla="*/ 0 h 83"/>
                    <a:gd name="T8" fmla="*/ 0 w 17"/>
                    <a:gd name="T9" fmla="*/ 82 h 83"/>
                    <a:gd name="T10" fmla="*/ 8 w 17"/>
                    <a:gd name="T11" fmla="*/ 8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83">
                      <a:moveTo>
                        <a:pt x="8" y="82"/>
                      </a:moveTo>
                      <a:lnTo>
                        <a:pt x="16" y="8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8" y="82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196" name="Freeform 36"/>
                <p:cNvSpPr>
                  <a:spLocks/>
                </p:cNvSpPr>
                <p:nvPr/>
              </p:nvSpPr>
              <p:spPr bwMode="auto">
                <a:xfrm>
                  <a:off x="1338" y="1675"/>
                  <a:ext cx="77" cy="140"/>
                </a:xfrm>
                <a:custGeom>
                  <a:avLst/>
                  <a:gdLst>
                    <a:gd name="T0" fmla="*/ 30 w 62"/>
                    <a:gd name="T1" fmla="*/ 104 h 105"/>
                    <a:gd name="T2" fmla="*/ 0 w 62"/>
                    <a:gd name="T3" fmla="*/ 0 h 105"/>
                    <a:gd name="T4" fmla="*/ 30 w 62"/>
                    <a:gd name="T5" fmla="*/ 104 h 105"/>
                    <a:gd name="T6" fmla="*/ 61 w 62"/>
                    <a:gd name="T7" fmla="*/ 0 h 105"/>
                    <a:gd name="T8" fmla="*/ 0 w 62"/>
                    <a:gd name="T9" fmla="*/ 0 h 105"/>
                    <a:gd name="T10" fmla="*/ 30 w 62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105">
                      <a:moveTo>
                        <a:pt x="30" y="104"/>
                      </a:moveTo>
                      <a:lnTo>
                        <a:pt x="0" y="0"/>
                      </a:lnTo>
                      <a:lnTo>
                        <a:pt x="30" y="104"/>
                      </a:ln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30" y="104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197" name="Freeform 37"/>
                <p:cNvSpPr>
                  <a:spLocks/>
                </p:cNvSpPr>
                <p:nvPr/>
              </p:nvSpPr>
              <p:spPr bwMode="auto">
                <a:xfrm>
                  <a:off x="1584" y="1677"/>
                  <a:ext cx="78" cy="146"/>
                </a:xfrm>
                <a:custGeom>
                  <a:avLst/>
                  <a:gdLst>
                    <a:gd name="T0" fmla="*/ 31 w 64"/>
                    <a:gd name="T1" fmla="*/ 108 h 109"/>
                    <a:gd name="T2" fmla="*/ 63 w 64"/>
                    <a:gd name="T3" fmla="*/ 0 h 109"/>
                    <a:gd name="T4" fmla="*/ 31 w 64"/>
                    <a:gd name="T5" fmla="*/ 108 h 109"/>
                    <a:gd name="T6" fmla="*/ 0 w 64"/>
                    <a:gd name="T7" fmla="*/ 0 h 109"/>
                    <a:gd name="T8" fmla="*/ 63 w 64"/>
                    <a:gd name="T9" fmla="*/ 0 h 109"/>
                    <a:gd name="T10" fmla="*/ 31 w 64"/>
                    <a:gd name="T11" fmla="*/ 108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109">
                      <a:moveTo>
                        <a:pt x="31" y="108"/>
                      </a:moveTo>
                      <a:lnTo>
                        <a:pt x="63" y="0"/>
                      </a:lnTo>
                      <a:lnTo>
                        <a:pt x="31" y="108"/>
                      </a:ln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31" y="108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198" name="Freeform 38"/>
                <p:cNvSpPr>
                  <a:spLocks/>
                </p:cNvSpPr>
                <p:nvPr/>
              </p:nvSpPr>
              <p:spPr bwMode="auto">
                <a:xfrm>
                  <a:off x="1481" y="1465"/>
                  <a:ext cx="20" cy="116"/>
                </a:xfrm>
                <a:custGeom>
                  <a:avLst/>
                  <a:gdLst>
                    <a:gd name="T0" fmla="*/ 0 w 17"/>
                    <a:gd name="T1" fmla="*/ 86 h 87"/>
                    <a:gd name="T2" fmla="*/ 16 w 17"/>
                    <a:gd name="T3" fmla="*/ 86 h 87"/>
                    <a:gd name="T4" fmla="*/ 16 w 17"/>
                    <a:gd name="T5" fmla="*/ 0 h 87"/>
                    <a:gd name="T6" fmla="*/ 0 w 17"/>
                    <a:gd name="T7" fmla="*/ 0 h 87"/>
                    <a:gd name="T8" fmla="*/ 0 w 17"/>
                    <a:gd name="T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87">
                      <a:moveTo>
                        <a:pt x="0" y="86"/>
                      </a:moveTo>
                      <a:lnTo>
                        <a:pt x="16" y="8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6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199" name="Rectangle 39"/>
                <p:cNvSpPr>
                  <a:spLocks noChangeArrowheads="1"/>
                </p:cNvSpPr>
                <p:nvPr/>
              </p:nvSpPr>
              <p:spPr bwMode="auto">
                <a:xfrm>
                  <a:off x="1365" y="1561"/>
                  <a:ext cx="21" cy="129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04200" name="Freeform 40"/>
                <p:cNvSpPr>
                  <a:spLocks/>
                </p:cNvSpPr>
                <p:nvPr/>
              </p:nvSpPr>
              <p:spPr bwMode="auto">
                <a:xfrm rot="-5400000" flipH="1" flipV="1">
                  <a:off x="1473" y="1425"/>
                  <a:ext cx="47" cy="270"/>
                </a:xfrm>
                <a:custGeom>
                  <a:avLst/>
                  <a:gdLst>
                    <a:gd name="T0" fmla="*/ 0 w 17"/>
                    <a:gd name="T1" fmla="*/ 86 h 87"/>
                    <a:gd name="T2" fmla="*/ 16 w 17"/>
                    <a:gd name="T3" fmla="*/ 86 h 87"/>
                    <a:gd name="T4" fmla="*/ 16 w 17"/>
                    <a:gd name="T5" fmla="*/ 0 h 87"/>
                    <a:gd name="T6" fmla="*/ 0 w 17"/>
                    <a:gd name="T7" fmla="*/ 0 h 87"/>
                    <a:gd name="T8" fmla="*/ 0 w 17"/>
                    <a:gd name="T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87">
                      <a:moveTo>
                        <a:pt x="0" y="86"/>
                      </a:moveTo>
                      <a:lnTo>
                        <a:pt x="16" y="8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6"/>
                      </a:lnTo>
                    </a:path>
                  </a:pathLst>
                </a:custGeom>
                <a:solidFill>
                  <a:srgbClr val="0000FF"/>
                </a:solidFill>
                <a:ln w="9525" cap="rnd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04201" name="Group 41"/>
            <p:cNvGrpSpPr>
              <a:grpSpLocks/>
            </p:cNvGrpSpPr>
            <p:nvPr/>
          </p:nvGrpSpPr>
          <p:grpSpPr bwMode="auto">
            <a:xfrm>
              <a:off x="1187" y="1237"/>
              <a:ext cx="813" cy="1536"/>
              <a:chOff x="1379" y="1249"/>
              <a:chExt cx="813" cy="1536"/>
            </a:xfrm>
          </p:grpSpPr>
          <p:sp>
            <p:nvSpPr>
              <p:cNvPr id="604202" name="Rectangle 42"/>
              <p:cNvSpPr>
                <a:spLocks noChangeArrowheads="1"/>
              </p:cNvSpPr>
              <p:nvPr/>
            </p:nvSpPr>
            <p:spPr bwMode="auto">
              <a:xfrm>
                <a:off x="1379" y="2474"/>
                <a:ext cx="81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/>
                <a:r>
                  <a:rPr lang="ru-RU" sz="1200" b="1" dirty="0" smtClean="0">
                    <a:solidFill>
                      <a:srgbClr val="00CC00"/>
                    </a:solidFill>
                  </a:rPr>
                  <a:t>Осаждение </a:t>
                </a:r>
                <a:r>
                  <a:rPr lang="en-GB" sz="1200" b="1" dirty="0" smtClean="0">
                    <a:solidFill>
                      <a:srgbClr val="00CC00"/>
                    </a:solidFill>
                  </a:rPr>
                  <a:t>Hg</a:t>
                </a:r>
                <a:endParaRPr lang="en-GB" sz="1200" b="1" dirty="0">
                  <a:solidFill>
                    <a:srgbClr val="00CC00"/>
                  </a:solidFill>
                </a:endParaRPr>
              </a:p>
              <a:p>
                <a:pPr algn="ctr" eaLnBrk="0" hangingPunct="0"/>
                <a:r>
                  <a:rPr lang="ru-RU" sz="1400" b="1" dirty="0" smtClean="0">
                    <a:solidFill>
                      <a:srgbClr val="00CC00"/>
                    </a:solidFill>
                  </a:rPr>
                  <a:t>с </a:t>
                </a:r>
                <a:r>
                  <a:rPr lang="en-GB" sz="1400" b="1" dirty="0" smtClean="0">
                    <a:solidFill>
                      <a:srgbClr val="00CC00"/>
                    </a:solidFill>
                  </a:rPr>
                  <a:t>TMT </a:t>
                </a:r>
                <a:r>
                  <a:rPr lang="en-GB" sz="1400" b="1" dirty="0">
                    <a:solidFill>
                      <a:srgbClr val="00CC00"/>
                    </a:solidFill>
                  </a:rPr>
                  <a:t>15</a:t>
                </a:r>
                <a:endParaRPr lang="en-GB" sz="1400" b="1" dirty="0">
                  <a:solidFill>
                    <a:srgbClr val="00FF00"/>
                  </a:solidFill>
                </a:endParaRPr>
              </a:p>
            </p:txBody>
          </p:sp>
          <p:grpSp>
            <p:nvGrpSpPr>
              <p:cNvPr id="604203" name="Group 43"/>
              <p:cNvGrpSpPr>
                <a:grpSpLocks/>
              </p:cNvGrpSpPr>
              <p:nvPr/>
            </p:nvGrpSpPr>
            <p:grpSpPr bwMode="auto">
              <a:xfrm>
                <a:off x="1644" y="1249"/>
                <a:ext cx="451" cy="461"/>
                <a:chOff x="1644" y="1249"/>
                <a:chExt cx="451" cy="461"/>
              </a:xfrm>
            </p:grpSpPr>
            <p:sp>
              <p:nvSpPr>
                <p:cNvPr id="604204" name="Freeform 44"/>
                <p:cNvSpPr>
                  <a:spLocks/>
                </p:cNvSpPr>
                <p:nvPr/>
              </p:nvSpPr>
              <p:spPr bwMode="auto">
                <a:xfrm>
                  <a:off x="1841" y="1567"/>
                  <a:ext cx="143" cy="143"/>
                </a:xfrm>
                <a:custGeom>
                  <a:avLst/>
                  <a:gdLst>
                    <a:gd name="T0" fmla="*/ 89 w 116"/>
                    <a:gd name="T1" fmla="*/ 0 h 107"/>
                    <a:gd name="T2" fmla="*/ 89 w 116"/>
                    <a:gd name="T3" fmla="*/ 81 h 107"/>
                    <a:gd name="T4" fmla="*/ 115 w 116"/>
                    <a:gd name="T5" fmla="*/ 81 h 107"/>
                    <a:gd name="T6" fmla="*/ 58 w 116"/>
                    <a:gd name="T7" fmla="*/ 106 h 107"/>
                    <a:gd name="T8" fmla="*/ 0 w 116"/>
                    <a:gd name="T9" fmla="*/ 81 h 107"/>
                    <a:gd name="T10" fmla="*/ 30 w 116"/>
                    <a:gd name="T11" fmla="*/ 81 h 107"/>
                    <a:gd name="T12" fmla="*/ 30 w 116"/>
                    <a:gd name="T13" fmla="*/ 0 h 107"/>
                    <a:gd name="T14" fmla="*/ 89 w 116"/>
                    <a:gd name="T1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107">
                      <a:moveTo>
                        <a:pt x="89" y="0"/>
                      </a:moveTo>
                      <a:lnTo>
                        <a:pt x="89" y="81"/>
                      </a:lnTo>
                      <a:lnTo>
                        <a:pt x="115" y="81"/>
                      </a:lnTo>
                      <a:lnTo>
                        <a:pt x="58" y="106"/>
                      </a:lnTo>
                      <a:lnTo>
                        <a:pt x="0" y="81"/>
                      </a:lnTo>
                      <a:lnTo>
                        <a:pt x="30" y="81"/>
                      </a:lnTo>
                      <a:lnTo>
                        <a:pt x="30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00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05" name="Rectangle 45"/>
                <p:cNvSpPr>
                  <a:spLocks noChangeArrowheads="1"/>
                </p:cNvSpPr>
                <p:nvPr/>
              </p:nvSpPr>
              <p:spPr bwMode="auto">
                <a:xfrm>
                  <a:off x="1644" y="1249"/>
                  <a:ext cx="451" cy="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GB" sz="1200" b="1" dirty="0">
                      <a:solidFill>
                        <a:srgbClr val="00FF00"/>
                      </a:solidFill>
                    </a:rPr>
                    <a:t>TMT 15</a:t>
                  </a:r>
                </a:p>
              </p:txBody>
            </p:sp>
          </p:grpSp>
        </p:grpSp>
        <p:grpSp>
          <p:nvGrpSpPr>
            <p:cNvPr id="604206" name="Group 46"/>
            <p:cNvGrpSpPr>
              <a:grpSpLocks/>
            </p:cNvGrpSpPr>
            <p:nvPr/>
          </p:nvGrpSpPr>
          <p:grpSpPr bwMode="auto">
            <a:xfrm>
              <a:off x="2046" y="1237"/>
              <a:ext cx="712" cy="1440"/>
              <a:chOff x="2238" y="1249"/>
              <a:chExt cx="712" cy="1440"/>
            </a:xfrm>
          </p:grpSpPr>
          <p:sp>
            <p:nvSpPr>
              <p:cNvPr id="604207" name="Rectangle 47"/>
              <p:cNvSpPr>
                <a:spLocks noChangeArrowheads="1"/>
              </p:cNvSpPr>
              <p:nvPr/>
            </p:nvSpPr>
            <p:spPr bwMode="auto">
              <a:xfrm>
                <a:off x="2238" y="2514"/>
                <a:ext cx="71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ru-RU" sz="1200" b="1" dirty="0" err="1" smtClean="0"/>
                  <a:t>Флокуляция</a:t>
                </a:r>
                <a:endParaRPr lang="en-GB" sz="1200" b="1" dirty="0"/>
              </a:p>
            </p:txBody>
          </p:sp>
          <p:grpSp>
            <p:nvGrpSpPr>
              <p:cNvPr id="604208" name="Group 48"/>
              <p:cNvGrpSpPr>
                <a:grpSpLocks/>
              </p:cNvGrpSpPr>
              <p:nvPr/>
            </p:nvGrpSpPr>
            <p:grpSpPr bwMode="auto">
              <a:xfrm>
                <a:off x="2258" y="1249"/>
                <a:ext cx="476" cy="461"/>
                <a:chOff x="2258" y="1249"/>
                <a:chExt cx="476" cy="461"/>
              </a:xfrm>
            </p:grpSpPr>
            <p:sp>
              <p:nvSpPr>
                <p:cNvPr id="604209" name="Freeform 49"/>
                <p:cNvSpPr>
                  <a:spLocks/>
                </p:cNvSpPr>
                <p:nvPr/>
              </p:nvSpPr>
              <p:spPr bwMode="auto">
                <a:xfrm>
                  <a:off x="2420" y="1567"/>
                  <a:ext cx="143" cy="143"/>
                </a:xfrm>
                <a:custGeom>
                  <a:avLst/>
                  <a:gdLst>
                    <a:gd name="T0" fmla="*/ 89 w 116"/>
                    <a:gd name="T1" fmla="*/ 0 h 107"/>
                    <a:gd name="T2" fmla="*/ 89 w 116"/>
                    <a:gd name="T3" fmla="*/ 81 h 107"/>
                    <a:gd name="T4" fmla="*/ 115 w 116"/>
                    <a:gd name="T5" fmla="*/ 81 h 107"/>
                    <a:gd name="T6" fmla="*/ 58 w 116"/>
                    <a:gd name="T7" fmla="*/ 106 h 107"/>
                    <a:gd name="T8" fmla="*/ 0 w 116"/>
                    <a:gd name="T9" fmla="*/ 81 h 107"/>
                    <a:gd name="T10" fmla="*/ 30 w 116"/>
                    <a:gd name="T11" fmla="*/ 81 h 107"/>
                    <a:gd name="T12" fmla="*/ 30 w 116"/>
                    <a:gd name="T13" fmla="*/ 0 h 107"/>
                    <a:gd name="T14" fmla="*/ 89 w 116"/>
                    <a:gd name="T1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107">
                      <a:moveTo>
                        <a:pt x="89" y="0"/>
                      </a:moveTo>
                      <a:lnTo>
                        <a:pt x="89" y="81"/>
                      </a:lnTo>
                      <a:lnTo>
                        <a:pt x="115" y="81"/>
                      </a:lnTo>
                      <a:lnTo>
                        <a:pt x="58" y="106"/>
                      </a:lnTo>
                      <a:lnTo>
                        <a:pt x="0" y="81"/>
                      </a:lnTo>
                      <a:lnTo>
                        <a:pt x="30" y="81"/>
                      </a:lnTo>
                      <a:lnTo>
                        <a:pt x="30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DFF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10" name="Rectangle 50"/>
                <p:cNvSpPr>
                  <a:spLocks noChangeArrowheads="1"/>
                </p:cNvSpPr>
                <p:nvPr/>
              </p:nvSpPr>
              <p:spPr bwMode="auto">
                <a:xfrm>
                  <a:off x="2258" y="1249"/>
                  <a:ext cx="476" cy="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ru-RU" sz="1200" b="1" dirty="0" smtClean="0"/>
                    <a:t>Хлопья</a:t>
                  </a:r>
                  <a:endParaRPr lang="en-GB" sz="1200" b="1" dirty="0"/>
                </a:p>
              </p:txBody>
            </p:sp>
          </p:grpSp>
        </p:grpSp>
        <p:grpSp>
          <p:nvGrpSpPr>
            <p:cNvPr id="604211" name="Group 51"/>
            <p:cNvGrpSpPr>
              <a:grpSpLocks/>
            </p:cNvGrpSpPr>
            <p:nvPr/>
          </p:nvGrpSpPr>
          <p:grpSpPr bwMode="auto">
            <a:xfrm>
              <a:off x="2441" y="1046"/>
              <a:ext cx="1389" cy="1843"/>
              <a:chOff x="2633" y="1058"/>
              <a:chExt cx="1389" cy="1843"/>
            </a:xfrm>
          </p:grpSpPr>
          <p:sp>
            <p:nvSpPr>
              <p:cNvPr id="604212" name="Freeform 52"/>
              <p:cNvSpPr>
                <a:spLocks/>
              </p:cNvSpPr>
              <p:nvPr/>
            </p:nvSpPr>
            <p:spPr bwMode="auto">
              <a:xfrm>
                <a:off x="2633" y="1780"/>
                <a:ext cx="494" cy="23"/>
              </a:xfrm>
              <a:custGeom>
                <a:avLst/>
                <a:gdLst>
                  <a:gd name="T0" fmla="*/ 383 w 402"/>
                  <a:gd name="T1" fmla="*/ 8 h 17"/>
                  <a:gd name="T2" fmla="*/ 391 w 402"/>
                  <a:gd name="T3" fmla="*/ 0 h 17"/>
                  <a:gd name="T4" fmla="*/ 0 w 402"/>
                  <a:gd name="T5" fmla="*/ 0 h 17"/>
                  <a:gd name="T6" fmla="*/ 0 w 402"/>
                  <a:gd name="T7" fmla="*/ 16 h 17"/>
                  <a:gd name="T8" fmla="*/ 391 w 402"/>
                  <a:gd name="T9" fmla="*/ 16 h 17"/>
                  <a:gd name="T10" fmla="*/ 401 w 402"/>
                  <a:gd name="T11" fmla="*/ 8 h 17"/>
                  <a:gd name="T12" fmla="*/ 391 w 402"/>
                  <a:gd name="T13" fmla="*/ 16 h 17"/>
                  <a:gd name="T14" fmla="*/ 396 w 402"/>
                  <a:gd name="T15" fmla="*/ 15 h 17"/>
                  <a:gd name="T16" fmla="*/ 400 w 402"/>
                  <a:gd name="T17" fmla="*/ 13 h 17"/>
                  <a:gd name="T18" fmla="*/ 401 w 402"/>
                  <a:gd name="T19" fmla="*/ 11 h 17"/>
                  <a:gd name="T20" fmla="*/ 401 w 402"/>
                  <a:gd name="T21" fmla="*/ 8 h 17"/>
                  <a:gd name="T22" fmla="*/ 401 w 402"/>
                  <a:gd name="T23" fmla="*/ 5 h 17"/>
                  <a:gd name="T24" fmla="*/ 400 w 402"/>
                  <a:gd name="T25" fmla="*/ 3 h 17"/>
                  <a:gd name="T26" fmla="*/ 396 w 402"/>
                  <a:gd name="T27" fmla="*/ 1 h 17"/>
                  <a:gd name="T28" fmla="*/ 391 w 402"/>
                  <a:gd name="T29" fmla="*/ 0 h 17"/>
                  <a:gd name="T30" fmla="*/ 383 w 402"/>
                  <a:gd name="T3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2" h="17">
                    <a:moveTo>
                      <a:pt x="383" y="8"/>
                    </a:moveTo>
                    <a:lnTo>
                      <a:pt x="3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91" y="16"/>
                    </a:lnTo>
                    <a:lnTo>
                      <a:pt x="401" y="8"/>
                    </a:lnTo>
                    <a:lnTo>
                      <a:pt x="391" y="16"/>
                    </a:lnTo>
                    <a:lnTo>
                      <a:pt x="396" y="15"/>
                    </a:lnTo>
                    <a:lnTo>
                      <a:pt x="400" y="13"/>
                    </a:lnTo>
                    <a:lnTo>
                      <a:pt x="401" y="11"/>
                    </a:lnTo>
                    <a:lnTo>
                      <a:pt x="401" y="8"/>
                    </a:lnTo>
                    <a:lnTo>
                      <a:pt x="401" y="5"/>
                    </a:lnTo>
                    <a:lnTo>
                      <a:pt x="400" y="3"/>
                    </a:lnTo>
                    <a:lnTo>
                      <a:pt x="396" y="1"/>
                    </a:lnTo>
                    <a:lnTo>
                      <a:pt x="391" y="0"/>
                    </a:lnTo>
                    <a:lnTo>
                      <a:pt x="383" y="8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213" name="Rectangle 53"/>
              <p:cNvSpPr>
                <a:spLocks noChangeArrowheads="1"/>
              </p:cNvSpPr>
              <p:nvPr/>
            </p:nvSpPr>
            <p:spPr bwMode="auto">
              <a:xfrm>
                <a:off x="3167" y="1058"/>
                <a:ext cx="82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ru-RU" sz="1200" b="1" dirty="0" smtClean="0"/>
                  <a:t>Седиментация</a:t>
                </a:r>
                <a:endParaRPr lang="en-GB" sz="1200" b="1" dirty="0"/>
              </a:p>
            </p:txBody>
          </p:sp>
          <p:grpSp>
            <p:nvGrpSpPr>
              <p:cNvPr id="604214" name="Group 54"/>
              <p:cNvGrpSpPr>
                <a:grpSpLocks/>
              </p:cNvGrpSpPr>
              <p:nvPr/>
            </p:nvGrpSpPr>
            <p:grpSpPr bwMode="auto">
              <a:xfrm>
                <a:off x="3104" y="1536"/>
                <a:ext cx="918" cy="1365"/>
                <a:chOff x="3104" y="1536"/>
                <a:chExt cx="918" cy="1365"/>
              </a:xfrm>
            </p:grpSpPr>
            <p:sp>
              <p:nvSpPr>
                <p:cNvPr id="604215" name="Freeform 55"/>
                <p:cNvSpPr>
                  <a:spLocks/>
                </p:cNvSpPr>
                <p:nvPr/>
              </p:nvSpPr>
              <p:spPr bwMode="auto">
                <a:xfrm>
                  <a:off x="3583" y="2651"/>
                  <a:ext cx="23" cy="23"/>
                </a:xfrm>
                <a:custGeom>
                  <a:avLst/>
                  <a:gdLst>
                    <a:gd name="T0" fmla="*/ 18 w 19"/>
                    <a:gd name="T1" fmla="*/ 16 h 17"/>
                    <a:gd name="T2" fmla="*/ 18 w 19"/>
                    <a:gd name="T3" fmla="*/ 8 h 17"/>
                    <a:gd name="T4" fmla="*/ 17 w 19"/>
                    <a:gd name="T5" fmla="*/ 3 h 17"/>
                    <a:gd name="T6" fmla="*/ 13 w 19"/>
                    <a:gd name="T7" fmla="*/ 0 h 17"/>
                    <a:gd name="T8" fmla="*/ 8 w 19"/>
                    <a:gd name="T9" fmla="*/ 0 h 17"/>
                    <a:gd name="T10" fmla="*/ 5 w 19"/>
                    <a:gd name="T11" fmla="*/ 0 h 17"/>
                    <a:gd name="T12" fmla="*/ 2 w 19"/>
                    <a:gd name="T13" fmla="*/ 3 h 17"/>
                    <a:gd name="T14" fmla="*/ 0 w 19"/>
                    <a:gd name="T15" fmla="*/ 8 h 17"/>
                    <a:gd name="T16" fmla="*/ 0 w 19"/>
                    <a:gd name="T17" fmla="*/ 16 h 17"/>
                    <a:gd name="T18" fmla="*/ 18 w 19"/>
                    <a:gd name="T1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7">
                      <a:moveTo>
                        <a:pt x="18" y="16"/>
                      </a:moveTo>
                      <a:lnTo>
                        <a:pt x="18" y="8"/>
                      </a:lnTo>
                      <a:lnTo>
                        <a:pt x="17" y="3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16" name="Freeform 56"/>
                <p:cNvSpPr>
                  <a:spLocks/>
                </p:cNvSpPr>
                <p:nvPr/>
              </p:nvSpPr>
              <p:spPr bwMode="auto">
                <a:xfrm>
                  <a:off x="3316" y="1632"/>
                  <a:ext cx="582" cy="23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17" name="Freeform 57"/>
                <p:cNvSpPr>
                  <a:spLocks/>
                </p:cNvSpPr>
                <p:nvPr/>
              </p:nvSpPr>
              <p:spPr bwMode="auto">
                <a:xfrm>
                  <a:off x="3316" y="1645"/>
                  <a:ext cx="582" cy="23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18" name="Freeform 58"/>
                <p:cNvSpPr>
                  <a:spLocks/>
                </p:cNvSpPr>
                <p:nvPr/>
              </p:nvSpPr>
              <p:spPr bwMode="auto">
                <a:xfrm>
                  <a:off x="3316" y="1659"/>
                  <a:ext cx="582" cy="23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19" name="Freeform 59"/>
                <p:cNvSpPr>
                  <a:spLocks/>
                </p:cNvSpPr>
                <p:nvPr/>
              </p:nvSpPr>
              <p:spPr bwMode="auto">
                <a:xfrm>
                  <a:off x="3316" y="1669"/>
                  <a:ext cx="582" cy="23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0" name="Freeform 60"/>
                <p:cNvSpPr>
                  <a:spLocks/>
                </p:cNvSpPr>
                <p:nvPr/>
              </p:nvSpPr>
              <p:spPr bwMode="auto">
                <a:xfrm>
                  <a:off x="3316" y="1683"/>
                  <a:ext cx="582" cy="23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1" name="Freeform 61"/>
                <p:cNvSpPr>
                  <a:spLocks/>
                </p:cNvSpPr>
                <p:nvPr/>
              </p:nvSpPr>
              <p:spPr bwMode="auto">
                <a:xfrm>
                  <a:off x="3316" y="1696"/>
                  <a:ext cx="582" cy="23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2" name="Freeform 62"/>
                <p:cNvSpPr>
                  <a:spLocks/>
                </p:cNvSpPr>
                <p:nvPr/>
              </p:nvSpPr>
              <p:spPr bwMode="auto">
                <a:xfrm>
                  <a:off x="3316" y="1710"/>
                  <a:ext cx="582" cy="22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3" name="Freeform 63"/>
                <p:cNvSpPr>
                  <a:spLocks/>
                </p:cNvSpPr>
                <p:nvPr/>
              </p:nvSpPr>
              <p:spPr bwMode="auto">
                <a:xfrm>
                  <a:off x="3316" y="1720"/>
                  <a:ext cx="582" cy="23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4" name="Freeform 64"/>
                <p:cNvSpPr>
                  <a:spLocks/>
                </p:cNvSpPr>
                <p:nvPr/>
              </p:nvSpPr>
              <p:spPr bwMode="auto">
                <a:xfrm>
                  <a:off x="3316" y="1734"/>
                  <a:ext cx="582" cy="22"/>
                </a:xfrm>
                <a:custGeom>
                  <a:avLst/>
                  <a:gdLst>
                    <a:gd name="T0" fmla="*/ 0 w 473"/>
                    <a:gd name="T1" fmla="*/ 0 h 17"/>
                    <a:gd name="T2" fmla="*/ 472 w 473"/>
                    <a:gd name="T3" fmla="*/ 0 h 17"/>
                    <a:gd name="T4" fmla="*/ 472 w 473"/>
                    <a:gd name="T5" fmla="*/ 16 h 17"/>
                    <a:gd name="T6" fmla="*/ 0 w 473"/>
                    <a:gd name="T7" fmla="*/ 16 h 17"/>
                    <a:gd name="T8" fmla="*/ 0 w 47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3" h="17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5" name="Freeform 65"/>
                <p:cNvSpPr>
                  <a:spLocks/>
                </p:cNvSpPr>
                <p:nvPr/>
              </p:nvSpPr>
              <p:spPr bwMode="auto">
                <a:xfrm>
                  <a:off x="3210" y="1747"/>
                  <a:ext cx="798" cy="23"/>
                </a:xfrm>
                <a:custGeom>
                  <a:avLst/>
                  <a:gdLst>
                    <a:gd name="T0" fmla="*/ 86 w 648"/>
                    <a:gd name="T1" fmla="*/ 0 h 17"/>
                    <a:gd name="T2" fmla="*/ 558 w 648"/>
                    <a:gd name="T3" fmla="*/ 0 h 17"/>
                    <a:gd name="T4" fmla="*/ 558 w 648"/>
                    <a:gd name="T5" fmla="*/ 10 h 17"/>
                    <a:gd name="T6" fmla="*/ 647 w 648"/>
                    <a:gd name="T7" fmla="*/ 10 h 17"/>
                    <a:gd name="T8" fmla="*/ 647 w 648"/>
                    <a:gd name="T9" fmla="*/ 16 h 17"/>
                    <a:gd name="T10" fmla="*/ 0 w 648"/>
                    <a:gd name="T11" fmla="*/ 16 h 17"/>
                    <a:gd name="T12" fmla="*/ 0 w 648"/>
                    <a:gd name="T13" fmla="*/ 10 h 17"/>
                    <a:gd name="T14" fmla="*/ 86 w 648"/>
                    <a:gd name="T15" fmla="*/ 10 h 17"/>
                    <a:gd name="T16" fmla="*/ 86 w 648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8" h="17">
                      <a:moveTo>
                        <a:pt x="86" y="0"/>
                      </a:moveTo>
                      <a:lnTo>
                        <a:pt x="558" y="0"/>
                      </a:lnTo>
                      <a:lnTo>
                        <a:pt x="558" y="10"/>
                      </a:lnTo>
                      <a:lnTo>
                        <a:pt x="647" y="1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86" y="10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6" name="Freeform 66"/>
                <p:cNvSpPr>
                  <a:spLocks/>
                </p:cNvSpPr>
                <p:nvPr/>
              </p:nvSpPr>
              <p:spPr bwMode="auto">
                <a:xfrm>
                  <a:off x="3210" y="1758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7" name="Freeform 67"/>
                <p:cNvSpPr>
                  <a:spLocks/>
                </p:cNvSpPr>
                <p:nvPr/>
              </p:nvSpPr>
              <p:spPr bwMode="auto">
                <a:xfrm>
                  <a:off x="3210" y="1771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8" name="Freeform 68"/>
                <p:cNvSpPr>
                  <a:spLocks/>
                </p:cNvSpPr>
                <p:nvPr/>
              </p:nvSpPr>
              <p:spPr bwMode="auto">
                <a:xfrm>
                  <a:off x="3210" y="1784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29" name="Freeform 69"/>
                <p:cNvSpPr>
                  <a:spLocks/>
                </p:cNvSpPr>
                <p:nvPr/>
              </p:nvSpPr>
              <p:spPr bwMode="auto">
                <a:xfrm>
                  <a:off x="3210" y="1798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0" name="Freeform 70"/>
                <p:cNvSpPr>
                  <a:spLocks/>
                </p:cNvSpPr>
                <p:nvPr/>
              </p:nvSpPr>
              <p:spPr bwMode="auto">
                <a:xfrm>
                  <a:off x="3210" y="1808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1" name="Freeform 71"/>
                <p:cNvSpPr>
                  <a:spLocks/>
                </p:cNvSpPr>
                <p:nvPr/>
              </p:nvSpPr>
              <p:spPr bwMode="auto">
                <a:xfrm>
                  <a:off x="3210" y="1822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3CC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2" name="Freeform 72"/>
                <p:cNvSpPr>
                  <a:spLocks/>
                </p:cNvSpPr>
                <p:nvPr/>
              </p:nvSpPr>
              <p:spPr bwMode="auto">
                <a:xfrm>
                  <a:off x="3210" y="1835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6CCE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3" name="Freeform 73"/>
                <p:cNvSpPr>
                  <a:spLocks/>
                </p:cNvSpPr>
                <p:nvPr/>
              </p:nvSpPr>
              <p:spPr bwMode="auto">
                <a:xfrm>
                  <a:off x="3210" y="1846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ACCD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4" name="Freeform 74"/>
                <p:cNvSpPr>
                  <a:spLocks/>
                </p:cNvSpPr>
                <p:nvPr/>
              </p:nvSpPr>
              <p:spPr bwMode="auto">
                <a:xfrm>
                  <a:off x="3210" y="1859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DCCC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5" name="Freeform 75"/>
                <p:cNvSpPr>
                  <a:spLocks/>
                </p:cNvSpPr>
                <p:nvPr/>
              </p:nvSpPr>
              <p:spPr bwMode="auto">
                <a:xfrm>
                  <a:off x="3210" y="1872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1CCB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6" name="Freeform 76"/>
                <p:cNvSpPr>
                  <a:spLocks/>
                </p:cNvSpPr>
                <p:nvPr/>
              </p:nvSpPr>
              <p:spPr bwMode="auto">
                <a:xfrm>
                  <a:off x="3210" y="1884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4CCA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7" name="Freeform 77"/>
                <p:cNvSpPr>
                  <a:spLocks/>
                </p:cNvSpPr>
                <p:nvPr/>
              </p:nvSpPr>
              <p:spPr bwMode="auto">
                <a:xfrm>
                  <a:off x="3210" y="1896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7CC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8" name="Freeform 78"/>
                <p:cNvSpPr>
                  <a:spLocks/>
                </p:cNvSpPr>
                <p:nvPr/>
              </p:nvSpPr>
              <p:spPr bwMode="auto">
                <a:xfrm>
                  <a:off x="3210" y="1910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BCC9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39" name="Freeform 79"/>
                <p:cNvSpPr>
                  <a:spLocks/>
                </p:cNvSpPr>
                <p:nvPr/>
              </p:nvSpPr>
              <p:spPr bwMode="auto">
                <a:xfrm>
                  <a:off x="3210" y="1922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1ECC8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0" name="Freeform 80"/>
                <p:cNvSpPr>
                  <a:spLocks/>
                </p:cNvSpPr>
                <p:nvPr/>
              </p:nvSpPr>
              <p:spPr bwMode="auto">
                <a:xfrm>
                  <a:off x="3210" y="1934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2CC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1" name="Freeform 81"/>
                <p:cNvSpPr>
                  <a:spLocks/>
                </p:cNvSpPr>
                <p:nvPr/>
              </p:nvSpPr>
              <p:spPr bwMode="auto">
                <a:xfrm>
                  <a:off x="3210" y="1947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5CC6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2" name="Freeform 82"/>
                <p:cNvSpPr>
                  <a:spLocks/>
                </p:cNvSpPr>
                <p:nvPr/>
              </p:nvSpPr>
              <p:spPr bwMode="auto">
                <a:xfrm>
                  <a:off x="3210" y="1959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8C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3" name="Freeform 83"/>
                <p:cNvSpPr>
                  <a:spLocks/>
                </p:cNvSpPr>
                <p:nvPr/>
              </p:nvSpPr>
              <p:spPr bwMode="auto">
                <a:xfrm>
                  <a:off x="3210" y="1972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CCC4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4" name="Freeform 84"/>
                <p:cNvSpPr>
                  <a:spLocks/>
                </p:cNvSpPr>
                <p:nvPr/>
              </p:nvSpPr>
              <p:spPr bwMode="auto">
                <a:xfrm>
                  <a:off x="3210" y="1984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FCC4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5" name="Freeform 85"/>
                <p:cNvSpPr>
                  <a:spLocks/>
                </p:cNvSpPr>
                <p:nvPr/>
              </p:nvSpPr>
              <p:spPr bwMode="auto">
                <a:xfrm>
                  <a:off x="3210" y="1996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6" name="Freeform 86"/>
                <p:cNvSpPr>
                  <a:spLocks/>
                </p:cNvSpPr>
                <p:nvPr/>
              </p:nvSpPr>
              <p:spPr bwMode="auto">
                <a:xfrm>
                  <a:off x="3210" y="2010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CC3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7" name="Freeform 87"/>
                <p:cNvSpPr>
                  <a:spLocks/>
                </p:cNvSpPr>
                <p:nvPr/>
              </p:nvSpPr>
              <p:spPr bwMode="auto">
                <a:xfrm>
                  <a:off x="3210" y="2022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BCC2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8" name="Freeform 88"/>
                <p:cNvSpPr>
                  <a:spLocks/>
                </p:cNvSpPr>
                <p:nvPr/>
              </p:nvSpPr>
              <p:spPr bwMode="auto">
                <a:xfrm>
                  <a:off x="3210" y="2034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7CC2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49" name="Freeform 89"/>
                <p:cNvSpPr>
                  <a:spLocks/>
                </p:cNvSpPr>
                <p:nvPr/>
              </p:nvSpPr>
              <p:spPr bwMode="auto">
                <a:xfrm>
                  <a:off x="3210" y="2047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3CC2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0" name="Freeform 90"/>
                <p:cNvSpPr>
                  <a:spLocks/>
                </p:cNvSpPr>
                <p:nvPr/>
              </p:nvSpPr>
              <p:spPr bwMode="auto">
                <a:xfrm>
                  <a:off x="3210" y="2060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FCC2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1" name="Freeform 91"/>
                <p:cNvSpPr>
                  <a:spLocks/>
                </p:cNvSpPr>
                <p:nvPr/>
              </p:nvSpPr>
              <p:spPr bwMode="auto">
                <a:xfrm>
                  <a:off x="3210" y="2071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BCC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2" name="Freeform 92"/>
                <p:cNvSpPr>
                  <a:spLocks/>
                </p:cNvSpPr>
                <p:nvPr/>
              </p:nvSpPr>
              <p:spPr bwMode="auto">
                <a:xfrm>
                  <a:off x="3210" y="2084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7CC1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3" name="Freeform 93"/>
                <p:cNvSpPr>
                  <a:spLocks/>
                </p:cNvSpPr>
                <p:nvPr/>
              </p:nvSpPr>
              <p:spPr bwMode="auto">
                <a:xfrm>
                  <a:off x="3210" y="2098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3CC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4" name="Freeform 94"/>
                <p:cNvSpPr>
                  <a:spLocks/>
                </p:cNvSpPr>
                <p:nvPr/>
              </p:nvSpPr>
              <p:spPr bwMode="auto">
                <a:xfrm>
                  <a:off x="3210" y="2108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CC1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5" name="Freeform 95"/>
                <p:cNvSpPr>
                  <a:spLocks/>
                </p:cNvSpPr>
                <p:nvPr/>
              </p:nvSpPr>
              <p:spPr bwMode="auto">
                <a:xfrm>
                  <a:off x="3210" y="2122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BCC1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6" name="Freeform 96"/>
                <p:cNvSpPr>
                  <a:spLocks/>
                </p:cNvSpPr>
                <p:nvPr/>
              </p:nvSpPr>
              <p:spPr bwMode="auto">
                <a:xfrm>
                  <a:off x="3210" y="2135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7CC1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7" name="Freeform 97"/>
                <p:cNvSpPr>
                  <a:spLocks/>
                </p:cNvSpPr>
                <p:nvPr/>
              </p:nvSpPr>
              <p:spPr bwMode="auto">
                <a:xfrm>
                  <a:off x="3210" y="2148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CC0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8" name="Freeform 98"/>
                <p:cNvSpPr>
                  <a:spLocks/>
                </p:cNvSpPr>
                <p:nvPr/>
              </p:nvSpPr>
              <p:spPr bwMode="auto">
                <a:xfrm>
                  <a:off x="3210" y="2159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FCC0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59" name="Freeform 99"/>
                <p:cNvSpPr>
                  <a:spLocks/>
                </p:cNvSpPr>
                <p:nvPr/>
              </p:nvSpPr>
              <p:spPr bwMode="auto">
                <a:xfrm>
                  <a:off x="3210" y="2172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BCC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0" name="Freeform 100"/>
                <p:cNvSpPr>
                  <a:spLocks/>
                </p:cNvSpPr>
                <p:nvPr/>
              </p:nvSpPr>
              <p:spPr bwMode="auto">
                <a:xfrm>
                  <a:off x="3210" y="2186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7CC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1" name="Freeform 101"/>
                <p:cNvSpPr>
                  <a:spLocks/>
                </p:cNvSpPr>
                <p:nvPr/>
              </p:nvSpPr>
              <p:spPr bwMode="auto">
                <a:xfrm>
                  <a:off x="3210" y="2199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3CC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2" name="Freeform 102"/>
                <p:cNvSpPr>
                  <a:spLocks/>
                </p:cNvSpPr>
                <p:nvPr/>
              </p:nvSpPr>
              <p:spPr bwMode="auto">
                <a:xfrm>
                  <a:off x="3210" y="2210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3" name="Freeform 103"/>
                <p:cNvSpPr>
                  <a:spLocks/>
                </p:cNvSpPr>
                <p:nvPr/>
              </p:nvSpPr>
              <p:spPr bwMode="auto">
                <a:xfrm>
                  <a:off x="3210" y="2223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9C6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4" name="Freeform 104"/>
                <p:cNvSpPr>
                  <a:spLocks/>
                </p:cNvSpPr>
                <p:nvPr/>
              </p:nvSpPr>
              <p:spPr bwMode="auto">
                <a:xfrm>
                  <a:off x="3210" y="2236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3C0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5" name="Freeform 105"/>
                <p:cNvSpPr>
                  <a:spLocks/>
                </p:cNvSpPr>
                <p:nvPr/>
              </p:nvSpPr>
              <p:spPr bwMode="auto">
                <a:xfrm>
                  <a:off x="3210" y="2247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CB9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6" name="Freeform 106"/>
                <p:cNvSpPr>
                  <a:spLocks/>
                </p:cNvSpPr>
                <p:nvPr/>
              </p:nvSpPr>
              <p:spPr bwMode="auto">
                <a:xfrm>
                  <a:off x="3210" y="2260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6B30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7" name="Freeform 107"/>
                <p:cNvSpPr>
                  <a:spLocks/>
                </p:cNvSpPr>
                <p:nvPr/>
              </p:nvSpPr>
              <p:spPr bwMode="auto">
                <a:xfrm>
                  <a:off x="3210" y="2274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AD0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8" name="Freeform 108"/>
                <p:cNvSpPr>
                  <a:spLocks/>
                </p:cNvSpPr>
                <p:nvPr/>
              </p:nvSpPr>
              <p:spPr bwMode="auto">
                <a:xfrm>
                  <a:off x="3210" y="2287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9A61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69" name="Freeform 109"/>
                <p:cNvSpPr>
                  <a:spLocks/>
                </p:cNvSpPr>
                <p:nvPr/>
              </p:nvSpPr>
              <p:spPr bwMode="auto">
                <a:xfrm>
                  <a:off x="3210" y="2298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3A01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0" name="Freeform 110"/>
                <p:cNvSpPr>
                  <a:spLocks/>
                </p:cNvSpPr>
                <p:nvPr/>
              </p:nvSpPr>
              <p:spPr bwMode="auto">
                <a:xfrm>
                  <a:off x="3210" y="2311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1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1" name="Freeform 111"/>
                <p:cNvSpPr>
                  <a:spLocks/>
                </p:cNvSpPr>
                <p:nvPr/>
              </p:nvSpPr>
              <p:spPr bwMode="auto">
                <a:xfrm>
                  <a:off x="3210" y="2324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6931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2" name="Freeform 112"/>
                <p:cNvSpPr>
                  <a:spLocks/>
                </p:cNvSpPr>
                <p:nvPr/>
              </p:nvSpPr>
              <p:spPr bwMode="auto">
                <a:xfrm>
                  <a:off x="3210" y="2335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8D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3" name="Freeform 113"/>
                <p:cNvSpPr>
                  <a:spLocks/>
                </p:cNvSpPr>
                <p:nvPr/>
              </p:nvSpPr>
              <p:spPr bwMode="auto">
                <a:xfrm>
                  <a:off x="3210" y="2348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986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4" name="Freeform 114"/>
                <p:cNvSpPr>
                  <a:spLocks/>
                </p:cNvSpPr>
                <p:nvPr/>
              </p:nvSpPr>
              <p:spPr bwMode="auto">
                <a:xfrm>
                  <a:off x="3210" y="2362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380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5" name="Freeform 115"/>
                <p:cNvSpPr>
                  <a:spLocks/>
                </p:cNvSpPr>
                <p:nvPr/>
              </p:nvSpPr>
              <p:spPr bwMode="auto">
                <a:xfrm>
                  <a:off x="3210" y="2375"/>
                  <a:ext cx="798" cy="23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16 h 17"/>
                    <a:gd name="T6" fmla="*/ 0 w 648"/>
                    <a:gd name="T7" fmla="*/ 16 h 17"/>
                    <a:gd name="T8" fmla="*/ 0 w 6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D7A2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6" name="Freeform 116"/>
                <p:cNvSpPr>
                  <a:spLocks/>
                </p:cNvSpPr>
                <p:nvPr/>
              </p:nvSpPr>
              <p:spPr bwMode="auto">
                <a:xfrm>
                  <a:off x="3210" y="2386"/>
                  <a:ext cx="798" cy="22"/>
                </a:xfrm>
                <a:custGeom>
                  <a:avLst/>
                  <a:gdLst>
                    <a:gd name="T0" fmla="*/ 0 w 648"/>
                    <a:gd name="T1" fmla="*/ 0 h 17"/>
                    <a:gd name="T2" fmla="*/ 647 w 648"/>
                    <a:gd name="T3" fmla="*/ 0 h 17"/>
                    <a:gd name="T4" fmla="*/ 647 w 648"/>
                    <a:gd name="T5" fmla="*/ 9 h 17"/>
                    <a:gd name="T6" fmla="*/ 644 w 648"/>
                    <a:gd name="T7" fmla="*/ 16 h 17"/>
                    <a:gd name="T8" fmla="*/ 2 w 648"/>
                    <a:gd name="T9" fmla="*/ 16 h 17"/>
                    <a:gd name="T10" fmla="*/ 0 w 648"/>
                    <a:gd name="T11" fmla="*/ 9 h 17"/>
                    <a:gd name="T12" fmla="*/ 0 w 64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8" h="1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647" y="9"/>
                      </a:lnTo>
                      <a:lnTo>
                        <a:pt x="644" y="16"/>
                      </a:lnTo>
                      <a:lnTo>
                        <a:pt x="2" y="16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673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7" name="Freeform 117"/>
                <p:cNvSpPr>
                  <a:spLocks/>
                </p:cNvSpPr>
                <p:nvPr/>
              </p:nvSpPr>
              <p:spPr bwMode="auto">
                <a:xfrm>
                  <a:off x="3212" y="2399"/>
                  <a:ext cx="792" cy="23"/>
                </a:xfrm>
                <a:custGeom>
                  <a:avLst/>
                  <a:gdLst>
                    <a:gd name="T0" fmla="*/ 0 w 643"/>
                    <a:gd name="T1" fmla="*/ 0 h 17"/>
                    <a:gd name="T2" fmla="*/ 642 w 643"/>
                    <a:gd name="T3" fmla="*/ 0 h 17"/>
                    <a:gd name="T4" fmla="*/ 634 w 643"/>
                    <a:gd name="T5" fmla="*/ 16 h 17"/>
                    <a:gd name="T6" fmla="*/ 8 w 643"/>
                    <a:gd name="T7" fmla="*/ 16 h 17"/>
                    <a:gd name="T8" fmla="*/ 0 w 64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3" h="17">
                      <a:moveTo>
                        <a:pt x="0" y="0"/>
                      </a:moveTo>
                      <a:lnTo>
                        <a:pt x="642" y="0"/>
                      </a:lnTo>
                      <a:lnTo>
                        <a:pt x="634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06D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8" name="Freeform 118"/>
                <p:cNvSpPr>
                  <a:spLocks/>
                </p:cNvSpPr>
                <p:nvPr/>
              </p:nvSpPr>
              <p:spPr bwMode="auto">
                <a:xfrm>
                  <a:off x="3222" y="2412"/>
                  <a:ext cx="772" cy="23"/>
                </a:xfrm>
                <a:custGeom>
                  <a:avLst/>
                  <a:gdLst>
                    <a:gd name="T0" fmla="*/ 0 w 627"/>
                    <a:gd name="T1" fmla="*/ 0 h 17"/>
                    <a:gd name="T2" fmla="*/ 626 w 627"/>
                    <a:gd name="T3" fmla="*/ 0 h 17"/>
                    <a:gd name="T4" fmla="*/ 617 w 627"/>
                    <a:gd name="T5" fmla="*/ 16 h 17"/>
                    <a:gd name="T6" fmla="*/ 8 w 627"/>
                    <a:gd name="T7" fmla="*/ 16 h 17"/>
                    <a:gd name="T8" fmla="*/ 0 w 62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7" h="17">
                      <a:moveTo>
                        <a:pt x="0" y="0"/>
                      </a:moveTo>
                      <a:lnTo>
                        <a:pt x="626" y="0"/>
                      </a:lnTo>
                      <a:lnTo>
                        <a:pt x="617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79" name="Freeform 119"/>
                <p:cNvSpPr>
                  <a:spLocks/>
                </p:cNvSpPr>
                <p:nvPr/>
              </p:nvSpPr>
              <p:spPr bwMode="auto">
                <a:xfrm>
                  <a:off x="3232" y="2423"/>
                  <a:ext cx="751" cy="23"/>
                </a:xfrm>
                <a:custGeom>
                  <a:avLst/>
                  <a:gdLst>
                    <a:gd name="T0" fmla="*/ 0 w 610"/>
                    <a:gd name="T1" fmla="*/ 0 h 17"/>
                    <a:gd name="T2" fmla="*/ 609 w 610"/>
                    <a:gd name="T3" fmla="*/ 0 h 17"/>
                    <a:gd name="T4" fmla="*/ 601 w 610"/>
                    <a:gd name="T5" fmla="*/ 16 h 17"/>
                    <a:gd name="T6" fmla="*/ 8 w 610"/>
                    <a:gd name="T7" fmla="*/ 16 h 17"/>
                    <a:gd name="T8" fmla="*/ 0 w 610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0" h="17">
                      <a:moveTo>
                        <a:pt x="0" y="0"/>
                      </a:moveTo>
                      <a:lnTo>
                        <a:pt x="609" y="0"/>
                      </a:lnTo>
                      <a:lnTo>
                        <a:pt x="601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643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0" name="Freeform 120"/>
                <p:cNvSpPr>
                  <a:spLocks/>
                </p:cNvSpPr>
                <p:nvPr/>
              </p:nvSpPr>
              <p:spPr bwMode="auto">
                <a:xfrm>
                  <a:off x="3242" y="2436"/>
                  <a:ext cx="732" cy="23"/>
                </a:xfrm>
                <a:custGeom>
                  <a:avLst/>
                  <a:gdLst>
                    <a:gd name="T0" fmla="*/ 0 w 594"/>
                    <a:gd name="T1" fmla="*/ 0 h 17"/>
                    <a:gd name="T2" fmla="*/ 593 w 594"/>
                    <a:gd name="T3" fmla="*/ 0 h 17"/>
                    <a:gd name="T4" fmla="*/ 583 w 594"/>
                    <a:gd name="T5" fmla="*/ 16 h 17"/>
                    <a:gd name="T6" fmla="*/ 7 w 594"/>
                    <a:gd name="T7" fmla="*/ 16 h 17"/>
                    <a:gd name="T8" fmla="*/ 0 w 59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4" h="17">
                      <a:moveTo>
                        <a:pt x="0" y="0"/>
                      </a:moveTo>
                      <a:lnTo>
                        <a:pt x="593" y="0"/>
                      </a:lnTo>
                      <a:lnTo>
                        <a:pt x="583" y="16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613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1" name="Freeform 121"/>
                <p:cNvSpPr>
                  <a:spLocks/>
                </p:cNvSpPr>
                <p:nvPr/>
              </p:nvSpPr>
              <p:spPr bwMode="auto">
                <a:xfrm>
                  <a:off x="3250" y="2450"/>
                  <a:ext cx="711" cy="22"/>
                </a:xfrm>
                <a:custGeom>
                  <a:avLst/>
                  <a:gdLst>
                    <a:gd name="T0" fmla="*/ 0 w 577"/>
                    <a:gd name="T1" fmla="*/ 0 h 17"/>
                    <a:gd name="T2" fmla="*/ 576 w 577"/>
                    <a:gd name="T3" fmla="*/ 0 h 17"/>
                    <a:gd name="T4" fmla="*/ 568 w 577"/>
                    <a:gd name="T5" fmla="*/ 16 h 17"/>
                    <a:gd name="T6" fmla="*/ 8 w 577"/>
                    <a:gd name="T7" fmla="*/ 16 h 17"/>
                    <a:gd name="T8" fmla="*/ 0 w 57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7" h="17"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568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5E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2" name="Freeform 122"/>
                <p:cNvSpPr>
                  <a:spLocks/>
                </p:cNvSpPr>
                <p:nvPr/>
              </p:nvSpPr>
              <p:spPr bwMode="auto">
                <a:xfrm>
                  <a:off x="3260" y="2462"/>
                  <a:ext cx="692" cy="22"/>
                </a:xfrm>
                <a:custGeom>
                  <a:avLst/>
                  <a:gdLst>
                    <a:gd name="T0" fmla="*/ 0 w 561"/>
                    <a:gd name="T1" fmla="*/ 0 h 17"/>
                    <a:gd name="T2" fmla="*/ 560 w 561"/>
                    <a:gd name="T3" fmla="*/ 0 h 17"/>
                    <a:gd name="T4" fmla="*/ 552 w 561"/>
                    <a:gd name="T5" fmla="*/ 16 h 17"/>
                    <a:gd name="T6" fmla="*/ 8 w 561"/>
                    <a:gd name="T7" fmla="*/ 16 h 17"/>
                    <a:gd name="T8" fmla="*/ 0 w 561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1" h="17">
                      <a:moveTo>
                        <a:pt x="0" y="0"/>
                      </a:moveTo>
                      <a:lnTo>
                        <a:pt x="560" y="0"/>
                      </a:lnTo>
                      <a:lnTo>
                        <a:pt x="552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5C2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3" name="Freeform 123"/>
                <p:cNvSpPr>
                  <a:spLocks/>
                </p:cNvSpPr>
                <p:nvPr/>
              </p:nvSpPr>
              <p:spPr bwMode="auto">
                <a:xfrm>
                  <a:off x="3270" y="2474"/>
                  <a:ext cx="672" cy="22"/>
                </a:xfrm>
                <a:custGeom>
                  <a:avLst/>
                  <a:gdLst>
                    <a:gd name="T0" fmla="*/ 0 w 545"/>
                    <a:gd name="T1" fmla="*/ 0 h 17"/>
                    <a:gd name="T2" fmla="*/ 544 w 545"/>
                    <a:gd name="T3" fmla="*/ 0 h 17"/>
                    <a:gd name="T4" fmla="*/ 536 w 545"/>
                    <a:gd name="T5" fmla="*/ 16 h 17"/>
                    <a:gd name="T6" fmla="*/ 9 w 545"/>
                    <a:gd name="T7" fmla="*/ 16 h 17"/>
                    <a:gd name="T8" fmla="*/ 0 w 545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5" h="17">
                      <a:moveTo>
                        <a:pt x="0" y="0"/>
                      </a:moveTo>
                      <a:lnTo>
                        <a:pt x="544" y="0"/>
                      </a:lnTo>
                      <a:lnTo>
                        <a:pt x="536" y="16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592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4" name="Freeform 124"/>
                <p:cNvSpPr>
                  <a:spLocks/>
                </p:cNvSpPr>
                <p:nvPr/>
              </p:nvSpPr>
              <p:spPr bwMode="auto">
                <a:xfrm>
                  <a:off x="3282" y="2487"/>
                  <a:ext cx="649" cy="23"/>
                </a:xfrm>
                <a:custGeom>
                  <a:avLst/>
                  <a:gdLst>
                    <a:gd name="T0" fmla="*/ 0 w 528"/>
                    <a:gd name="T1" fmla="*/ 0 h 17"/>
                    <a:gd name="T2" fmla="*/ 527 w 528"/>
                    <a:gd name="T3" fmla="*/ 0 h 17"/>
                    <a:gd name="T4" fmla="*/ 518 w 528"/>
                    <a:gd name="T5" fmla="*/ 16 h 17"/>
                    <a:gd name="T6" fmla="*/ 8 w 528"/>
                    <a:gd name="T7" fmla="*/ 16 h 17"/>
                    <a:gd name="T8" fmla="*/ 0 w 52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17">
                      <a:moveTo>
                        <a:pt x="0" y="0"/>
                      </a:moveTo>
                      <a:lnTo>
                        <a:pt x="527" y="0"/>
                      </a:lnTo>
                      <a:lnTo>
                        <a:pt x="518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56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5" name="Freeform 125"/>
                <p:cNvSpPr>
                  <a:spLocks/>
                </p:cNvSpPr>
                <p:nvPr/>
              </p:nvSpPr>
              <p:spPr bwMode="auto">
                <a:xfrm>
                  <a:off x="3292" y="2499"/>
                  <a:ext cx="628" cy="23"/>
                </a:xfrm>
                <a:custGeom>
                  <a:avLst/>
                  <a:gdLst>
                    <a:gd name="T0" fmla="*/ 0 w 511"/>
                    <a:gd name="T1" fmla="*/ 0 h 17"/>
                    <a:gd name="T2" fmla="*/ 510 w 511"/>
                    <a:gd name="T3" fmla="*/ 0 h 17"/>
                    <a:gd name="T4" fmla="*/ 501 w 511"/>
                    <a:gd name="T5" fmla="*/ 16 h 17"/>
                    <a:gd name="T6" fmla="*/ 7 w 511"/>
                    <a:gd name="T7" fmla="*/ 16 h 17"/>
                    <a:gd name="T8" fmla="*/ 0 w 511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1" h="17">
                      <a:moveTo>
                        <a:pt x="0" y="0"/>
                      </a:moveTo>
                      <a:lnTo>
                        <a:pt x="510" y="0"/>
                      </a:lnTo>
                      <a:lnTo>
                        <a:pt x="501" y="16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542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6" name="Freeform 126"/>
                <p:cNvSpPr>
                  <a:spLocks/>
                </p:cNvSpPr>
                <p:nvPr/>
              </p:nvSpPr>
              <p:spPr bwMode="auto">
                <a:xfrm>
                  <a:off x="3300" y="2511"/>
                  <a:ext cx="609" cy="23"/>
                </a:xfrm>
                <a:custGeom>
                  <a:avLst/>
                  <a:gdLst>
                    <a:gd name="T0" fmla="*/ 0 w 495"/>
                    <a:gd name="T1" fmla="*/ 0 h 17"/>
                    <a:gd name="T2" fmla="*/ 494 w 495"/>
                    <a:gd name="T3" fmla="*/ 0 h 17"/>
                    <a:gd name="T4" fmla="*/ 485 w 495"/>
                    <a:gd name="T5" fmla="*/ 16 h 17"/>
                    <a:gd name="T6" fmla="*/ 8 w 495"/>
                    <a:gd name="T7" fmla="*/ 16 h 17"/>
                    <a:gd name="T8" fmla="*/ 0 w 495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5" h="17">
                      <a:moveTo>
                        <a:pt x="0" y="0"/>
                      </a:moveTo>
                      <a:lnTo>
                        <a:pt x="494" y="0"/>
                      </a:lnTo>
                      <a:lnTo>
                        <a:pt x="485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512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7" name="Freeform 127"/>
                <p:cNvSpPr>
                  <a:spLocks/>
                </p:cNvSpPr>
                <p:nvPr/>
              </p:nvSpPr>
              <p:spPr bwMode="auto">
                <a:xfrm>
                  <a:off x="3310" y="2524"/>
                  <a:ext cx="588" cy="23"/>
                </a:xfrm>
                <a:custGeom>
                  <a:avLst/>
                  <a:gdLst>
                    <a:gd name="T0" fmla="*/ 0 w 478"/>
                    <a:gd name="T1" fmla="*/ 0 h 17"/>
                    <a:gd name="T2" fmla="*/ 477 w 478"/>
                    <a:gd name="T3" fmla="*/ 0 h 17"/>
                    <a:gd name="T4" fmla="*/ 469 w 478"/>
                    <a:gd name="T5" fmla="*/ 16 h 17"/>
                    <a:gd name="T6" fmla="*/ 8 w 478"/>
                    <a:gd name="T7" fmla="*/ 16 h 17"/>
                    <a:gd name="T8" fmla="*/ 0 w 47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8" h="17">
                      <a:moveTo>
                        <a:pt x="0" y="0"/>
                      </a:moveTo>
                      <a:lnTo>
                        <a:pt x="477" y="0"/>
                      </a:lnTo>
                      <a:lnTo>
                        <a:pt x="469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4E2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8" name="Freeform 128"/>
                <p:cNvSpPr>
                  <a:spLocks/>
                </p:cNvSpPr>
                <p:nvPr/>
              </p:nvSpPr>
              <p:spPr bwMode="auto">
                <a:xfrm>
                  <a:off x="3319" y="2536"/>
                  <a:ext cx="570" cy="23"/>
                </a:xfrm>
                <a:custGeom>
                  <a:avLst/>
                  <a:gdLst>
                    <a:gd name="T0" fmla="*/ 0 w 462"/>
                    <a:gd name="T1" fmla="*/ 0 h 17"/>
                    <a:gd name="T2" fmla="*/ 461 w 462"/>
                    <a:gd name="T3" fmla="*/ 0 h 17"/>
                    <a:gd name="T4" fmla="*/ 453 w 462"/>
                    <a:gd name="T5" fmla="*/ 16 h 17"/>
                    <a:gd name="T6" fmla="*/ 8 w 462"/>
                    <a:gd name="T7" fmla="*/ 16 h 17"/>
                    <a:gd name="T8" fmla="*/ 0 w 462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2" h="17">
                      <a:moveTo>
                        <a:pt x="0" y="0"/>
                      </a:moveTo>
                      <a:lnTo>
                        <a:pt x="461" y="0"/>
                      </a:lnTo>
                      <a:lnTo>
                        <a:pt x="453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4C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89" name="Freeform 129"/>
                <p:cNvSpPr>
                  <a:spLocks/>
                </p:cNvSpPr>
                <p:nvPr/>
              </p:nvSpPr>
              <p:spPr bwMode="auto">
                <a:xfrm>
                  <a:off x="3330" y="2550"/>
                  <a:ext cx="549" cy="22"/>
                </a:xfrm>
                <a:custGeom>
                  <a:avLst/>
                  <a:gdLst>
                    <a:gd name="T0" fmla="*/ 0 w 446"/>
                    <a:gd name="T1" fmla="*/ 0 h 17"/>
                    <a:gd name="T2" fmla="*/ 445 w 446"/>
                    <a:gd name="T3" fmla="*/ 0 h 17"/>
                    <a:gd name="T4" fmla="*/ 435 w 446"/>
                    <a:gd name="T5" fmla="*/ 16 h 17"/>
                    <a:gd name="T6" fmla="*/ 7 w 446"/>
                    <a:gd name="T7" fmla="*/ 16 h 17"/>
                    <a:gd name="T8" fmla="*/ 0 w 44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6" h="17">
                      <a:moveTo>
                        <a:pt x="0" y="0"/>
                      </a:moveTo>
                      <a:lnTo>
                        <a:pt x="445" y="0"/>
                      </a:lnTo>
                      <a:lnTo>
                        <a:pt x="435" y="16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492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0" name="Freeform 130"/>
                <p:cNvSpPr>
                  <a:spLocks/>
                </p:cNvSpPr>
                <p:nvPr/>
              </p:nvSpPr>
              <p:spPr bwMode="auto">
                <a:xfrm>
                  <a:off x="3338" y="2562"/>
                  <a:ext cx="528" cy="22"/>
                </a:xfrm>
                <a:custGeom>
                  <a:avLst/>
                  <a:gdLst>
                    <a:gd name="T0" fmla="*/ 0 w 429"/>
                    <a:gd name="T1" fmla="*/ 0 h 17"/>
                    <a:gd name="T2" fmla="*/ 428 w 429"/>
                    <a:gd name="T3" fmla="*/ 0 h 17"/>
                    <a:gd name="T4" fmla="*/ 420 w 429"/>
                    <a:gd name="T5" fmla="*/ 16 h 17"/>
                    <a:gd name="T6" fmla="*/ 8 w 429"/>
                    <a:gd name="T7" fmla="*/ 16 h 17"/>
                    <a:gd name="T8" fmla="*/ 0 w 42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9" h="17">
                      <a:moveTo>
                        <a:pt x="0" y="0"/>
                      </a:moveTo>
                      <a:lnTo>
                        <a:pt x="428" y="0"/>
                      </a:lnTo>
                      <a:lnTo>
                        <a:pt x="420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46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1" name="Freeform 131"/>
                <p:cNvSpPr>
                  <a:spLocks/>
                </p:cNvSpPr>
                <p:nvPr/>
              </p:nvSpPr>
              <p:spPr bwMode="auto">
                <a:xfrm>
                  <a:off x="3348" y="2574"/>
                  <a:ext cx="509" cy="22"/>
                </a:xfrm>
                <a:custGeom>
                  <a:avLst/>
                  <a:gdLst>
                    <a:gd name="T0" fmla="*/ 0 w 413"/>
                    <a:gd name="T1" fmla="*/ 0 h 17"/>
                    <a:gd name="T2" fmla="*/ 412 w 413"/>
                    <a:gd name="T3" fmla="*/ 0 h 17"/>
                    <a:gd name="T4" fmla="*/ 403 w 413"/>
                    <a:gd name="T5" fmla="*/ 16 h 17"/>
                    <a:gd name="T6" fmla="*/ 8 w 413"/>
                    <a:gd name="T7" fmla="*/ 16 h 17"/>
                    <a:gd name="T8" fmla="*/ 0 w 41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3" h="17">
                      <a:moveTo>
                        <a:pt x="0" y="0"/>
                      </a:moveTo>
                      <a:lnTo>
                        <a:pt x="412" y="0"/>
                      </a:lnTo>
                      <a:lnTo>
                        <a:pt x="403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442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2" name="Freeform 132"/>
                <p:cNvSpPr>
                  <a:spLocks/>
                </p:cNvSpPr>
                <p:nvPr/>
              </p:nvSpPr>
              <p:spPr bwMode="auto">
                <a:xfrm>
                  <a:off x="3358" y="2587"/>
                  <a:ext cx="488" cy="23"/>
                </a:xfrm>
                <a:custGeom>
                  <a:avLst/>
                  <a:gdLst>
                    <a:gd name="T0" fmla="*/ 0 w 396"/>
                    <a:gd name="T1" fmla="*/ 0 h 17"/>
                    <a:gd name="T2" fmla="*/ 395 w 396"/>
                    <a:gd name="T3" fmla="*/ 0 h 17"/>
                    <a:gd name="T4" fmla="*/ 387 w 396"/>
                    <a:gd name="T5" fmla="*/ 16 h 17"/>
                    <a:gd name="T6" fmla="*/ 9 w 396"/>
                    <a:gd name="T7" fmla="*/ 16 h 17"/>
                    <a:gd name="T8" fmla="*/ 0 w 39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6" h="17">
                      <a:moveTo>
                        <a:pt x="0" y="0"/>
                      </a:moveTo>
                      <a:lnTo>
                        <a:pt x="395" y="0"/>
                      </a:lnTo>
                      <a:lnTo>
                        <a:pt x="387" y="16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41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3" name="Freeform 133"/>
                <p:cNvSpPr>
                  <a:spLocks/>
                </p:cNvSpPr>
                <p:nvPr/>
              </p:nvSpPr>
              <p:spPr bwMode="auto">
                <a:xfrm>
                  <a:off x="3369" y="2598"/>
                  <a:ext cx="466" cy="22"/>
                </a:xfrm>
                <a:custGeom>
                  <a:avLst/>
                  <a:gdLst>
                    <a:gd name="T0" fmla="*/ 0 w 379"/>
                    <a:gd name="T1" fmla="*/ 0 h 17"/>
                    <a:gd name="T2" fmla="*/ 378 w 379"/>
                    <a:gd name="T3" fmla="*/ 0 h 17"/>
                    <a:gd name="T4" fmla="*/ 370 w 379"/>
                    <a:gd name="T5" fmla="*/ 16 h 17"/>
                    <a:gd name="T6" fmla="*/ 8 w 379"/>
                    <a:gd name="T7" fmla="*/ 16 h 17"/>
                    <a:gd name="T8" fmla="*/ 0 w 37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9" h="17">
                      <a:moveTo>
                        <a:pt x="0" y="0"/>
                      </a:moveTo>
                      <a:lnTo>
                        <a:pt x="378" y="0"/>
                      </a:lnTo>
                      <a:lnTo>
                        <a:pt x="370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83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4" name="Freeform 134"/>
                <p:cNvSpPr>
                  <a:spLocks/>
                </p:cNvSpPr>
                <p:nvPr/>
              </p:nvSpPr>
              <p:spPr bwMode="auto">
                <a:xfrm>
                  <a:off x="3378" y="2611"/>
                  <a:ext cx="447" cy="23"/>
                </a:xfrm>
                <a:custGeom>
                  <a:avLst/>
                  <a:gdLst>
                    <a:gd name="T0" fmla="*/ 0 w 363"/>
                    <a:gd name="T1" fmla="*/ 0 h 17"/>
                    <a:gd name="T2" fmla="*/ 362 w 363"/>
                    <a:gd name="T3" fmla="*/ 0 h 17"/>
                    <a:gd name="T4" fmla="*/ 352 w 363"/>
                    <a:gd name="T5" fmla="*/ 16 h 17"/>
                    <a:gd name="T6" fmla="*/ 6 w 363"/>
                    <a:gd name="T7" fmla="*/ 16 h 17"/>
                    <a:gd name="T8" fmla="*/ 0 w 36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3" h="17">
                      <a:moveTo>
                        <a:pt x="0" y="0"/>
                      </a:moveTo>
                      <a:lnTo>
                        <a:pt x="362" y="0"/>
                      </a:lnTo>
                      <a:lnTo>
                        <a:pt x="352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73C1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5" name="Freeform 135"/>
                <p:cNvSpPr>
                  <a:spLocks/>
                </p:cNvSpPr>
                <p:nvPr/>
              </p:nvSpPr>
              <p:spPr bwMode="auto">
                <a:xfrm>
                  <a:off x="3386" y="2624"/>
                  <a:ext cx="427" cy="23"/>
                </a:xfrm>
                <a:custGeom>
                  <a:avLst/>
                  <a:gdLst>
                    <a:gd name="T0" fmla="*/ 0 w 347"/>
                    <a:gd name="T1" fmla="*/ 0 h 17"/>
                    <a:gd name="T2" fmla="*/ 346 w 347"/>
                    <a:gd name="T3" fmla="*/ 0 h 17"/>
                    <a:gd name="T4" fmla="*/ 338 w 347"/>
                    <a:gd name="T5" fmla="*/ 16 h 17"/>
                    <a:gd name="T6" fmla="*/ 9 w 347"/>
                    <a:gd name="T7" fmla="*/ 16 h 17"/>
                    <a:gd name="T8" fmla="*/ 0 w 34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17">
                      <a:moveTo>
                        <a:pt x="0" y="0"/>
                      </a:moveTo>
                      <a:lnTo>
                        <a:pt x="346" y="0"/>
                      </a:lnTo>
                      <a:lnTo>
                        <a:pt x="338" y="16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739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6" name="Freeform 136"/>
                <p:cNvSpPr>
                  <a:spLocks/>
                </p:cNvSpPr>
                <p:nvPr/>
              </p:nvSpPr>
              <p:spPr bwMode="auto">
                <a:xfrm>
                  <a:off x="3397" y="2638"/>
                  <a:ext cx="406" cy="22"/>
                </a:xfrm>
                <a:custGeom>
                  <a:avLst/>
                  <a:gdLst>
                    <a:gd name="T0" fmla="*/ 0 w 330"/>
                    <a:gd name="T1" fmla="*/ 0 h 17"/>
                    <a:gd name="T2" fmla="*/ 329 w 330"/>
                    <a:gd name="T3" fmla="*/ 0 h 17"/>
                    <a:gd name="T4" fmla="*/ 321 w 330"/>
                    <a:gd name="T5" fmla="*/ 16 h 17"/>
                    <a:gd name="T6" fmla="*/ 8 w 330"/>
                    <a:gd name="T7" fmla="*/ 16 h 17"/>
                    <a:gd name="T8" fmla="*/ 0 w 330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0" h="17">
                      <a:moveTo>
                        <a:pt x="0" y="0"/>
                      </a:moveTo>
                      <a:lnTo>
                        <a:pt x="329" y="0"/>
                      </a:lnTo>
                      <a:lnTo>
                        <a:pt x="321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736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7" name="Freeform 137"/>
                <p:cNvSpPr>
                  <a:spLocks/>
                </p:cNvSpPr>
                <p:nvPr/>
              </p:nvSpPr>
              <p:spPr bwMode="auto">
                <a:xfrm>
                  <a:off x="3407" y="2648"/>
                  <a:ext cx="387" cy="23"/>
                </a:xfrm>
                <a:custGeom>
                  <a:avLst/>
                  <a:gdLst>
                    <a:gd name="T0" fmla="*/ 0 w 314"/>
                    <a:gd name="T1" fmla="*/ 0 h 17"/>
                    <a:gd name="T2" fmla="*/ 313 w 314"/>
                    <a:gd name="T3" fmla="*/ 0 h 17"/>
                    <a:gd name="T4" fmla="*/ 304 w 314"/>
                    <a:gd name="T5" fmla="*/ 16 h 17"/>
                    <a:gd name="T6" fmla="*/ 8 w 314"/>
                    <a:gd name="T7" fmla="*/ 16 h 17"/>
                    <a:gd name="T8" fmla="*/ 0 w 31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4" h="17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04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7331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8" name="Freeform 138"/>
                <p:cNvSpPr>
                  <a:spLocks/>
                </p:cNvSpPr>
                <p:nvPr/>
              </p:nvSpPr>
              <p:spPr bwMode="auto">
                <a:xfrm>
                  <a:off x="3417" y="2662"/>
                  <a:ext cx="366" cy="22"/>
                </a:xfrm>
                <a:custGeom>
                  <a:avLst/>
                  <a:gdLst>
                    <a:gd name="T0" fmla="*/ 0 w 297"/>
                    <a:gd name="T1" fmla="*/ 0 h 17"/>
                    <a:gd name="T2" fmla="*/ 296 w 297"/>
                    <a:gd name="T3" fmla="*/ 0 h 17"/>
                    <a:gd name="T4" fmla="*/ 287 w 297"/>
                    <a:gd name="T5" fmla="*/ 16 h 17"/>
                    <a:gd name="T6" fmla="*/ 7 w 297"/>
                    <a:gd name="T7" fmla="*/ 16 h 17"/>
                    <a:gd name="T8" fmla="*/ 0 w 29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7" h="17">
                      <a:moveTo>
                        <a:pt x="0" y="0"/>
                      </a:moveTo>
                      <a:lnTo>
                        <a:pt x="296" y="0"/>
                      </a:lnTo>
                      <a:lnTo>
                        <a:pt x="287" y="16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7311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299" name="Freeform 139"/>
                <p:cNvSpPr>
                  <a:spLocks/>
                </p:cNvSpPr>
                <p:nvPr/>
              </p:nvSpPr>
              <p:spPr bwMode="auto">
                <a:xfrm>
                  <a:off x="3426" y="2675"/>
                  <a:ext cx="346" cy="23"/>
                </a:xfrm>
                <a:custGeom>
                  <a:avLst/>
                  <a:gdLst>
                    <a:gd name="T0" fmla="*/ 0 w 281"/>
                    <a:gd name="T1" fmla="*/ 0 h 17"/>
                    <a:gd name="T2" fmla="*/ 280 w 281"/>
                    <a:gd name="T3" fmla="*/ 0 h 17"/>
                    <a:gd name="T4" fmla="*/ 271 w 281"/>
                    <a:gd name="T5" fmla="*/ 16 h 17"/>
                    <a:gd name="T6" fmla="*/ 8 w 281"/>
                    <a:gd name="T7" fmla="*/ 16 h 17"/>
                    <a:gd name="T8" fmla="*/ 0 w 281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1" h="17">
                      <a:moveTo>
                        <a:pt x="0" y="0"/>
                      </a:moveTo>
                      <a:lnTo>
                        <a:pt x="280" y="0"/>
                      </a:lnTo>
                      <a:lnTo>
                        <a:pt x="271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72E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0" name="Freeform 140"/>
                <p:cNvSpPr>
                  <a:spLocks/>
                </p:cNvSpPr>
                <p:nvPr/>
              </p:nvSpPr>
              <p:spPr bwMode="auto">
                <a:xfrm>
                  <a:off x="3436" y="2686"/>
                  <a:ext cx="325" cy="22"/>
                </a:xfrm>
                <a:custGeom>
                  <a:avLst/>
                  <a:gdLst>
                    <a:gd name="T0" fmla="*/ 0 w 264"/>
                    <a:gd name="T1" fmla="*/ 0 h 17"/>
                    <a:gd name="T2" fmla="*/ 263 w 264"/>
                    <a:gd name="T3" fmla="*/ 0 h 17"/>
                    <a:gd name="T4" fmla="*/ 255 w 264"/>
                    <a:gd name="T5" fmla="*/ 16 h 17"/>
                    <a:gd name="T6" fmla="*/ 8 w 264"/>
                    <a:gd name="T7" fmla="*/ 16 h 17"/>
                    <a:gd name="T8" fmla="*/ 0 w 26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4" h="17">
                      <a:moveTo>
                        <a:pt x="0" y="0"/>
                      </a:moveTo>
                      <a:lnTo>
                        <a:pt x="263" y="0"/>
                      </a:lnTo>
                      <a:lnTo>
                        <a:pt x="255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72B1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1" name="Freeform 141"/>
                <p:cNvSpPr>
                  <a:spLocks/>
                </p:cNvSpPr>
                <p:nvPr/>
              </p:nvSpPr>
              <p:spPr bwMode="auto">
                <a:xfrm>
                  <a:off x="3445" y="2699"/>
                  <a:ext cx="305" cy="23"/>
                </a:xfrm>
                <a:custGeom>
                  <a:avLst/>
                  <a:gdLst>
                    <a:gd name="T0" fmla="*/ 0 w 248"/>
                    <a:gd name="T1" fmla="*/ 0 h 17"/>
                    <a:gd name="T2" fmla="*/ 247 w 248"/>
                    <a:gd name="T3" fmla="*/ 0 h 17"/>
                    <a:gd name="T4" fmla="*/ 239 w 248"/>
                    <a:gd name="T5" fmla="*/ 16 h 17"/>
                    <a:gd name="T6" fmla="*/ 8 w 248"/>
                    <a:gd name="T7" fmla="*/ 16 h 17"/>
                    <a:gd name="T8" fmla="*/ 0 w 24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7">
                      <a:moveTo>
                        <a:pt x="0" y="0"/>
                      </a:moveTo>
                      <a:lnTo>
                        <a:pt x="247" y="0"/>
                      </a:lnTo>
                      <a:lnTo>
                        <a:pt x="239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291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2" name="Freeform 142"/>
                <p:cNvSpPr>
                  <a:spLocks/>
                </p:cNvSpPr>
                <p:nvPr/>
              </p:nvSpPr>
              <p:spPr bwMode="auto">
                <a:xfrm>
                  <a:off x="3455" y="2712"/>
                  <a:ext cx="285" cy="23"/>
                </a:xfrm>
                <a:custGeom>
                  <a:avLst/>
                  <a:gdLst>
                    <a:gd name="T0" fmla="*/ 0 w 232"/>
                    <a:gd name="T1" fmla="*/ 0 h 17"/>
                    <a:gd name="T2" fmla="*/ 231 w 232"/>
                    <a:gd name="T3" fmla="*/ 0 h 17"/>
                    <a:gd name="T4" fmla="*/ 223 w 232"/>
                    <a:gd name="T5" fmla="*/ 16 h 17"/>
                    <a:gd name="T6" fmla="*/ 9 w 232"/>
                    <a:gd name="T7" fmla="*/ 16 h 17"/>
                    <a:gd name="T8" fmla="*/ 0 w 232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17">
                      <a:moveTo>
                        <a:pt x="0" y="0"/>
                      </a:moveTo>
                      <a:lnTo>
                        <a:pt x="231" y="0"/>
                      </a:lnTo>
                      <a:lnTo>
                        <a:pt x="223" y="16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261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3" name="Freeform 143"/>
                <p:cNvSpPr>
                  <a:spLocks/>
                </p:cNvSpPr>
                <p:nvPr/>
              </p:nvSpPr>
              <p:spPr bwMode="auto">
                <a:xfrm>
                  <a:off x="3466" y="2726"/>
                  <a:ext cx="265" cy="22"/>
                </a:xfrm>
                <a:custGeom>
                  <a:avLst/>
                  <a:gdLst>
                    <a:gd name="T0" fmla="*/ 0 w 215"/>
                    <a:gd name="T1" fmla="*/ 0 h 17"/>
                    <a:gd name="T2" fmla="*/ 214 w 215"/>
                    <a:gd name="T3" fmla="*/ 0 h 17"/>
                    <a:gd name="T4" fmla="*/ 204 w 215"/>
                    <a:gd name="T5" fmla="*/ 16 h 17"/>
                    <a:gd name="T6" fmla="*/ 6 w 215"/>
                    <a:gd name="T7" fmla="*/ 16 h 17"/>
                    <a:gd name="T8" fmla="*/ 0 w 215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" h="17">
                      <a:moveTo>
                        <a:pt x="0" y="0"/>
                      </a:moveTo>
                      <a:lnTo>
                        <a:pt x="214" y="0"/>
                      </a:lnTo>
                      <a:lnTo>
                        <a:pt x="204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231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4" name="Freeform 144"/>
                <p:cNvSpPr>
                  <a:spLocks/>
                </p:cNvSpPr>
                <p:nvPr/>
              </p:nvSpPr>
              <p:spPr bwMode="auto">
                <a:xfrm>
                  <a:off x="3474" y="2736"/>
                  <a:ext cx="244" cy="23"/>
                </a:xfrm>
                <a:custGeom>
                  <a:avLst/>
                  <a:gdLst>
                    <a:gd name="T0" fmla="*/ 0 w 199"/>
                    <a:gd name="T1" fmla="*/ 0 h 17"/>
                    <a:gd name="T2" fmla="*/ 198 w 199"/>
                    <a:gd name="T3" fmla="*/ 0 h 17"/>
                    <a:gd name="T4" fmla="*/ 190 w 199"/>
                    <a:gd name="T5" fmla="*/ 16 h 17"/>
                    <a:gd name="T6" fmla="*/ 8 w 199"/>
                    <a:gd name="T7" fmla="*/ 16 h 17"/>
                    <a:gd name="T8" fmla="*/ 0 w 19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7">
                      <a:moveTo>
                        <a:pt x="0" y="0"/>
                      </a:moveTo>
                      <a:lnTo>
                        <a:pt x="198" y="0"/>
                      </a:lnTo>
                      <a:lnTo>
                        <a:pt x="190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211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5" name="Freeform 145"/>
                <p:cNvSpPr>
                  <a:spLocks/>
                </p:cNvSpPr>
                <p:nvPr/>
              </p:nvSpPr>
              <p:spPr bwMode="auto">
                <a:xfrm>
                  <a:off x="3484" y="2750"/>
                  <a:ext cx="225" cy="22"/>
                </a:xfrm>
                <a:custGeom>
                  <a:avLst/>
                  <a:gdLst>
                    <a:gd name="T0" fmla="*/ 0 w 183"/>
                    <a:gd name="T1" fmla="*/ 0 h 17"/>
                    <a:gd name="T2" fmla="*/ 182 w 183"/>
                    <a:gd name="T3" fmla="*/ 0 h 17"/>
                    <a:gd name="T4" fmla="*/ 173 w 183"/>
                    <a:gd name="T5" fmla="*/ 16 h 17"/>
                    <a:gd name="T6" fmla="*/ 9 w 183"/>
                    <a:gd name="T7" fmla="*/ 16 h 17"/>
                    <a:gd name="T8" fmla="*/ 0 w 18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17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73" y="16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1E0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6" name="Freeform 146"/>
                <p:cNvSpPr>
                  <a:spLocks/>
                </p:cNvSpPr>
                <p:nvPr/>
              </p:nvSpPr>
              <p:spPr bwMode="auto">
                <a:xfrm>
                  <a:off x="3495" y="2763"/>
                  <a:ext cx="203" cy="23"/>
                </a:xfrm>
                <a:custGeom>
                  <a:avLst/>
                  <a:gdLst>
                    <a:gd name="T0" fmla="*/ 0 w 165"/>
                    <a:gd name="T1" fmla="*/ 0 h 17"/>
                    <a:gd name="T2" fmla="*/ 164 w 165"/>
                    <a:gd name="T3" fmla="*/ 0 h 17"/>
                    <a:gd name="T4" fmla="*/ 156 w 165"/>
                    <a:gd name="T5" fmla="*/ 16 h 17"/>
                    <a:gd name="T6" fmla="*/ 8 w 165"/>
                    <a:gd name="T7" fmla="*/ 16 h 17"/>
                    <a:gd name="T8" fmla="*/ 0 w 165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7">
                      <a:moveTo>
                        <a:pt x="0" y="0"/>
                      </a:moveTo>
                      <a:lnTo>
                        <a:pt x="164" y="0"/>
                      </a:lnTo>
                      <a:lnTo>
                        <a:pt x="156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1B0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7" name="Freeform 147"/>
                <p:cNvSpPr>
                  <a:spLocks/>
                </p:cNvSpPr>
                <p:nvPr/>
              </p:nvSpPr>
              <p:spPr bwMode="auto">
                <a:xfrm>
                  <a:off x="3504" y="2774"/>
                  <a:ext cx="184" cy="22"/>
                </a:xfrm>
                <a:custGeom>
                  <a:avLst/>
                  <a:gdLst>
                    <a:gd name="T0" fmla="*/ 0 w 149"/>
                    <a:gd name="T1" fmla="*/ 0 h 17"/>
                    <a:gd name="T2" fmla="*/ 148 w 149"/>
                    <a:gd name="T3" fmla="*/ 0 h 17"/>
                    <a:gd name="T4" fmla="*/ 138 w 149"/>
                    <a:gd name="T5" fmla="*/ 16 h 17"/>
                    <a:gd name="T6" fmla="*/ 6 w 149"/>
                    <a:gd name="T7" fmla="*/ 16 h 17"/>
                    <a:gd name="T8" fmla="*/ 0 w 14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7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38" y="1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190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8" name="Freeform 148"/>
                <p:cNvSpPr>
                  <a:spLocks/>
                </p:cNvSpPr>
                <p:nvPr/>
              </p:nvSpPr>
              <p:spPr bwMode="auto">
                <a:xfrm>
                  <a:off x="3511" y="2787"/>
                  <a:ext cx="165" cy="23"/>
                </a:xfrm>
                <a:custGeom>
                  <a:avLst/>
                  <a:gdLst>
                    <a:gd name="T0" fmla="*/ 0 w 133"/>
                    <a:gd name="T1" fmla="*/ 0 h 17"/>
                    <a:gd name="T2" fmla="*/ 132 w 133"/>
                    <a:gd name="T3" fmla="*/ 0 h 17"/>
                    <a:gd name="T4" fmla="*/ 124 w 133"/>
                    <a:gd name="T5" fmla="*/ 16 h 17"/>
                    <a:gd name="T6" fmla="*/ 9 w 133"/>
                    <a:gd name="T7" fmla="*/ 16 h 17"/>
                    <a:gd name="T8" fmla="*/ 0 w 13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17">
                      <a:moveTo>
                        <a:pt x="0" y="0"/>
                      </a:moveTo>
                      <a:lnTo>
                        <a:pt x="132" y="0"/>
                      </a:lnTo>
                      <a:lnTo>
                        <a:pt x="124" y="16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6160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09" name="Freeform 149"/>
                <p:cNvSpPr>
                  <a:spLocks/>
                </p:cNvSpPr>
                <p:nvPr/>
              </p:nvSpPr>
              <p:spPr bwMode="auto">
                <a:xfrm>
                  <a:off x="3522" y="2800"/>
                  <a:ext cx="144" cy="23"/>
                </a:xfrm>
                <a:custGeom>
                  <a:avLst/>
                  <a:gdLst>
                    <a:gd name="T0" fmla="*/ 0 w 116"/>
                    <a:gd name="T1" fmla="*/ 0 h 17"/>
                    <a:gd name="T2" fmla="*/ 115 w 116"/>
                    <a:gd name="T3" fmla="*/ 0 h 17"/>
                    <a:gd name="T4" fmla="*/ 107 w 116"/>
                    <a:gd name="T5" fmla="*/ 16 h 17"/>
                    <a:gd name="T6" fmla="*/ 8 w 116"/>
                    <a:gd name="T7" fmla="*/ 16 h 17"/>
                    <a:gd name="T8" fmla="*/ 0 w 11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7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107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5130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0" name="Freeform 150"/>
                <p:cNvSpPr>
                  <a:spLocks/>
                </p:cNvSpPr>
                <p:nvPr/>
              </p:nvSpPr>
              <p:spPr bwMode="auto">
                <a:xfrm>
                  <a:off x="3533" y="2814"/>
                  <a:ext cx="122" cy="22"/>
                </a:xfrm>
                <a:custGeom>
                  <a:avLst/>
                  <a:gdLst>
                    <a:gd name="T0" fmla="*/ 0 w 100"/>
                    <a:gd name="T1" fmla="*/ 0 h 17"/>
                    <a:gd name="T2" fmla="*/ 99 w 100"/>
                    <a:gd name="T3" fmla="*/ 0 h 17"/>
                    <a:gd name="T4" fmla="*/ 90 w 100"/>
                    <a:gd name="T5" fmla="*/ 16 h 17"/>
                    <a:gd name="T6" fmla="*/ 8 w 100"/>
                    <a:gd name="T7" fmla="*/ 16 h 17"/>
                    <a:gd name="T8" fmla="*/ 0 w 100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7">
                      <a:moveTo>
                        <a:pt x="0" y="0"/>
                      </a:moveTo>
                      <a:lnTo>
                        <a:pt x="99" y="0"/>
                      </a:lnTo>
                      <a:lnTo>
                        <a:pt x="90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511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1" name="Freeform 151"/>
                <p:cNvSpPr>
                  <a:spLocks/>
                </p:cNvSpPr>
                <p:nvPr/>
              </p:nvSpPr>
              <p:spPr bwMode="auto">
                <a:xfrm>
                  <a:off x="3543" y="2824"/>
                  <a:ext cx="101" cy="23"/>
                </a:xfrm>
                <a:custGeom>
                  <a:avLst/>
                  <a:gdLst>
                    <a:gd name="T0" fmla="*/ 0 w 83"/>
                    <a:gd name="T1" fmla="*/ 0 h 17"/>
                    <a:gd name="T2" fmla="*/ 82 w 83"/>
                    <a:gd name="T3" fmla="*/ 0 h 17"/>
                    <a:gd name="T4" fmla="*/ 74 w 83"/>
                    <a:gd name="T5" fmla="*/ 16 h 17"/>
                    <a:gd name="T6" fmla="*/ 8 w 83"/>
                    <a:gd name="T7" fmla="*/ 16 h 17"/>
                    <a:gd name="T8" fmla="*/ 0 w 8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7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74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50E0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2" name="Freeform 152"/>
                <p:cNvSpPr>
                  <a:spLocks/>
                </p:cNvSpPr>
                <p:nvPr/>
              </p:nvSpPr>
              <p:spPr bwMode="auto">
                <a:xfrm>
                  <a:off x="3552" y="2838"/>
                  <a:ext cx="83" cy="23"/>
                </a:xfrm>
                <a:custGeom>
                  <a:avLst/>
                  <a:gdLst>
                    <a:gd name="T0" fmla="*/ 0 w 67"/>
                    <a:gd name="T1" fmla="*/ 0 h 17"/>
                    <a:gd name="T2" fmla="*/ 66 w 67"/>
                    <a:gd name="T3" fmla="*/ 0 h 17"/>
                    <a:gd name="T4" fmla="*/ 56 w 67"/>
                    <a:gd name="T5" fmla="*/ 16 h 17"/>
                    <a:gd name="T6" fmla="*/ 7 w 67"/>
                    <a:gd name="T7" fmla="*/ 16 h 17"/>
                    <a:gd name="T8" fmla="*/ 0 w 6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7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56" y="16"/>
                      </a:lnTo>
                      <a:lnTo>
                        <a:pt x="7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50B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3" name="Freeform 153"/>
                <p:cNvSpPr>
                  <a:spLocks/>
                </p:cNvSpPr>
                <p:nvPr/>
              </p:nvSpPr>
              <p:spPr bwMode="auto">
                <a:xfrm>
                  <a:off x="3561" y="2851"/>
                  <a:ext cx="61" cy="23"/>
                </a:xfrm>
                <a:custGeom>
                  <a:avLst/>
                  <a:gdLst>
                    <a:gd name="T0" fmla="*/ 0 w 50"/>
                    <a:gd name="T1" fmla="*/ 0 h 17"/>
                    <a:gd name="T2" fmla="*/ 49 w 50"/>
                    <a:gd name="T3" fmla="*/ 0 h 17"/>
                    <a:gd name="T4" fmla="*/ 41 w 50"/>
                    <a:gd name="T5" fmla="*/ 16 h 17"/>
                    <a:gd name="T6" fmla="*/ 8 w 50"/>
                    <a:gd name="T7" fmla="*/ 16 h 17"/>
                    <a:gd name="T8" fmla="*/ 0 w 50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7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1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5090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4" name="Freeform 154"/>
                <p:cNvSpPr>
                  <a:spLocks/>
                </p:cNvSpPr>
                <p:nvPr/>
              </p:nvSpPr>
              <p:spPr bwMode="auto">
                <a:xfrm>
                  <a:off x="3570" y="2862"/>
                  <a:ext cx="43" cy="23"/>
                </a:xfrm>
                <a:custGeom>
                  <a:avLst/>
                  <a:gdLst>
                    <a:gd name="T0" fmla="*/ 0 w 34"/>
                    <a:gd name="T1" fmla="*/ 0 h 17"/>
                    <a:gd name="T2" fmla="*/ 33 w 34"/>
                    <a:gd name="T3" fmla="*/ 0 h 17"/>
                    <a:gd name="T4" fmla="*/ 25 w 34"/>
                    <a:gd name="T5" fmla="*/ 16 h 17"/>
                    <a:gd name="T6" fmla="*/ 8 w 34"/>
                    <a:gd name="T7" fmla="*/ 16 h 17"/>
                    <a:gd name="T8" fmla="*/ 0 w 3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25" y="16"/>
                      </a:lnTo>
                      <a:lnTo>
                        <a:pt x="8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5060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5" name="Freeform 155"/>
                <p:cNvSpPr>
                  <a:spLocks/>
                </p:cNvSpPr>
                <p:nvPr/>
              </p:nvSpPr>
              <p:spPr bwMode="auto">
                <a:xfrm>
                  <a:off x="3581" y="2875"/>
                  <a:ext cx="22" cy="23"/>
                </a:xfrm>
                <a:custGeom>
                  <a:avLst/>
                  <a:gdLst>
                    <a:gd name="T0" fmla="*/ 0 w 18"/>
                    <a:gd name="T1" fmla="*/ 0 h 17"/>
                    <a:gd name="T2" fmla="*/ 17 w 18"/>
                    <a:gd name="T3" fmla="*/ 0 h 17"/>
                    <a:gd name="T4" fmla="*/ 9 w 18"/>
                    <a:gd name="T5" fmla="*/ 16 h 17"/>
                    <a:gd name="T6" fmla="*/ 0 w 18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4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6" name="Freeform 156"/>
                <p:cNvSpPr>
                  <a:spLocks/>
                </p:cNvSpPr>
                <p:nvPr/>
              </p:nvSpPr>
              <p:spPr bwMode="auto">
                <a:xfrm>
                  <a:off x="3210" y="1744"/>
                  <a:ext cx="115" cy="23"/>
                </a:xfrm>
                <a:custGeom>
                  <a:avLst/>
                  <a:gdLst>
                    <a:gd name="T0" fmla="*/ 81 w 93"/>
                    <a:gd name="T1" fmla="*/ 9 h 17"/>
                    <a:gd name="T2" fmla="*/ 86 w 93"/>
                    <a:gd name="T3" fmla="*/ 0 h 17"/>
                    <a:gd name="T4" fmla="*/ 0 w 93"/>
                    <a:gd name="T5" fmla="*/ 0 h 17"/>
                    <a:gd name="T6" fmla="*/ 0 w 93"/>
                    <a:gd name="T7" fmla="*/ 16 h 17"/>
                    <a:gd name="T8" fmla="*/ 86 w 93"/>
                    <a:gd name="T9" fmla="*/ 16 h 17"/>
                    <a:gd name="T10" fmla="*/ 92 w 93"/>
                    <a:gd name="T11" fmla="*/ 9 h 17"/>
                    <a:gd name="T12" fmla="*/ 86 w 93"/>
                    <a:gd name="T13" fmla="*/ 16 h 17"/>
                    <a:gd name="T14" fmla="*/ 92 w 93"/>
                    <a:gd name="T15" fmla="*/ 16 h 17"/>
                    <a:gd name="T16" fmla="*/ 92 w 93"/>
                    <a:gd name="T17" fmla="*/ 9 h 17"/>
                    <a:gd name="T18" fmla="*/ 81 w 93"/>
                    <a:gd name="T1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" h="17">
                      <a:moveTo>
                        <a:pt x="81" y="9"/>
                      </a:moveTo>
                      <a:lnTo>
                        <a:pt x="8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6" y="16"/>
                      </a:lnTo>
                      <a:lnTo>
                        <a:pt x="92" y="9"/>
                      </a:lnTo>
                      <a:lnTo>
                        <a:pt x="86" y="16"/>
                      </a:lnTo>
                      <a:lnTo>
                        <a:pt x="92" y="16"/>
                      </a:lnTo>
                      <a:lnTo>
                        <a:pt x="92" y="9"/>
                      </a:lnTo>
                      <a:lnTo>
                        <a:pt x="81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7" name="Freeform 157"/>
                <p:cNvSpPr>
                  <a:spLocks/>
                </p:cNvSpPr>
                <p:nvPr/>
              </p:nvSpPr>
              <p:spPr bwMode="auto">
                <a:xfrm>
                  <a:off x="3310" y="1625"/>
                  <a:ext cx="20" cy="143"/>
                </a:xfrm>
                <a:custGeom>
                  <a:avLst/>
                  <a:gdLst>
                    <a:gd name="T0" fmla="*/ 7 w 17"/>
                    <a:gd name="T1" fmla="*/ 0 h 107"/>
                    <a:gd name="T2" fmla="*/ 0 w 17"/>
                    <a:gd name="T3" fmla="*/ 5 h 107"/>
                    <a:gd name="T4" fmla="*/ 0 w 17"/>
                    <a:gd name="T5" fmla="*/ 106 h 107"/>
                    <a:gd name="T6" fmla="*/ 16 w 17"/>
                    <a:gd name="T7" fmla="*/ 106 h 107"/>
                    <a:gd name="T8" fmla="*/ 16 w 17"/>
                    <a:gd name="T9" fmla="*/ 5 h 107"/>
                    <a:gd name="T10" fmla="*/ 7 w 17"/>
                    <a:gd name="T11" fmla="*/ 13 h 107"/>
                    <a:gd name="T12" fmla="*/ 7 w 17"/>
                    <a:gd name="T13" fmla="*/ 0 h 107"/>
                    <a:gd name="T14" fmla="*/ 0 w 17"/>
                    <a:gd name="T15" fmla="*/ 0 h 107"/>
                    <a:gd name="T16" fmla="*/ 0 w 17"/>
                    <a:gd name="T17" fmla="*/ 5 h 107"/>
                    <a:gd name="T18" fmla="*/ 7 w 17"/>
                    <a:gd name="T19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07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0" y="106"/>
                      </a:lnTo>
                      <a:lnTo>
                        <a:pt x="16" y="106"/>
                      </a:lnTo>
                      <a:lnTo>
                        <a:pt x="16" y="5"/>
                      </a:lnTo>
                      <a:lnTo>
                        <a:pt x="7" y="1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8" name="Freeform 158"/>
                <p:cNvSpPr>
                  <a:spLocks/>
                </p:cNvSpPr>
                <p:nvPr/>
              </p:nvSpPr>
              <p:spPr bwMode="auto">
                <a:xfrm>
                  <a:off x="3316" y="1625"/>
                  <a:ext cx="589" cy="23"/>
                </a:xfrm>
                <a:custGeom>
                  <a:avLst/>
                  <a:gdLst>
                    <a:gd name="T0" fmla="*/ 477 w 478"/>
                    <a:gd name="T1" fmla="*/ 6 h 17"/>
                    <a:gd name="T2" fmla="*/ 472 w 478"/>
                    <a:gd name="T3" fmla="*/ 0 h 17"/>
                    <a:gd name="T4" fmla="*/ 0 w 478"/>
                    <a:gd name="T5" fmla="*/ 0 h 17"/>
                    <a:gd name="T6" fmla="*/ 0 w 478"/>
                    <a:gd name="T7" fmla="*/ 16 h 17"/>
                    <a:gd name="T8" fmla="*/ 472 w 478"/>
                    <a:gd name="T9" fmla="*/ 16 h 17"/>
                    <a:gd name="T10" fmla="*/ 466 w 478"/>
                    <a:gd name="T11" fmla="*/ 6 h 17"/>
                    <a:gd name="T12" fmla="*/ 477 w 478"/>
                    <a:gd name="T13" fmla="*/ 6 h 17"/>
                    <a:gd name="T14" fmla="*/ 477 w 478"/>
                    <a:gd name="T15" fmla="*/ 0 h 17"/>
                    <a:gd name="T16" fmla="*/ 472 w 478"/>
                    <a:gd name="T17" fmla="*/ 0 h 17"/>
                    <a:gd name="T18" fmla="*/ 477 w 478"/>
                    <a:gd name="T1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8" h="17">
                      <a:moveTo>
                        <a:pt x="477" y="6"/>
                      </a:moveTo>
                      <a:lnTo>
                        <a:pt x="472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72" y="16"/>
                      </a:lnTo>
                      <a:lnTo>
                        <a:pt x="466" y="6"/>
                      </a:lnTo>
                      <a:lnTo>
                        <a:pt x="477" y="6"/>
                      </a:lnTo>
                      <a:lnTo>
                        <a:pt x="477" y="0"/>
                      </a:lnTo>
                      <a:lnTo>
                        <a:pt x="472" y="0"/>
                      </a:lnTo>
                      <a:lnTo>
                        <a:pt x="477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19" name="Freeform 159"/>
                <p:cNvSpPr>
                  <a:spLocks/>
                </p:cNvSpPr>
                <p:nvPr/>
              </p:nvSpPr>
              <p:spPr bwMode="auto">
                <a:xfrm>
                  <a:off x="3889" y="1632"/>
                  <a:ext cx="22" cy="134"/>
                </a:xfrm>
                <a:custGeom>
                  <a:avLst/>
                  <a:gdLst>
                    <a:gd name="T0" fmla="*/ 9 w 18"/>
                    <a:gd name="T1" fmla="*/ 86 h 100"/>
                    <a:gd name="T2" fmla="*/ 17 w 18"/>
                    <a:gd name="T3" fmla="*/ 93 h 100"/>
                    <a:gd name="T4" fmla="*/ 17 w 18"/>
                    <a:gd name="T5" fmla="*/ 0 h 100"/>
                    <a:gd name="T6" fmla="*/ 0 w 18"/>
                    <a:gd name="T7" fmla="*/ 0 h 100"/>
                    <a:gd name="T8" fmla="*/ 0 w 18"/>
                    <a:gd name="T9" fmla="*/ 93 h 100"/>
                    <a:gd name="T10" fmla="*/ 9 w 18"/>
                    <a:gd name="T11" fmla="*/ 99 h 100"/>
                    <a:gd name="T12" fmla="*/ 0 w 18"/>
                    <a:gd name="T13" fmla="*/ 93 h 100"/>
                    <a:gd name="T14" fmla="*/ 0 w 18"/>
                    <a:gd name="T15" fmla="*/ 99 h 100"/>
                    <a:gd name="T16" fmla="*/ 9 w 18"/>
                    <a:gd name="T17" fmla="*/ 99 h 100"/>
                    <a:gd name="T18" fmla="*/ 9 w 18"/>
                    <a:gd name="T19" fmla="*/ 8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00">
                      <a:moveTo>
                        <a:pt x="9" y="86"/>
                      </a:moveTo>
                      <a:lnTo>
                        <a:pt x="17" y="93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9" y="99"/>
                      </a:lnTo>
                      <a:lnTo>
                        <a:pt x="0" y="93"/>
                      </a:lnTo>
                      <a:lnTo>
                        <a:pt x="0" y="99"/>
                      </a:lnTo>
                      <a:lnTo>
                        <a:pt x="9" y="99"/>
                      </a:lnTo>
                      <a:lnTo>
                        <a:pt x="9" y="8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0" name="Freeform 160"/>
                <p:cNvSpPr>
                  <a:spLocks/>
                </p:cNvSpPr>
                <p:nvPr/>
              </p:nvSpPr>
              <p:spPr bwMode="auto">
                <a:xfrm>
                  <a:off x="3897" y="1744"/>
                  <a:ext cx="119" cy="23"/>
                </a:xfrm>
                <a:custGeom>
                  <a:avLst/>
                  <a:gdLst>
                    <a:gd name="T0" fmla="*/ 96 w 97"/>
                    <a:gd name="T1" fmla="*/ 9 h 17"/>
                    <a:gd name="T2" fmla="*/ 89 w 97"/>
                    <a:gd name="T3" fmla="*/ 0 h 17"/>
                    <a:gd name="T4" fmla="*/ 0 w 97"/>
                    <a:gd name="T5" fmla="*/ 0 h 17"/>
                    <a:gd name="T6" fmla="*/ 0 w 97"/>
                    <a:gd name="T7" fmla="*/ 16 h 17"/>
                    <a:gd name="T8" fmla="*/ 89 w 97"/>
                    <a:gd name="T9" fmla="*/ 16 h 17"/>
                    <a:gd name="T10" fmla="*/ 84 w 97"/>
                    <a:gd name="T11" fmla="*/ 9 h 17"/>
                    <a:gd name="T12" fmla="*/ 96 w 97"/>
                    <a:gd name="T13" fmla="*/ 9 h 17"/>
                    <a:gd name="T14" fmla="*/ 96 w 97"/>
                    <a:gd name="T15" fmla="*/ 0 h 17"/>
                    <a:gd name="T16" fmla="*/ 89 w 97"/>
                    <a:gd name="T17" fmla="*/ 0 h 17"/>
                    <a:gd name="T18" fmla="*/ 96 w 97"/>
                    <a:gd name="T1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7" h="17">
                      <a:moveTo>
                        <a:pt x="96" y="9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9" y="16"/>
                      </a:lnTo>
                      <a:lnTo>
                        <a:pt x="84" y="9"/>
                      </a:lnTo>
                      <a:lnTo>
                        <a:pt x="96" y="9"/>
                      </a:lnTo>
                      <a:lnTo>
                        <a:pt x="96" y="0"/>
                      </a:lnTo>
                      <a:lnTo>
                        <a:pt x="89" y="0"/>
                      </a:lnTo>
                      <a:lnTo>
                        <a:pt x="96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1" name="Freeform 161"/>
                <p:cNvSpPr>
                  <a:spLocks/>
                </p:cNvSpPr>
                <p:nvPr/>
              </p:nvSpPr>
              <p:spPr bwMode="auto">
                <a:xfrm>
                  <a:off x="4001" y="1754"/>
                  <a:ext cx="21" cy="646"/>
                </a:xfrm>
                <a:custGeom>
                  <a:avLst/>
                  <a:gdLst>
                    <a:gd name="T0" fmla="*/ 13 w 17"/>
                    <a:gd name="T1" fmla="*/ 484 h 485"/>
                    <a:gd name="T2" fmla="*/ 16 w 17"/>
                    <a:gd name="T3" fmla="*/ 480 h 485"/>
                    <a:gd name="T4" fmla="*/ 16 w 17"/>
                    <a:gd name="T5" fmla="*/ 0 h 485"/>
                    <a:gd name="T6" fmla="*/ 0 w 17"/>
                    <a:gd name="T7" fmla="*/ 0 h 485"/>
                    <a:gd name="T8" fmla="*/ 0 w 17"/>
                    <a:gd name="T9" fmla="*/ 480 h 485"/>
                    <a:gd name="T10" fmla="*/ 2 w 17"/>
                    <a:gd name="T11" fmla="*/ 475 h 485"/>
                    <a:gd name="T12" fmla="*/ 13 w 17"/>
                    <a:gd name="T13" fmla="*/ 484 h 485"/>
                    <a:gd name="T14" fmla="*/ 16 w 17"/>
                    <a:gd name="T15" fmla="*/ 482 h 485"/>
                    <a:gd name="T16" fmla="*/ 16 w 17"/>
                    <a:gd name="T17" fmla="*/ 480 h 485"/>
                    <a:gd name="T18" fmla="*/ 13 w 17"/>
                    <a:gd name="T19" fmla="*/ 484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485">
                      <a:moveTo>
                        <a:pt x="13" y="484"/>
                      </a:moveTo>
                      <a:lnTo>
                        <a:pt x="16" y="480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480"/>
                      </a:lnTo>
                      <a:lnTo>
                        <a:pt x="2" y="475"/>
                      </a:lnTo>
                      <a:lnTo>
                        <a:pt x="13" y="484"/>
                      </a:lnTo>
                      <a:lnTo>
                        <a:pt x="16" y="482"/>
                      </a:lnTo>
                      <a:lnTo>
                        <a:pt x="16" y="480"/>
                      </a:lnTo>
                      <a:lnTo>
                        <a:pt x="13" y="48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2" name="Freeform 162"/>
                <p:cNvSpPr>
                  <a:spLocks/>
                </p:cNvSpPr>
                <p:nvPr/>
              </p:nvSpPr>
              <p:spPr bwMode="auto">
                <a:xfrm>
                  <a:off x="3585" y="2387"/>
                  <a:ext cx="429" cy="514"/>
                </a:xfrm>
                <a:custGeom>
                  <a:avLst/>
                  <a:gdLst>
                    <a:gd name="T0" fmla="*/ 0 w 348"/>
                    <a:gd name="T1" fmla="*/ 379 h 385"/>
                    <a:gd name="T2" fmla="*/ 8 w 348"/>
                    <a:gd name="T3" fmla="*/ 379 h 385"/>
                    <a:gd name="T4" fmla="*/ 347 w 348"/>
                    <a:gd name="T5" fmla="*/ 9 h 385"/>
                    <a:gd name="T6" fmla="*/ 339 w 348"/>
                    <a:gd name="T7" fmla="*/ 0 h 385"/>
                    <a:gd name="T8" fmla="*/ 0 w 348"/>
                    <a:gd name="T9" fmla="*/ 371 h 385"/>
                    <a:gd name="T10" fmla="*/ 8 w 348"/>
                    <a:gd name="T11" fmla="*/ 372 h 385"/>
                    <a:gd name="T12" fmla="*/ 0 w 348"/>
                    <a:gd name="T13" fmla="*/ 379 h 385"/>
                    <a:gd name="T14" fmla="*/ 5 w 348"/>
                    <a:gd name="T15" fmla="*/ 384 h 385"/>
                    <a:gd name="T16" fmla="*/ 8 w 348"/>
                    <a:gd name="T17" fmla="*/ 379 h 385"/>
                    <a:gd name="T18" fmla="*/ 0 w 348"/>
                    <a:gd name="T19" fmla="*/ 379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8" h="385">
                      <a:moveTo>
                        <a:pt x="0" y="379"/>
                      </a:moveTo>
                      <a:lnTo>
                        <a:pt x="8" y="379"/>
                      </a:lnTo>
                      <a:lnTo>
                        <a:pt x="347" y="9"/>
                      </a:lnTo>
                      <a:lnTo>
                        <a:pt x="339" y="0"/>
                      </a:lnTo>
                      <a:lnTo>
                        <a:pt x="0" y="371"/>
                      </a:lnTo>
                      <a:lnTo>
                        <a:pt x="8" y="372"/>
                      </a:lnTo>
                      <a:lnTo>
                        <a:pt x="0" y="379"/>
                      </a:lnTo>
                      <a:lnTo>
                        <a:pt x="5" y="384"/>
                      </a:lnTo>
                      <a:lnTo>
                        <a:pt x="8" y="379"/>
                      </a:lnTo>
                      <a:lnTo>
                        <a:pt x="0" y="37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3" name="Freeform 163"/>
                <p:cNvSpPr>
                  <a:spLocks/>
                </p:cNvSpPr>
                <p:nvPr/>
              </p:nvSpPr>
              <p:spPr bwMode="auto">
                <a:xfrm>
                  <a:off x="3201" y="2387"/>
                  <a:ext cx="395" cy="507"/>
                </a:xfrm>
                <a:custGeom>
                  <a:avLst/>
                  <a:gdLst>
                    <a:gd name="T0" fmla="*/ 0 w 321"/>
                    <a:gd name="T1" fmla="*/ 5 h 380"/>
                    <a:gd name="T2" fmla="*/ 2 w 321"/>
                    <a:gd name="T3" fmla="*/ 9 h 380"/>
                    <a:gd name="T4" fmla="*/ 312 w 321"/>
                    <a:gd name="T5" fmla="*/ 379 h 380"/>
                    <a:gd name="T6" fmla="*/ 320 w 321"/>
                    <a:gd name="T7" fmla="*/ 372 h 380"/>
                    <a:gd name="T8" fmla="*/ 10 w 321"/>
                    <a:gd name="T9" fmla="*/ 0 h 380"/>
                    <a:gd name="T10" fmla="*/ 12 w 321"/>
                    <a:gd name="T11" fmla="*/ 5 h 380"/>
                    <a:gd name="T12" fmla="*/ 0 w 321"/>
                    <a:gd name="T13" fmla="*/ 5 h 380"/>
                    <a:gd name="T14" fmla="*/ 0 w 321"/>
                    <a:gd name="T15" fmla="*/ 7 h 380"/>
                    <a:gd name="T16" fmla="*/ 2 w 321"/>
                    <a:gd name="T17" fmla="*/ 9 h 380"/>
                    <a:gd name="T18" fmla="*/ 0 w 321"/>
                    <a:gd name="T19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1" h="380">
                      <a:moveTo>
                        <a:pt x="0" y="5"/>
                      </a:moveTo>
                      <a:lnTo>
                        <a:pt x="2" y="9"/>
                      </a:lnTo>
                      <a:lnTo>
                        <a:pt x="312" y="379"/>
                      </a:lnTo>
                      <a:lnTo>
                        <a:pt x="320" y="372"/>
                      </a:lnTo>
                      <a:lnTo>
                        <a:pt x="10" y="0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4" name="Freeform 164"/>
                <p:cNvSpPr>
                  <a:spLocks/>
                </p:cNvSpPr>
                <p:nvPr/>
              </p:nvSpPr>
              <p:spPr bwMode="auto">
                <a:xfrm>
                  <a:off x="3201" y="1744"/>
                  <a:ext cx="21" cy="651"/>
                </a:xfrm>
                <a:custGeom>
                  <a:avLst/>
                  <a:gdLst>
                    <a:gd name="T0" fmla="*/ 9 w 17"/>
                    <a:gd name="T1" fmla="*/ 0 h 488"/>
                    <a:gd name="T2" fmla="*/ 0 w 17"/>
                    <a:gd name="T3" fmla="*/ 7 h 488"/>
                    <a:gd name="T4" fmla="*/ 0 w 17"/>
                    <a:gd name="T5" fmla="*/ 487 h 488"/>
                    <a:gd name="T6" fmla="*/ 16 w 17"/>
                    <a:gd name="T7" fmla="*/ 487 h 488"/>
                    <a:gd name="T8" fmla="*/ 16 w 17"/>
                    <a:gd name="T9" fmla="*/ 7 h 488"/>
                    <a:gd name="T10" fmla="*/ 9 w 17"/>
                    <a:gd name="T11" fmla="*/ 12 h 488"/>
                    <a:gd name="T12" fmla="*/ 9 w 17"/>
                    <a:gd name="T13" fmla="*/ 0 h 488"/>
                    <a:gd name="T14" fmla="*/ 0 w 17"/>
                    <a:gd name="T15" fmla="*/ 0 h 488"/>
                    <a:gd name="T16" fmla="*/ 0 w 17"/>
                    <a:gd name="T17" fmla="*/ 7 h 488"/>
                    <a:gd name="T18" fmla="*/ 9 w 17"/>
                    <a:gd name="T19" fmla="*/ 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488">
                      <a:moveTo>
                        <a:pt x="9" y="0"/>
                      </a:moveTo>
                      <a:lnTo>
                        <a:pt x="0" y="7"/>
                      </a:lnTo>
                      <a:lnTo>
                        <a:pt x="0" y="487"/>
                      </a:lnTo>
                      <a:lnTo>
                        <a:pt x="16" y="487"/>
                      </a:lnTo>
                      <a:lnTo>
                        <a:pt x="16" y="7"/>
                      </a:lnTo>
                      <a:lnTo>
                        <a:pt x="9" y="1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5" name="Freeform 165"/>
                <p:cNvSpPr>
                  <a:spLocks/>
                </p:cNvSpPr>
                <p:nvPr/>
              </p:nvSpPr>
              <p:spPr bwMode="auto">
                <a:xfrm>
                  <a:off x="3580" y="1536"/>
                  <a:ext cx="20" cy="23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9 h 17"/>
                    <a:gd name="T4" fmla="*/ 14 w 17"/>
                    <a:gd name="T5" fmla="*/ 3 h 17"/>
                    <a:gd name="T6" fmla="*/ 11 w 17"/>
                    <a:gd name="T7" fmla="*/ 0 h 17"/>
                    <a:gd name="T8" fmla="*/ 8 w 17"/>
                    <a:gd name="T9" fmla="*/ 0 h 17"/>
                    <a:gd name="T10" fmla="*/ 4 w 17"/>
                    <a:gd name="T11" fmla="*/ 0 h 17"/>
                    <a:gd name="T12" fmla="*/ 1 w 17"/>
                    <a:gd name="T13" fmla="*/ 3 h 17"/>
                    <a:gd name="T14" fmla="*/ 0 w 17"/>
                    <a:gd name="T15" fmla="*/ 9 h 17"/>
                    <a:gd name="T16" fmla="*/ 0 w 17"/>
                    <a:gd name="T17" fmla="*/ 16 h 17"/>
                    <a:gd name="T18" fmla="*/ 16 w 17"/>
                    <a:gd name="T1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9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6" name="Freeform 166"/>
                <p:cNvSpPr>
                  <a:spLocks/>
                </p:cNvSpPr>
                <p:nvPr/>
              </p:nvSpPr>
              <p:spPr bwMode="auto">
                <a:xfrm>
                  <a:off x="3580" y="1547"/>
                  <a:ext cx="20" cy="1205"/>
                </a:xfrm>
                <a:custGeom>
                  <a:avLst/>
                  <a:gdLst>
                    <a:gd name="T0" fmla="*/ 8 w 17"/>
                    <a:gd name="T1" fmla="*/ 903 h 904"/>
                    <a:gd name="T2" fmla="*/ 16 w 17"/>
                    <a:gd name="T3" fmla="*/ 903 h 904"/>
                    <a:gd name="T4" fmla="*/ 16 w 17"/>
                    <a:gd name="T5" fmla="*/ 0 h 904"/>
                    <a:gd name="T6" fmla="*/ 0 w 17"/>
                    <a:gd name="T7" fmla="*/ 0 h 904"/>
                    <a:gd name="T8" fmla="*/ 0 w 17"/>
                    <a:gd name="T9" fmla="*/ 903 h 904"/>
                    <a:gd name="T10" fmla="*/ 8 w 17"/>
                    <a:gd name="T11" fmla="*/ 903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904">
                      <a:moveTo>
                        <a:pt x="8" y="903"/>
                      </a:moveTo>
                      <a:lnTo>
                        <a:pt x="16" y="90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903"/>
                      </a:lnTo>
                      <a:lnTo>
                        <a:pt x="8" y="90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7" name="Freeform 167"/>
                <p:cNvSpPr>
                  <a:spLocks/>
                </p:cNvSpPr>
                <p:nvPr/>
              </p:nvSpPr>
              <p:spPr bwMode="auto">
                <a:xfrm>
                  <a:off x="3307" y="2394"/>
                  <a:ext cx="292" cy="365"/>
                </a:xfrm>
                <a:custGeom>
                  <a:avLst/>
                  <a:gdLst>
                    <a:gd name="T0" fmla="*/ 232 w 237"/>
                    <a:gd name="T1" fmla="*/ 268 h 274"/>
                    <a:gd name="T2" fmla="*/ 236 w 237"/>
                    <a:gd name="T3" fmla="*/ 265 h 274"/>
                    <a:gd name="T4" fmla="*/ 8 w 237"/>
                    <a:gd name="T5" fmla="*/ 0 h 274"/>
                    <a:gd name="T6" fmla="*/ 0 w 237"/>
                    <a:gd name="T7" fmla="*/ 8 h 274"/>
                    <a:gd name="T8" fmla="*/ 227 w 237"/>
                    <a:gd name="T9" fmla="*/ 273 h 274"/>
                    <a:gd name="T10" fmla="*/ 232 w 237"/>
                    <a:gd name="T11" fmla="*/ 268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7" h="274">
                      <a:moveTo>
                        <a:pt x="232" y="268"/>
                      </a:moveTo>
                      <a:lnTo>
                        <a:pt x="236" y="265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227" y="273"/>
                      </a:lnTo>
                      <a:lnTo>
                        <a:pt x="232" y="26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8" name="Freeform 168"/>
                <p:cNvSpPr>
                  <a:spLocks/>
                </p:cNvSpPr>
                <p:nvPr/>
              </p:nvSpPr>
              <p:spPr bwMode="auto">
                <a:xfrm>
                  <a:off x="3582" y="2388"/>
                  <a:ext cx="316" cy="370"/>
                </a:xfrm>
                <a:custGeom>
                  <a:avLst/>
                  <a:gdLst>
                    <a:gd name="T0" fmla="*/ 5 w 257"/>
                    <a:gd name="T1" fmla="*/ 271 h 277"/>
                    <a:gd name="T2" fmla="*/ 9 w 257"/>
                    <a:gd name="T3" fmla="*/ 276 h 277"/>
                    <a:gd name="T4" fmla="*/ 256 w 257"/>
                    <a:gd name="T5" fmla="*/ 8 h 277"/>
                    <a:gd name="T6" fmla="*/ 247 w 257"/>
                    <a:gd name="T7" fmla="*/ 0 h 277"/>
                    <a:gd name="T8" fmla="*/ 0 w 257"/>
                    <a:gd name="T9" fmla="*/ 268 h 277"/>
                    <a:gd name="T10" fmla="*/ 5 w 257"/>
                    <a:gd name="T11" fmla="*/ 271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7" h="277">
                      <a:moveTo>
                        <a:pt x="5" y="271"/>
                      </a:moveTo>
                      <a:lnTo>
                        <a:pt x="9" y="276"/>
                      </a:lnTo>
                      <a:lnTo>
                        <a:pt x="256" y="8"/>
                      </a:lnTo>
                      <a:lnTo>
                        <a:pt x="247" y="0"/>
                      </a:lnTo>
                      <a:lnTo>
                        <a:pt x="0" y="268"/>
                      </a:lnTo>
                      <a:lnTo>
                        <a:pt x="5" y="27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29" name="Freeform 169"/>
                <p:cNvSpPr>
                  <a:spLocks/>
                </p:cNvSpPr>
                <p:nvPr/>
              </p:nvSpPr>
              <p:spPr bwMode="auto">
                <a:xfrm>
                  <a:off x="3201" y="1537"/>
                  <a:ext cx="21" cy="23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9 h 17"/>
                    <a:gd name="T4" fmla="*/ 13 w 17"/>
                    <a:gd name="T5" fmla="*/ 4 h 17"/>
                    <a:gd name="T6" fmla="*/ 12 w 17"/>
                    <a:gd name="T7" fmla="*/ 4 h 17"/>
                    <a:gd name="T8" fmla="*/ 9 w 17"/>
                    <a:gd name="T9" fmla="*/ 0 h 17"/>
                    <a:gd name="T10" fmla="*/ 5 w 17"/>
                    <a:gd name="T11" fmla="*/ 4 h 17"/>
                    <a:gd name="T12" fmla="*/ 2 w 17"/>
                    <a:gd name="T13" fmla="*/ 4 h 17"/>
                    <a:gd name="T14" fmla="*/ 0 w 17"/>
                    <a:gd name="T15" fmla="*/ 9 h 17"/>
                    <a:gd name="T16" fmla="*/ 0 w 17"/>
                    <a:gd name="T17" fmla="*/ 16 h 17"/>
                    <a:gd name="T18" fmla="*/ 16 w 17"/>
                    <a:gd name="T1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9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30" name="Freeform 170"/>
                <p:cNvSpPr>
                  <a:spLocks/>
                </p:cNvSpPr>
                <p:nvPr/>
              </p:nvSpPr>
              <p:spPr bwMode="auto">
                <a:xfrm>
                  <a:off x="3201" y="1547"/>
                  <a:ext cx="21" cy="208"/>
                </a:xfrm>
                <a:custGeom>
                  <a:avLst/>
                  <a:gdLst>
                    <a:gd name="T0" fmla="*/ 9 w 17"/>
                    <a:gd name="T1" fmla="*/ 155 h 156"/>
                    <a:gd name="T2" fmla="*/ 16 w 17"/>
                    <a:gd name="T3" fmla="*/ 155 h 156"/>
                    <a:gd name="T4" fmla="*/ 16 w 17"/>
                    <a:gd name="T5" fmla="*/ 0 h 156"/>
                    <a:gd name="T6" fmla="*/ 0 w 17"/>
                    <a:gd name="T7" fmla="*/ 0 h 156"/>
                    <a:gd name="T8" fmla="*/ 0 w 17"/>
                    <a:gd name="T9" fmla="*/ 155 h 156"/>
                    <a:gd name="T10" fmla="*/ 9 w 17"/>
                    <a:gd name="T1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6">
                      <a:moveTo>
                        <a:pt x="9" y="155"/>
                      </a:moveTo>
                      <a:lnTo>
                        <a:pt x="16" y="155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lnTo>
                        <a:pt x="9" y="1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31" name="Freeform 171"/>
                <p:cNvSpPr>
                  <a:spLocks/>
                </p:cNvSpPr>
                <p:nvPr/>
              </p:nvSpPr>
              <p:spPr bwMode="auto">
                <a:xfrm>
                  <a:off x="3201" y="1754"/>
                  <a:ext cx="21" cy="22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3 h 17"/>
                    <a:gd name="T4" fmla="*/ 2 w 17"/>
                    <a:gd name="T5" fmla="*/ 16 h 17"/>
                    <a:gd name="T6" fmla="*/ 5 w 17"/>
                    <a:gd name="T7" fmla="*/ 16 h 17"/>
                    <a:gd name="T8" fmla="*/ 9 w 17"/>
                    <a:gd name="T9" fmla="*/ 16 h 17"/>
                    <a:gd name="T10" fmla="*/ 12 w 17"/>
                    <a:gd name="T11" fmla="*/ 16 h 17"/>
                    <a:gd name="T12" fmla="*/ 13 w 17"/>
                    <a:gd name="T13" fmla="*/ 16 h 17"/>
                    <a:gd name="T14" fmla="*/ 16 w 17"/>
                    <a:gd name="T15" fmla="*/ 3 h 17"/>
                    <a:gd name="T16" fmla="*/ 16 w 17"/>
                    <a:gd name="T17" fmla="*/ 0 h 17"/>
                    <a:gd name="T18" fmla="*/ 0 w 17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32" name="Freeform 172"/>
                <p:cNvSpPr>
                  <a:spLocks/>
                </p:cNvSpPr>
                <p:nvPr/>
              </p:nvSpPr>
              <p:spPr bwMode="auto">
                <a:xfrm>
                  <a:off x="4001" y="1537"/>
                  <a:ext cx="21" cy="23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9 h 17"/>
                    <a:gd name="T4" fmla="*/ 13 w 17"/>
                    <a:gd name="T5" fmla="*/ 4 h 17"/>
                    <a:gd name="T6" fmla="*/ 12 w 17"/>
                    <a:gd name="T7" fmla="*/ 4 h 17"/>
                    <a:gd name="T8" fmla="*/ 6 w 17"/>
                    <a:gd name="T9" fmla="*/ 0 h 17"/>
                    <a:gd name="T10" fmla="*/ 5 w 17"/>
                    <a:gd name="T11" fmla="*/ 4 h 17"/>
                    <a:gd name="T12" fmla="*/ 2 w 17"/>
                    <a:gd name="T13" fmla="*/ 4 h 17"/>
                    <a:gd name="T14" fmla="*/ 0 w 17"/>
                    <a:gd name="T15" fmla="*/ 9 h 17"/>
                    <a:gd name="T16" fmla="*/ 0 w 17"/>
                    <a:gd name="T17" fmla="*/ 16 h 17"/>
                    <a:gd name="T18" fmla="*/ 16 w 17"/>
                    <a:gd name="T1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9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33" name="Freeform 173"/>
                <p:cNvSpPr>
                  <a:spLocks/>
                </p:cNvSpPr>
                <p:nvPr/>
              </p:nvSpPr>
              <p:spPr bwMode="auto">
                <a:xfrm>
                  <a:off x="4001" y="1547"/>
                  <a:ext cx="21" cy="208"/>
                </a:xfrm>
                <a:custGeom>
                  <a:avLst/>
                  <a:gdLst>
                    <a:gd name="T0" fmla="*/ 6 w 17"/>
                    <a:gd name="T1" fmla="*/ 155 h 156"/>
                    <a:gd name="T2" fmla="*/ 16 w 17"/>
                    <a:gd name="T3" fmla="*/ 155 h 156"/>
                    <a:gd name="T4" fmla="*/ 16 w 17"/>
                    <a:gd name="T5" fmla="*/ 0 h 156"/>
                    <a:gd name="T6" fmla="*/ 0 w 17"/>
                    <a:gd name="T7" fmla="*/ 0 h 156"/>
                    <a:gd name="T8" fmla="*/ 0 w 17"/>
                    <a:gd name="T9" fmla="*/ 155 h 156"/>
                    <a:gd name="T10" fmla="*/ 6 w 17"/>
                    <a:gd name="T1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56">
                      <a:moveTo>
                        <a:pt x="6" y="155"/>
                      </a:moveTo>
                      <a:lnTo>
                        <a:pt x="16" y="155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55"/>
                      </a:lnTo>
                      <a:lnTo>
                        <a:pt x="6" y="1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34" name="Freeform 174"/>
                <p:cNvSpPr>
                  <a:spLocks/>
                </p:cNvSpPr>
                <p:nvPr/>
              </p:nvSpPr>
              <p:spPr bwMode="auto">
                <a:xfrm>
                  <a:off x="4001" y="1754"/>
                  <a:ext cx="21" cy="22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3 h 17"/>
                    <a:gd name="T4" fmla="*/ 2 w 17"/>
                    <a:gd name="T5" fmla="*/ 16 h 17"/>
                    <a:gd name="T6" fmla="*/ 5 w 17"/>
                    <a:gd name="T7" fmla="*/ 16 h 17"/>
                    <a:gd name="T8" fmla="*/ 6 w 17"/>
                    <a:gd name="T9" fmla="*/ 16 h 17"/>
                    <a:gd name="T10" fmla="*/ 12 w 17"/>
                    <a:gd name="T11" fmla="*/ 16 h 17"/>
                    <a:gd name="T12" fmla="*/ 13 w 17"/>
                    <a:gd name="T13" fmla="*/ 16 h 17"/>
                    <a:gd name="T14" fmla="*/ 16 w 17"/>
                    <a:gd name="T15" fmla="*/ 3 h 17"/>
                    <a:gd name="T16" fmla="*/ 16 w 17"/>
                    <a:gd name="T17" fmla="*/ 0 h 17"/>
                    <a:gd name="T18" fmla="*/ 0 w 17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335" name="Freeform 175"/>
                <p:cNvSpPr>
                  <a:spLocks/>
                </p:cNvSpPr>
                <p:nvPr/>
              </p:nvSpPr>
              <p:spPr bwMode="auto">
                <a:xfrm>
                  <a:off x="3104" y="1723"/>
                  <a:ext cx="113" cy="137"/>
                </a:xfrm>
                <a:custGeom>
                  <a:avLst/>
                  <a:gdLst>
                    <a:gd name="T0" fmla="*/ 91 w 92"/>
                    <a:gd name="T1" fmla="*/ 51 h 103"/>
                    <a:gd name="T2" fmla="*/ 0 w 92"/>
                    <a:gd name="T3" fmla="*/ 102 h 103"/>
                    <a:gd name="T4" fmla="*/ 91 w 92"/>
                    <a:gd name="T5" fmla="*/ 51 h 103"/>
                    <a:gd name="T6" fmla="*/ 0 w 92"/>
                    <a:gd name="T7" fmla="*/ 0 h 103"/>
                    <a:gd name="T8" fmla="*/ 0 w 92"/>
                    <a:gd name="T9" fmla="*/ 102 h 103"/>
                    <a:gd name="T10" fmla="*/ 91 w 92"/>
                    <a:gd name="T11" fmla="*/ 5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103">
                      <a:moveTo>
                        <a:pt x="91" y="51"/>
                      </a:moveTo>
                      <a:lnTo>
                        <a:pt x="0" y="102"/>
                      </a:lnTo>
                      <a:lnTo>
                        <a:pt x="91" y="51"/>
                      </a:ln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91" y="51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04336" name="Group 176"/>
            <p:cNvGrpSpPr>
              <a:grpSpLocks/>
            </p:cNvGrpSpPr>
            <p:nvPr/>
          </p:nvGrpSpPr>
          <p:grpSpPr bwMode="auto">
            <a:xfrm>
              <a:off x="1060" y="2840"/>
              <a:ext cx="2364" cy="1262"/>
              <a:chOff x="1252" y="2852"/>
              <a:chExt cx="2364" cy="1262"/>
            </a:xfrm>
          </p:grpSpPr>
          <p:sp>
            <p:nvSpPr>
              <p:cNvPr id="604337" name="Freeform 177"/>
              <p:cNvSpPr>
                <a:spLocks/>
              </p:cNvSpPr>
              <p:nvPr/>
            </p:nvSpPr>
            <p:spPr bwMode="auto">
              <a:xfrm>
                <a:off x="2646" y="3207"/>
                <a:ext cx="113" cy="137"/>
              </a:xfrm>
              <a:custGeom>
                <a:avLst/>
                <a:gdLst>
                  <a:gd name="T0" fmla="*/ 0 w 92"/>
                  <a:gd name="T1" fmla="*/ 51 h 103"/>
                  <a:gd name="T2" fmla="*/ 91 w 92"/>
                  <a:gd name="T3" fmla="*/ 0 h 103"/>
                  <a:gd name="T4" fmla="*/ 0 w 92"/>
                  <a:gd name="T5" fmla="*/ 51 h 103"/>
                  <a:gd name="T6" fmla="*/ 91 w 92"/>
                  <a:gd name="T7" fmla="*/ 102 h 103"/>
                  <a:gd name="T8" fmla="*/ 91 w 92"/>
                  <a:gd name="T9" fmla="*/ 0 h 103"/>
                  <a:gd name="T10" fmla="*/ 0 w 92"/>
                  <a:gd name="T11" fmla="*/ 5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103">
                    <a:moveTo>
                      <a:pt x="0" y="51"/>
                    </a:moveTo>
                    <a:lnTo>
                      <a:pt x="91" y="0"/>
                    </a:lnTo>
                    <a:lnTo>
                      <a:pt x="0" y="51"/>
                    </a:lnTo>
                    <a:lnTo>
                      <a:pt x="91" y="102"/>
                    </a:lnTo>
                    <a:lnTo>
                      <a:pt x="91" y="0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38" name="Freeform 178"/>
              <p:cNvSpPr>
                <a:spLocks/>
              </p:cNvSpPr>
              <p:nvPr/>
            </p:nvSpPr>
            <p:spPr bwMode="auto">
              <a:xfrm>
                <a:off x="2730" y="3268"/>
                <a:ext cx="876" cy="23"/>
              </a:xfrm>
              <a:custGeom>
                <a:avLst/>
                <a:gdLst>
                  <a:gd name="T0" fmla="*/ 679 w 712"/>
                  <a:gd name="T1" fmla="*/ 8 h 17"/>
                  <a:gd name="T2" fmla="*/ 693 w 712"/>
                  <a:gd name="T3" fmla="*/ 0 h 17"/>
                  <a:gd name="T4" fmla="*/ 0 w 712"/>
                  <a:gd name="T5" fmla="*/ 0 h 17"/>
                  <a:gd name="T6" fmla="*/ 0 w 712"/>
                  <a:gd name="T7" fmla="*/ 16 h 17"/>
                  <a:gd name="T8" fmla="*/ 693 w 712"/>
                  <a:gd name="T9" fmla="*/ 16 h 17"/>
                  <a:gd name="T10" fmla="*/ 711 w 712"/>
                  <a:gd name="T11" fmla="*/ 8 h 17"/>
                  <a:gd name="T12" fmla="*/ 693 w 712"/>
                  <a:gd name="T13" fmla="*/ 16 h 17"/>
                  <a:gd name="T14" fmla="*/ 702 w 712"/>
                  <a:gd name="T15" fmla="*/ 15 h 17"/>
                  <a:gd name="T16" fmla="*/ 709 w 712"/>
                  <a:gd name="T17" fmla="*/ 13 h 17"/>
                  <a:gd name="T18" fmla="*/ 711 w 712"/>
                  <a:gd name="T19" fmla="*/ 11 h 17"/>
                  <a:gd name="T20" fmla="*/ 711 w 712"/>
                  <a:gd name="T21" fmla="*/ 8 h 17"/>
                  <a:gd name="T22" fmla="*/ 711 w 712"/>
                  <a:gd name="T23" fmla="*/ 5 h 17"/>
                  <a:gd name="T24" fmla="*/ 709 w 712"/>
                  <a:gd name="T25" fmla="*/ 3 h 17"/>
                  <a:gd name="T26" fmla="*/ 702 w 712"/>
                  <a:gd name="T27" fmla="*/ 1 h 17"/>
                  <a:gd name="T28" fmla="*/ 693 w 712"/>
                  <a:gd name="T29" fmla="*/ 0 h 17"/>
                  <a:gd name="T30" fmla="*/ 679 w 712"/>
                  <a:gd name="T3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2" h="17">
                    <a:moveTo>
                      <a:pt x="679" y="8"/>
                    </a:moveTo>
                    <a:lnTo>
                      <a:pt x="6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93" y="16"/>
                    </a:lnTo>
                    <a:lnTo>
                      <a:pt x="711" y="8"/>
                    </a:lnTo>
                    <a:lnTo>
                      <a:pt x="693" y="16"/>
                    </a:lnTo>
                    <a:lnTo>
                      <a:pt x="702" y="15"/>
                    </a:lnTo>
                    <a:lnTo>
                      <a:pt x="709" y="13"/>
                    </a:lnTo>
                    <a:lnTo>
                      <a:pt x="711" y="11"/>
                    </a:lnTo>
                    <a:lnTo>
                      <a:pt x="711" y="8"/>
                    </a:lnTo>
                    <a:lnTo>
                      <a:pt x="711" y="5"/>
                    </a:lnTo>
                    <a:lnTo>
                      <a:pt x="709" y="3"/>
                    </a:lnTo>
                    <a:lnTo>
                      <a:pt x="702" y="1"/>
                    </a:lnTo>
                    <a:lnTo>
                      <a:pt x="693" y="0"/>
                    </a:lnTo>
                    <a:lnTo>
                      <a:pt x="679" y="8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39" name="Freeform 179"/>
              <p:cNvSpPr>
                <a:spLocks/>
              </p:cNvSpPr>
              <p:nvPr/>
            </p:nvSpPr>
            <p:spPr bwMode="auto">
              <a:xfrm>
                <a:off x="3572" y="2852"/>
                <a:ext cx="44" cy="439"/>
              </a:xfrm>
              <a:custGeom>
                <a:avLst/>
                <a:gdLst>
                  <a:gd name="T0" fmla="*/ 8 w 19"/>
                  <a:gd name="T1" fmla="*/ 0 h 287"/>
                  <a:gd name="T2" fmla="*/ 0 w 19"/>
                  <a:gd name="T3" fmla="*/ 0 h 287"/>
                  <a:gd name="T4" fmla="*/ 0 w 19"/>
                  <a:gd name="T5" fmla="*/ 286 h 287"/>
                  <a:gd name="T6" fmla="*/ 18 w 19"/>
                  <a:gd name="T7" fmla="*/ 286 h 287"/>
                  <a:gd name="T8" fmla="*/ 18 w 19"/>
                  <a:gd name="T9" fmla="*/ 0 h 287"/>
                  <a:gd name="T10" fmla="*/ 8 w 19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7">
                    <a:moveTo>
                      <a:pt x="8" y="0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18" y="286"/>
                    </a:lnTo>
                    <a:lnTo>
                      <a:pt x="1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0" name="Rectangle 180"/>
              <p:cNvSpPr>
                <a:spLocks noChangeArrowheads="1"/>
              </p:cNvSpPr>
              <p:nvPr/>
            </p:nvSpPr>
            <p:spPr bwMode="auto">
              <a:xfrm>
                <a:off x="2661" y="3517"/>
                <a:ext cx="90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ru-RU" sz="1400" b="1" dirty="0" smtClean="0"/>
                  <a:t>Фильтр-пресс</a:t>
                </a:r>
                <a:endParaRPr lang="en-GB" sz="1400" b="1" dirty="0"/>
              </a:p>
            </p:txBody>
          </p:sp>
          <p:sp>
            <p:nvSpPr>
              <p:cNvPr id="604341" name="Freeform 181"/>
              <p:cNvSpPr>
                <a:spLocks/>
              </p:cNvSpPr>
              <p:nvPr/>
            </p:nvSpPr>
            <p:spPr bwMode="auto">
              <a:xfrm>
                <a:off x="1899" y="3562"/>
                <a:ext cx="26" cy="294"/>
              </a:xfrm>
              <a:custGeom>
                <a:avLst/>
                <a:gdLst>
                  <a:gd name="T0" fmla="*/ 10 w 21"/>
                  <a:gd name="T1" fmla="*/ 219 h 220"/>
                  <a:gd name="T2" fmla="*/ 20 w 21"/>
                  <a:gd name="T3" fmla="*/ 219 h 220"/>
                  <a:gd name="T4" fmla="*/ 20 w 21"/>
                  <a:gd name="T5" fmla="*/ 0 h 220"/>
                  <a:gd name="T6" fmla="*/ 0 w 21"/>
                  <a:gd name="T7" fmla="*/ 0 h 220"/>
                  <a:gd name="T8" fmla="*/ 0 w 21"/>
                  <a:gd name="T9" fmla="*/ 219 h 220"/>
                  <a:gd name="T10" fmla="*/ 10 w 21"/>
                  <a:gd name="T11" fmla="*/ 2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0">
                    <a:moveTo>
                      <a:pt x="10" y="219"/>
                    </a:moveTo>
                    <a:lnTo>
                      <a:pt x="20" y="219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" y="21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2" name="Freeform 182"/>
              <p:cNvSpPr>
                <a:spLocks/>
              </p:cNvSpPr>
              <p:nvPr/>
            </p:nvSpPr>
            <p:spPr bwMode="auto">
              <a:xfrm>
                <a:off x="1848" y="3844"/>
                <a:ext cx="127" cy="127"/>
              </a:xfrm>
              <a:custGeom>
                <a:avLst/>
                <a:gdLst>
                  <a:gd name="T0" fmla="*/ 51 w 103"/>
                  <a:gd name="T1" fmla="*/ 94 h 95"/>
                  <a:gd name="T2" fmla="*/ 102 w 103"/>
                  <a:gd name="T3" fmla="*/ 0 h 95"/>
                  <a:gd name="T4" fmla="*/ 51 w 103"/>
                  <a:gd name="T5" fmla="*/ 94 h 95"/>
                  <a:gd name="T6" fmla="*/ 0 w 103"/>
                  <a:gd name="T7" fmla="*/ 0 h 95"/>
                  <a:gd name="T8" fmla="*/ 102 w 103"/>
                  <a:gd name="T9" fmla="*/ 0 h 95"/>
                  <a:gd name="T10" fmla="*/ 51 w 103"/>
                  <a:gd name="T11" fmla="*/ 9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95">
                    <a:moveTo>
                      <a:pt x="51" y="94"/>
                    </a:moveTo>
                    <a:lnTo>
                      <a:pt x="102" y="0"/>
                    </a:lnTo>
                    <a:lnTo>
                      <a:pt x="51" y="94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51" y="9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3" name="Rectangle 183"/>
              <p:cNvSpPr>
                <a:spLocks noChangeArrowheads="1"/>
              </p:cNvSpPr>
              <p:nvPr/>
            </p:nvSpPr>
            <p:spPr bwMode="auto">
              <a:xfrm>
                <a:off x="1648" y="3920"/>
                <a:ext cx="65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ru-RU" sz="1400" b="1" dirty="0" smtClean="0"/>
                  <a:t>Фильтрат</a:t>
                </a:r>
                <a:endParaRPr lang="en-GB" sz="1400" b="1" dirty="0"/>
              </a:p>
            </p:txBody>
          </p:sp>
          <p:sp>
            <p:nvSpPr>
              <p:cNvPr id="604344" name="Freeform 184"/>
              <p:cNvSpPr>
                <a:spLocks/>
              </p:cNvSpPr>
              <p:nvPr/>
            </p:nvSpPr>
            <p:spPr bwMode="auto">
              <a:xfrm>
                <a:off x="1258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5" name="Freeform 185"/>
              <p:cNvSpPr>
                <a:spLocks/>
              </p:cNvSpPr>
              <p:nvPr/>
            </p:nvSpPr>
            <p:spPr bwMode="auto">
              <a:xfrm>
                <a:off x="1272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6" name="Freeform 186"/>
              <p:cNvSpPr>
                <a:spLocks/>
              </p:cNvSpPr>
              <p:nvPr/>
            </p:nvSpPr>
            <p:spPr bwMode="auto">
              <a:xfrm>
                <a:off x="1287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7" name="Freeform 187"/>
              <p:cNvSpPr>
                <a:spLocks/>
              </p:cNvSpPr>
              <p:nvPr/>
            </p:nvSpPr>
            <p:spPr bwMode="auto">
              <a:xfrm>
                <a:off x="1302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8" name="Freeform 188"/>
              <p:cNvSpPr>
                <a:spLocks/>
              </p:cNvSpPr>
              <p:nvPr/>
            </p:nvSpPr>
            <p:spPr bwMode="auto">
              <a:xfrm>
                <a:off x="1314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9" name="Freeform 189"/>
              <p:cNvSpPr>
                <a:spLocks/>
              </p:cNvSpPr>
              <p:nvPr/>
            </p:nvSpPr>
            <p:spPr bwMode="auto">
              <a:xfrm>
                <a:off x="1327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0" name="Freeform 190"/>
              <p:cNvSpPr>
                <a:spLocks/>
              </p:cNvSpPr>
              <p:nvPr/>
            </p:nvSpPr>
            <p:spPr bwMode="auto">
              <a:xfrm>
                <a:off x="1340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1" name="Freeform 191"/>
              <p:cNvSpPr>
                <a:spLocks/>
              </p:cNvSpPr>
              <p:nvPr/>
            </p:nvSpPr>
            <p:spPr bwMode="auto">
              <a:xfrm>
                <a:off x="1355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2" name="Freeform 192"/>
              <p:cNvSpPr>
                <a:spLocks/>
              </p:cNvSpPr>
              <p:nvPr/>
            </p:nvSpPr>
            <p:spPr bwMode="auto">
              <a:xfrm>
                <a:off x="1370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3" name="Freeform 193"/>
              <p:cNvSpPr>
                <a:spLocks/>
              </p:cNvSpPr>
              <p:nvPr/>
            </p:nvSpPr>
            <p:spPr bwMode="auto">
              <a:xfrm>
                <a:off x="1384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4" name="Freeform 194"/>
              <p:cNvSpPr>
                <a:spLocks/>
              </p:cNvSpPr>
              <p:nvPr/>
            </p:nvSpPr>
            <p:spPr bwMode="auto">
              <a:xfrm>
                <a:off x="1396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5" name="Freeform 195"/>
              <p:cNvSpPr>
                <a:spLocks/>
              </p:cNvSpPr>
              <p:nvPr/>
            </p:nvSpPr>
            <p:spPr bwMode="auto">
              <a:xfrm>
                <a:off x="1410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6" name="Freeform 196"/>
              <p:cNvSpPr>
                <a:spLocks/>
              </p:cNvSpPr>
              <p:nvPr/>
            </p:nvSpPr>
            <p:spPr bwMode="auto">
              <a:xfrm>
                <a:off x="1424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7" name="Freeform 197"/>
              <p:cNvSpPr>
                <a:spLocks/>
              </p:cNvSpPr>
              <p:nvPr/>
            </p:nvSpPr>
            <p:spPr bwMode="auto">
              <a:xfrm>
                <a:off x="1439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8" name="Freeform 198"/>
              <p:cNvSpPr>
                <a:spLocks/>
              </p:cNvSpPr>
              <p:nvPr/>
            </p:nvSpPr>
            <p:spPr bwMode="auto">
              <a:xfrm>
                <a:off x="1450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59" name="Freeform 199"/>
              <p:cNvSpPr>
                <a:spLocks/>
              </p:cNvSpPr>
              <p:nvPr/>
            </p:nvSpPr>
            <p:spPr bwMode="auto">
              <a:xfrm>
                <a:off x="1465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3CC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0" name="Freeform 200"/>
              <p:cNvSpPr>
                <a:spLocks/>
              </p:cNvSpPr>
              <p:nvPr/>
            </p:nvSpPr>
            <p:spPr bwMode="auto">
              <a:xfrm>
                <a:off x="1479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6CC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1" name="Freeform 201"/>
              <p:cNvSpPr>
                <a:spLocks/>
              </p:cNvSpPr>
              <p:nvPr/>
            </p:nvSpPr>
            <p:spPr bwMode="auto">
              <a:xfrm>
                <a:off x="1494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ACCD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2" name="Freeform 202"/>
              <p:cNvSpPr>
                <a:spLocks/>
              </p:cNvSpPr>
              <p:nvPr/>
            </p:nvSpPr>
            <p:spPr bwMode="auto">
              <a:xfrm>
                <a:off x="1508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0DCC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3" name="Freeform 203"/>
              <p:cNvSpPr>
                <a:spLocks/>
              </p:cNvSpPr>
              <p:nvPr/>
            </p:nvSpPr>
            <p:spPr bwMode="auto">
              <a:xfrm>
                <a:off x="1519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11CCB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4" name="Freeform 204"/>
              <p:cNvSpPr>
                <a:spLocks/>
              </p:cNvSpPr>
              <p:nvPr/>
            </p:nvSpPr>
            <p:spPr bwMode="auto">
              <a:xfrm>
                <a:off x="1534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14C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5" name="Freeform 205"/>
              <p:cNvSpPr>
                <a:spLocks/>
              </p:cNvSpPr>
              <p:nvPr/>
            </p:nvSpPr>
            <p:spPr bwMode="auto">
              <a:xfrm>
                <a:off x="1548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17CC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6" name="Freeform 206"/>
              <p:cNvSpPr>
                <a:spLocks/>
              </p:cNvSpPr>
              <p:nvPr/>
            </p:nvSpPr>
            <p:spPr bwMode="auto">
              <a:xfrm>
                <a:off x="1563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1BCC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7" name="Freeform 207"/>
              <p:cNvSpPr>
                <a:spLocks/>
              </p:cNvSpPr>
              <p:nvPr/>
            </p:nvSpPr>
            <p:spPr bwMode="auto">
              <a:xfrm>
                <a:off x="1576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1ECC8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8" name="Freeform 208"/>
              <p:cNvSpPr>
                <a:spLocks/>
              </p:cNvSpPr>
              <p:nvPr/>
            </p:nvSpPr>
            <p:spPr bwMode="auto">
              <a:xfrm>
                <a:off x="1589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22CC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9" name="Freeform 209"/>
              <p:cNvSpPr>
                <a:spLocks/>
              </p:cNvSpPr>
              <p:nvPr/>
            </p:nvSpPr>
            <p:spPr bwMode="auto">
              <a:xfrm>
                <a:off x="1603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25CC6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0" name="Freeform 210"/>
              <p:cNvSpPr>
                <a:spLocks/>
              </p:cNvSpPr>
              <p:nvPr/>
            </p:nvSpPr>
            <p:spPr bwMode="auto">
              <a:xfrm>
                <a:off x="1616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28CC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1" name="Freeform 211"/>
              <p:cNvSpPr>
                <a:spLocks/>
              </p:cNvSpPr>
              <p:nvPr/>
            </p:nvSpPr>
            <p:spPr bwMode="auto">
              <a:xfrm>
                <a:off x="1631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2CCC4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2" name="Freeform 212"/>
              <p:cNvSpPr>
                <a:spLocks/>
              </p:cNvSpPr>
              <p:nvPr/>
            </p:nvSpPr>
            <p:spPr bwMode="auto">
              <a:xfrm>
                <a:off x="1645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2FCC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3" name="Freeform 213"/>
              <p:cNvSpPr>
                <a:spLocks/>
              </p:cNvSpPr>
              <p:nvPr/>
            </p:nvSpPr>
            <p:spPr bwMode="auto">
              <a:xfrm>
                <a:off x="1657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4" name="Freeform 214"/>
              <p:cNvSpPr>
                <a:spLocks/>
              </p:cNvSpPr>
              <p:nvPr/>
            </p:nvSpPr>
            <p:spPr bwMode="auto">
              <a:xfrm>
                <a:off x="1672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3FCC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5" name="Freeform 215"/>
              <p:cNvSpPr>
                <a:spLocks/>
              </p:cNvSpPr>
              <p:nvPr/>
            </p:nvSpPr>
            <p:spPr bwMode="auto">
              <a:xfrm>
                <a:off x="1686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4BCC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6" name="Freeform 216"/>
              <p:cNvSpPr>
                <a:spLocks/>
              </p:cNvSpPr>
              <p:nvPr/>
            </p:nvSpPr>
            <p:spPr bwMode="auto">
              <a:xfrm>
                <a:off x="1700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57CC2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7" name="Freeform 217"/>
              <p:cNvSpPr>
                <a:spLocks/>
              </p:cNvSpPr>
              <p:nvPr/>
            </p:nvSpPr>
            <p:spPr bwMode="auto">
              <a:xfrm>
                <a:off x="1712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63CC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8" name="Freeform 218"/>
              <p:cNvSpPr>
                <a:spLocks/>
              </p:cNvSpPr>
              <p:nvPr/>
            </p:nvSpPr>
            <p:spPr bwMode="auto">
              <a:xfrm>
                <a:off x="1726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6FCC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79" name="Freeform 219"/>
              <p:cNvSpPr>
                <a:spLocks/>
              </p:cNvSpPr>
              <p:nvPr/>
            </p:nvSpPr>
            <p:spPr bwMode="auto">
              <a:xfrm>
                <a:off x="1741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7BCC2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0" name="Freeform 220"/>
              <p:cNvSpPr>
                <a:spLocks/>
              </p:cNvSpPr>
              <p:nvPr/>
            </p:nvSpPr>
            <p:spPr bwMode="auto">
              <a:xfrm>
                <a:off x="1755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87CC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1" name="Freeform 221"/>
              <p:cNvSpPr>
                <a:spLocks/>
              </p:cNvSpPr>
              <p:nvPr/>
            </p:nvSpPr>
            <p:spPr bwMode="auto">
              <a:xfrm>
                <a:off x="1770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3CC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2" name="Freeform 222"/>
              <p:cNvSpPr>
                <a:spLocks/>
              </p:cNvSpPr>
              <p:nvPr/>
            </p:nvSpPr>
            <p:spPr bwMode="auto">
              <a:xfrm>
                <a:off x="1782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FCC1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3" name="Freeform 223"/>
              <p:cNvSpPr>
                <a:spLocks/>
              </p:cNvSpPr>
              <p:nvPr/>
            </p:nvSpPr>
            <p:spPr bwMode="auto">
              <a:xfrm>
                <a:off x="1795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ABCC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4" name="Freeform 224"/>
              <p:cNvSpPr>
                <a:spLocks/>
              </p:cNvSpPr>
              <p:nvPr/>
            </p:nvSpPr>
            <p:spPr bwMode="auto">
              <a:xfrm>
                <a:off x="1810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B7CC1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5" name="Freeform 225"/>
              <p:cNvSpPr>
                <a:spLocks/>
              </p:cNvSpPr>
              <p:nvPr/>
            </p:nvSpPr>
            <p:spPr bwMode="auto">
              <a:xfrm>
                <a:off x="1823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C3CC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6" name="Freeform 226"/>
              <p:cNvSpPr>
                <a:spLocks/>
              </p:cNvSpPr>
              <p:nvPr/>
            </p:nvSpPr>
            <p:spPr bwMode="auto">
              <a:xfrm>
                <a:off x="1838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CFC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7" name="Freeform 227"/>
              <p:cNvSpPr>
                <a:spLocks/>
              </p:cNvSpPr>
              <p:nvPr/>
            </p:nvSpPr>
            <p:spPr bwMode="auto">
              <a:xfrm>
                <a:off x="1851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DBCC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8" name="Freeform 228"/>
              <p:cNvSpPr>
                <a:spLocks/>
              </p:cNvSpPr>
              <p:nvPr/>
            </p:nvSpPr>
            <p:spPr bwMode="auto">
              <a:xfrm>
                <a:off x="1864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E7CC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9" name="Freeform 229"/>
              <p:cNvSpPr>
                <a:spLocks/>
              </p:cNvSpPr>
              <p:nvPr/>
            </p:nvSpPr>
            <p:spPr bwMode="auto">
              <a:xfrm>
                <a:off x="1878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3CC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0" name="Freeform 230"/>
              <p:cNvSpPr>
                <a:spLocks/>
              </p:cNvSpPr>
              <p:nvPr/>
            </p:nvSpPr>
            <p:spPr bwMode="auto">
              <a:xfrm>
                <a:off x="1892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1" name="Freeform 231"/>
              <p:cNvSpPr>
                <a:spLocks/>
              </p:cNvSpPr>
              <p:nvPr/>
            </p:nvSpPr>
            <p:spPr bwMode="auto">
              <a:xfrm>
                <a:off x="1907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9C6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2" name="Freeform 232"/>
              <p:cNvSpPr>
                <a:spLocks/>
              </p:cNvSpPr>
              <p:nvPr/>
            </p:nvSpPr>
            <p:spPr bwMode="auto">
              <a:xfrm>
                <a:off x="1919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3C0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3" name="Freeform 233"/>
              <p:cNvSpPr>
                <a:spLocks/>
              </p:cNvSpPr>
              <p:nvPr/>
            </p:nvSpPr>
            <p:spPr bwMode="auto">
              <a:xfrm>
                <a:off x="1933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ECB9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4" name="Freeform 234"/>
              <p:cNvSpPr>
                <a:spLocks/>
              </p:cNvSpPr>
              <p:nvPr/>
            </p:nvSpPr>
            <p:spPr bwMode="auto">
              <a:xfrm>
                <a:off x="1948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E6B3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5" name="Freeform 235"/>
              <p:cNvSpPr>
                <a:spLocks/>
              </p:cNvSpPr>
              <p:nvPr/>
            </p:nvSpPr>
            <p:spPr bwMode="auto">
              <a:xfrm>
                <a:off x="1962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E0AD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6" name="Freeform 236"/>
              <p:cNvSpPr>
                <a:spLocks/>
              </p:cNvSpPr>
              <p:nvPr/>
            </p:nvSpPr>
            <p:spPr bwMode="auto">
              <a:xfrm>
                <a:off x="1974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D9A6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7" name="Freeform 237"/>
              <p:cNvSpPr>
                <a:spLocks/>
              </p:cNvSpPr>
              <p:nvPr/>
            </p:nvSpPr>
            <p:spPr bwMode="auto">
              <a:xfrm>
                <a:off x="1988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D3A0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8" name="Freeform 238"/>
              <p:cNvSpPr>
                <a:spLocks/>
              </p:cNvSpPr>
              <p:nvPr/>
            </p:nvSpPr>
            <p:spPr bwMode="auto">
              <a:xfrm>
                <a:off x="2002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CC991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99" name="Freeform 239"/>
              <p:cNvSpPr>
                <a:spLocks/>
              </p:cNvSpPr>
              <p:nvPr/>
            </p:nvSpPr>
            <p:spPr bwMode="auto">
              <a:xfrm>
                <a:off x="2017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C693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0" name="Freeform 240"/>
              <p:cNvSpPr>
                <a:spLocks/>
              </p:cNvSpPr>
              <p:nvPr/>
            </p:nvSpPr>
            <p:spPr bwMode="auto">
              <a:xfrm>
                <a:off x="2030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C08D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1" name="Freeform 241"/>
              <p:cNvSpPr>
                <a:spLocks/>
              </p:cNvSpPr>
              <p:nvPr/>
            </p:nvSpPr>
            <p:spPr bwMode="auto">
              <a:xfrm>
                <a:off x="2043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B986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2" name="Freeform 242"/>
              <p:cNvSpPr>
                <a:spLocks/>
              </p:cNvSpPr>
              <p:nvPr/>
            </p:nvSpPr>
            <p:spPr bwMode="auto">
              <a:xfrm>
                <a:off x="2058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B380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3" name="Freeform 243"/>
              <p:cNvSpPr>
                <a:spLocks/>
              </p:cNvSpPr>
              <p:nvPr/>
            </p:nvSpPr>
            <p:spPr bwMode="auto">
              <a:xfrm>
                <a:off x="2070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AD7A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4" name="Freeform 244"/>
              <p:cNvSpPr>
                <a:spLocks/>
              </p:cNvSpPr>
              <p:nvPr/>
            </p:nvSpPr>
            <p:spPr bwMode="auto">
              <a:xfrm>
                <a:off x="2085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A6732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5" name="Freeform 245"/>
              <p:cNvSpPr>
                <a:spLocks/>
              </p:cNvSpPr>
              <p:nvPr/>
            </p:nvSpPr>
            <p:spPr bwMode="auto">
              <a:xfrm>
                <a:off x="2099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A06D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6" name="Freeform 246"/>
              <p:cNvSpPr>
                <a:spLocks/>
              </p:cNvSpPr>
              <p:nvPr/>
            </p:nvSpPr>
            <p:spPr bwMode="auto">
              <a:xfrm>
                <a:off x="2111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7" name="Freeform 247"/>
              <p:cNvSpPr>
                <a:spLocks/>
              </p:cNvSpPr>
              <p:nvPr/>
            </p:nvSpPr>
            <p:spPr bwMode="auto">
              <a:xfrm>
                <a:off x="2127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64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8" name="Freeform 248"/>
              <p:cNvSpPr>
                <a:spLocks/>
              </p:cNvSpPr>
              <p:nvPr/>
            </p:nvSpPr>
            <p:spPr bwMode="auto">
              <a:xfrm>
                <a:off x="2140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6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09" name="Freeform 249"/>
              <p:cNvSpPr>
                <a:spLocks/>
              </p:cNvSpPr>
              <p:nvPr/>
            </p:nvSpPr>
            <p:spPr bwMode="auto">
              <a:xfrm>
                <a:off x="2154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5E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0" name="Freeform 250"/>
              <p:cNvSpPr>
                <a:spLocks/>
              </p:cNvSpPr>
              <p:nvPr/>
            </p:nvSpPr>
            <p:spPr bwMode="auto">
              <a:xfrm>
                <a:off x="2168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5C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1" name="Freeform 251"/>
              <p:cNvSpPr>
                <a:spLocks/>
              </p:cNvSpPr>
              <p:nvPr/>
            </p:nvSpPr>
            <p:spPr bwMode="auto">
              <a:xfrm>
                <a:off x="2180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59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2" name="Freeform 252"/>
              <p:cNvSpPr>
                <a:spLocks/>
              </p:cNvSpPr>
              <p:nvPr/>
            </p:nvSpPr>
            <p:spPr bwMode="auto">
              <a:xfrm>
                <a:off x="2195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56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3" name="Freeform 253"/>
              <p:cNvSpPr>
                <a:spLocks/>
              </p:cNvSpPr>
              <p:nvPr/>
            </p:nvSpPr>
            <p:spPr bwMode="auto">
              <a:xfrm>
                <a:off x="2209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9542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4" name="Freeform 254"/>
              <p:cNvSpPr>
                <a:spLocks/>
              </p:cNvSpPr>
              <p:nvPr/>
            </p:nvSpPr>
            <p:spPr bwMode="auto">
              <a:xfrm>
                <a:off x="2224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51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5" name="Freeform 255"/>
              <p:cNvSpPr>
                <a:spLocks/>
              </p:cNvSpPr>
              <p:nvPr/>
            </p:nvSpPr>
            <p:spPr bwMode="auto">
              <a:xfrm>
                <a:off x="2236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4E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6" name="Freeform 256"/>
              <p:cNvSpPr>
                <a:spLocks/>
              </p:cNvSpPr>
              <p:nvPr/>
            </p:nvSpPr>
            <p:spPr bwMode="auto">
              <a:xfrm>
                <a:off x="2250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4C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7" name="Freeform 257"/>
              <p:cNvSpPr>
                <a:spLocks/>
              </p:cNvSpPr>
              <p:nvPr/>
            </p:nvSpPr>
            <p:spPr bwMode="auto">
              <a:xfrm>
                <a:off x="2264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49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8" name="Freeform 258"/>
              <p:cNvSpPr>
                <a:spLocks/>
              </p:cNvSpPr>
              <p:nvPr/>
            </p:nvSpPr>
            <p:spPr bwMode="auto">
              <a:xfrm>
                <a:off x="2278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46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19" name="Freeform 259"/>
              <p:cNvSpPr>
                <a:spLocks/>
              </p:cNvSpPr>
              <p:nvPr/>
            </p:nvSpPr>
            <p:spPr bwMode="auto">
              <a:xfrm>
                <a:off x="2293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44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0" name="Freeform 260"/>
              <p:cNvSpPr>
                <a:spLocks/>
              </p:cNvSpPr>
              <p:nvPr/>
            </p:nvSpPr>
            <p:spPr bwMode="auto">
              <a:xfrm>
                <a:off x="2305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412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1" name="Freeform 261"/>
              <p:cNvSpPr>
                <a:spLocks/>
              </p:cNvSpPr>
              <p:nvPr/>
            </p:nvSpPr>
            <p:spPr bwMode="auto">
              <a:xfrm>
                <a:off x="2319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83E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2" name="Freeform 262"/>
              <p:cNvSpPr>
                <a:spLocks/>
              </p:cNvSpPr>
              <p:nvPr/>
            </p:nvSpPr>
            <p:spPr bwMode="auto">
              <a:xfrm>
                <a:off x="2334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73C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3" name="Freeform 263"/>
              <p:cNvSpPr>
                <a:spLocks/>
              </p:cNvSpPr>
              <p:nvPr/>
            </p:nvSpPr>
            <p:spPr bwMode="auto">
              <a:xfrm>
                <a:off x="2346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739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4" name="Freeform 264"/>
              <p:cNvSpPr>
                <a:spLocks/>
              </p:cNvSpPr>
              <p:nvPr/>
            </p:nvSpPr>
            <p:spPr bwMode="auto">
              <a:xfrm>
                <a:off x="2361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736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5" name="Freeform 265"/>
              <p:cNvSpPr>
                <a:spLocks/>
              </p:cNvSpPr>
              <p:nvPr/>
            </p:nvSpPr>
            <p:spPr bwMode="auto">
              <a:xfrm>
                <a:off x="2374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733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6" name="Freeform 266"/>
              <p:cNvSpPr>
                <a:spLocks/>
              </p:cNvSpPr>
              <p:nvPr/>
            </p:nvSpPr>
            <p:spPr bwMode="auto">
              <a:xfrm>
                <a:off x="2387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7311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7" name="Freeform 267"/>
              <p:cNvSpPr>
                <a:spLocks/>
              </p:cNvSpPr>
              <p:nvPr/>
            </p:nvSpPr>
            <p:spPr bwMode="auto">
              <a:xfrm>
                <a:off x="2402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72E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8" name="Freeform 268"/>
              <p:cNvSpPr>
                <a:spLocks/>
              </p:cNvSpPr>
              <p:nvPr/>
            </p:nvSpPr>
            <p:spPr bwMode="auto">
              <a:xfrm>
                <a:off x="2416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72B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29" name="Freeform 269"/>
              <p:cNvSpPr>
                <a:spLocks/>
              </p:cNvSpPr>
              <p:nvPr/>
            </p:nvSpPr>
            <p:spPr bwMode="auto">
              <a:xfrm>
                <a:off x="2430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29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0" name="Freeform 270"/>
              <p:cNvSpPr>
                <a:spLocks/>
              </p:cNvSpPr>
              <p:nvPr/>
            </p:nvSpPr>
            <p:spPr bwMode="auto">
              <a:xfrm>
                <a:off x="2442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26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1" name="Freeform 271"/>
              <p:cNvSpPr>
                <a:spLocks/>
              </p:cNvSpPr>
              <p:nvPr/>
            </p:nvSpPr>
            <p:spPr bwMode="auto">
              <a:xfrm>
                <a:off x="2456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231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2" name="Freeform 272"/>
              <p:cNvSpPr>
                <a:spLocks/>
              </p:cNvSpPr>
              <p:nvPr/>
            </p:nvSpPr>
            <p:spPr bwMode="auto">
              <a:xfrm>
                <a:off x="2471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21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3" name="Freeform 273"/>
              <p:cNvSpPr>
                <a:spLocks/>
              </p:cNvSpPr>
              <p:nvPr/>
            </p:nvSpPr>
            <p:spPr bwMode="auto">
              <a:xfrm>
                <a:off x="2485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1E0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4" name="Freeform 274"/>
              <p:cNvSpPr>
                <a:spLocks/>
              </p:cNvSpPr>
              <p:nvPr/>
            </p:nvSpPr>
            <p:spPr bwMode="auto">
              <a:xfrm>
                <a:off x="2500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1B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5" name="Freeform 275"/>
              <p:cNvSpPr>
                <a:spLocks/>
              </p:cNvSpPr>
              <p:nvPr/>
            </p:nvSpPr>
            <p:spPr bwMode="auto">
              <a:xfrm>
                <a:off x="2512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19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6" name="Freeform 276"/>
              <p:cNvSpPr>
                <a:spLocks/>
              </p:cNvSpPr>
              <p:nvPr/>
            </p:nvSpPr>
            <p:spPr bwMode="auto">
              <a:xfrm>
                <a:off x="2526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6160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7" name="Freeform 277"/>
              <p:cNvSpPr>
                <a:spLocks/>
              </p:cNvSpPr>
              <p:nvPr/>
            </p:nvSpPr>
            <p:spPr bwMode="auto">
              <a:xfrm>
                <a:off x="2540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513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8" name="Freeform 278"/>
              <p:cNvSpPr>
                <a:spLocks/>
              </p:cNvSpPr>
              <p:nvPr/>
            </p:nvSpPr>
            <p:spPr bwMode="auto">
              <a:xfrm>
                <a:off x="2553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511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39" name="Freeform 279"/>
              <p:cNvSpPr>
                <a:spLocks/>
              </p:cNvSpPr>
              <p:nvPr/>
            </p:nvSpPr>
            <p:spPr bwMode="auto">
              <a:xfrm>
                <a:off x="2566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50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0" name="Freeform 280"/>
              <p:cNvSpPr>
                <a:spLocks/>
              </p:cNvSpPr>
              <p:nvPr/>
            </p:nvSpPr>
            <p:spPr bwMode="auto">
              <a:xfrm>
                <a:off x="2581" y="2946"/>
                <a:ext cx="20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50B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1" name="Freeform 281"/>
              <p:cNvSpPr>
                <a:spLocks/>
              </p:cNvSpPr>
              <p:nvPr/>
            </p:nvSpPr>
            <p:spPr bwMode="auto">
              <a:xfrm>
                <a:off x="2594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509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2" name="Freeform 282"/>
              <p:cNvSpPr>
                <a:spLocks/>
              </p:cNvSpPr>
              <p:nvPr/>
            </p:nvSpPr>
            <p:spPr bwMode="auto">
              <a:xfrm>
                <a:off x="2609" y="2946"/>
                <a:ext cx="21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5060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3" name="Freeform 283"/>
              <p:cNvSpPr>
                <a:spLocks/>
              </p:cNvSpPr>
              <p:nvPr/>
            </p:nvSpPr>
            <p:spPr bwMode="auto">
              <a:xfrm>
                <a:off x="2622" y="2946"/>
                <a:ext cx="22" cy="607"/>
              </a:xfrm>
              <a:custGeom>
                <a:avLst/>
                <a:gdLst>
                  <a:gd name="T0" fmla="*/ 0 w 17"/>
                  <a:gd name="T1" fmla="*/ 454 h 455"/>
                  <a:gd name="T2" fmla="*/ 0 w 17"/>
                  <a:gd name="T3" fmla="*/ 0 h 455"/>
                  <a:gd name="T4" fmla="*/ 16 w 17"/>
                  <a:gd name="T5" fmla="*/ 0 h 455"/>
                  <a:gd name="T6" fmla="*/ 16 w 17"/>
                  <a:gd name="T7" fmla="*/ 454 h 455"/>
                  <a:gd name="T8" fmla="*/ 0 w 17"/>
                  <a:gd name="T9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55">
                    <a:moveTo>
                      <a:pt x="0" y="45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454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94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4" name="Freeform 284"/>
              <p:cNvSpPr>
                <a:spLocks/>
              </p:cNvSpPr>
              <p:nvPr/>
            </p:nvSpPr>
            <p:spPr bwMode="auto">
              <a:xfrm>
                <a:off x="1252" y="2939"/>
                <a:ext cx="21" cy="614"/>
              </a:xfrm>
              <a:custGeom>
                <a:avLst/>
                <a:gdLst>
                  <a:gd name="T0" fmla="*/ 6 w 17"/>
                  <a:gd name="T1" fmla="*/ 0 h 460"/>
                  <a:gd name="T2" fmla="*/ 0 w 17"/>
                  <a:gd name="T3" fmla="*/ 5 h 460"/>
                  <a:gd name="T4" fmla="*/ 0 w 17"/>
                  <a:gd name="T5" fmla="*/ 459 h 460"/>
                  <a:gd name="T6" fmla="*/ 16 w 17"/>
                  <a:gd name="T7" fmla="*/ 459 h 460"/>
                  <a:gd name="T8" fmla="*/ 16 w 17"/>
                  <a:gd name="T9" fmla="*/ 5 h 460"/>
                  <a:gd name="T10" fmla="*/ 6 w 17"/>
                  <a:gd name="T11" fmla="*/ 11 h 460"/>
                  <a:gd name="T12" fmla="*/ 6 w 17"/>
                  <a:gd name="T13" fmla="*/ 0 h 460"/>
                  <a:gd name="T14" fmla="*/ 0 w 17"/>
                  <a:gd name="T15" fmla="*/ 0 h 460"/>
                  <a:gd name="T16" fmla="*/ 0 w 17"/>
                  <a:gd name="T17" fmla="*/ 5 h 460"/>
                  <a:gd name="T18" fmla="*/ 6 w 17"/>
                  <a:gd name="T1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460">
                    <a:moveTo>
                      <a:pt x="6" y="0"/>
                    </a:moveTo>
                    <a:lnTo>
                      <a:pt x="0" y="5"/>
                    </a:lnTo>
                    <a:lnTo>
                      <a:pt x="0" y="459"/>
                    </a:lnTo>
                    <a:lnTo>
                      <a:pt x="16" y="459"/>
                    </a:lnTo>
                    <a:lnTo>
                      <a:pt x="16" y="5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5" name="Freeform 285"/>
              <p:cNvSpPr>
                <a:spLocks/>
              </p:cNvSpPr>
              <p:nvPr/>
            </p:nvSpPr>
            <p:spPr bwMode="auto">
              <a:xfrm>
                <a:off x="1258" y="2939"/>
                <a:ext cx="1387" cy="23"/>
              </a:xfrm>
              <a:custGeom>
                <a:avLst/>
                <a:gdLst>
                  <a:gd name="T0" fmla="*/ 1125 w 1126"/>
                  <a:gd name="T1" fmla="*/ 7 h 17"/>
                  <a:gd name="T2" fmla="*/ 1118 w 1126"/>
                  <a:gd name="T3" fmla="*/ 0 h 17"/>
                  <a:gd name="T4" fmla="*/ 0 w 1126"/>
                  <a:gd name="T5" fmla="*/ 0 h 17"/>
                  <a:gd name="T6" fmla="*/ 0 w 1126"/>
                  <a:gd name="T7" fmla="*/ 16 h 17"/>
                  <a:gd name="T8" fmla="*/ 1118 w 1126"/>
                  <a:gd name="T9" fmla="*/ 16 h 17"/>
                  <a:gd name="T10" fmla="*/ 1113 w 1126"/>
                  <a:gd name="T11" fmla="*/ 7 h 17"/>
                  <a:gd name="T12" fmla="*/ 1125 w 1126"/>
                  <a:gd name="T13" fmla="*/ 7 h 17"/>
                  <a:gd name="T14" fmla="*/ 1125 w 1126"/>
                  <a:gd name="T15" fmla="*/ 0 h 17"/>
                  <a:gd name="T16" fmla="*/ 1118 w 1126"/>
                  <a:gd name="T17" fmla="*/ 0 h 17"/>
                  <a:gd name="T18" fmla="*/ 1125 w 1126"/>
                  <a:gd name="T1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6" h="17">
                    <a:moveTo>
                      <a:pt x="1125" y="7"/>
                    </a:moveTo>
                    <a:lnTo>
                      <a:pt x="111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118" y="16"/>
                    </a:lnTo>
                    <a:lnTo>
                      <a:pt x="1113" y="7"/>
                    </a:lnTo>
                    <a:lnTo>
                      <a:pt x="1125" y="7"/>
                    </a:lnTo>
                    <a:lnTo>
                      <a:pt x="1125" y="0"/>
                    </a:lnTo>
                    <a:lnTo>
                      <a:pt x="1118" y="0"/>
                    </a:lnTo>
                    <a:lnTo>
                      <a:pt x="112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6" name="Freeform 286"/>
              <p:cNvSpPr>
                <a:spLocks/>
              </p:cNvSpPr>
              <p:nvPr/>
            </p:nvSpPr>
            <p:spPr bwMode="auto">
              <a:xfrm>
                <a:off x="2629" y="2946"/>
                <a:ext cx="20" cy="614"/>
              </a:xfrm>
              <a:custGeom>
                <a:avLst/>
                <a:gdLst>
                  <a:gd name="T0" fmla="*/ 6 w 17"/>
                  <a:gd name="T1" fmla="*/ 459 h 460"/>
                  <a:gd name="T2" fmla="*/ 16 w 17"/>
                  <a:gd name="T3" fmla="*/ 454 h 460"/>
                  <a:gd name="T4" fmla="*/ 16 w 17"/>
                  <a:gd name="T5" fmla="*/ 0 h 460"/>
                  <a:gd name="T6" fmla="*/ 0 w 17"/>
                  <a:gd name="T7" fmla="*/ 0 h 460"/>
                  <a:gd name="T8" fmla="*/ 0 w 17"/>
                  <a:gd name="T9" fmla="*/ 454 h 460"/>
                  <a:gd name="T10" fmla="*/ 6 w 17"/>
                  <a:gd name="T11" fmla="*/ 447 h 460"/>
                  <a:gd name="T12" fmla="*/ 6 w 17"/>
                  <a:gd name="T13" fmla="*/ 459 h 460"/>
                  <a:gd name="T14" fmla="*/ 16 w 17"/>
                  <a:gd name="T15" fmla="*/ 459 h 460"/>
                  <a:gd name="T16" fmla="*/ 16 w 17"/>
                  <a:gd name="T17" fmla="*/ 454 h 460"/>
                  <a:gd name="T18" fmla="*/ 6 w 17"/>
                  <a:gd name="T19" fmla="*/ 45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460">
                    <a:moveTo>
                      <a:pt x="6" y="459"/>
                    </a:moveTo>
                    <a:lnTo>
                      <a:pt x="16" y="45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54"/>
                    </a:lnTo>
                    <a:lnTo>
                      <a:pt x="6" y="447"/>
                    </a:lnTo>
                    <a:lnTo>
                      <a:pt x="6" y="459"/>
                    </a:lnTo>
                    <a:lnTo>
                      <a:pt x="16" y="459"/>
                    </a:lnTo>
                    <a:lnTo>
                      <a:pt x="16" y="454"/>
                    </a:lnTo>
                    <a:lnTo>
                      <a:pt x="6" y="4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7" name="Freeform 287"/>
              <p:cNvSpPr>
                <a:spLocks/>
              </p:cNvSpPr>
              <p:nvPr/>
            </p:nvSpPr>
            <p:spPr bwMode="auto">
              <a:xfrm>
                <a:off x="1252" y="3542"/>
                <a:ext cx="1384" cy="23"/>
              </a:xfrm>
              <a:custGeom>
                <a:avLst/>
                <a:gdLst>
                  <a:gd name="T0" fmla="*/ 0 w 1124"/>
                  <a:gd name="T1" fmla="*/ 9 h 17"/>
                  <a:gd name="T2" fmla="*/ 5 w 1124"/>
                  <a:gd name="T3" fmla="*/ 16 h 17"/>
                  <a:gd name="T4" fmla="*/ 1123 w 1124"/>
                  <a:gd name="T5" fmla="*/ 16 h 17"/>
                  <a:gd name="T6" fmla="*/ 1123 w 1124"/>
                  <a:gd name="T7" fmla="*/ 0 h 17"/>
                  <a:gd name="T8" fmla="*/ 5 w 1124"/>
                  <a:gd name="T9" fmla="*/ 0 h 17"/>
                  <a:gd name="T10" fmla="*/ 12 w 1124"/>
                  <a:gd name="T11" fmla="*/ 9 h 17"/>
                  <a:gd name="T12" fmla="*/ 0 w 1124"/>
                  <a:gd name="T13" fmla="*/ 9 h 17"/>
                  <a:gd name="T14" fmla="*/ 0 w 1124"/>
                  <a:gd name="T15" fmla="*/ 16 h 17"/>
                  <a:gd name="T16" fmla="*/ 5 w 1124"/>
                  <a:gd name="T17" fmla="*/ 16 h 17"/>
                  <a:gd name="T18" fmla="*/ 0 w 1124"/>
                  <a:gd name="T1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4" h="17">
                    <a:moveTo>
                      <a:pt x="0" y="9"/>
                    </a:moveTo>
                    <a:lnTo>
                      <a:pt x="5" y="16"/>
                    </a:lnTo>
                    <a:lnTo>
                      <a:pt x="1123" y="16"/>
                    </a:lnTo>
                    <a:lnTo>
                      <a:pt x="1123" y="0"/>
                    </a:lnTo>
                    <a:lnTo>
                      <a:pt x="5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48" name="Line 288"/>
              <p:cNvSpPr>
                <a:spLocks noChangeShapeType="1"/>
              </p:cNvSpPr>
              <p:nvPr/>
            </p:nvSpPr>
            <p:spPr bwMode="auto">
              <a:xfrm>
                <a:off x="1490" y="3545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49" name="Line 289"/>
              <p:cNvSpPr>
                <a:spLocks noChangeShapeType="1"/>
              </p:cNvSpPr>
              <p:nvPr/>
            </p:nvSpPr>
            <p:spPr bwMode="auto">
              <a:xfrm>
                <a:off x="1698" y="3545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50" name="Line 290"/>
              <p:cNvSpPr>
                <a:spLocks noChangeShapeType="1"/>
              </p:cNvSpPr>
              <p:nvPr/>
            </p:nvSpPr>
            <p:spPr bwMode="auto">
              <a:xfrm>
                <a:off x="1933" y="3545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51" name="Line 291"/>
              <p:cNvSpPr>
                <a:spLocks noChangeShapeType="1"/>
              </p:cNvSpPr>
              <p:nvPr/>
            </p:nvSpPr>
            <p:spPr bwMode="auto">
              <a:xfrm>
                <a:off x="2158" y="3545"/>
                <a:ext cx="0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52" name="Line 292"/>
              <p:cNvSpPr>
                <a:spLocks noChangeShapeType="1"/>
              </p:cNvSpPr>
              <p:nvPr/>
            </p:nvSpPr>
            <p:spPr bwMode="auto">
              <a:xfrm>
                <a:off x="2158" y="3640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53" name="Line 293"/>
              <p:cNvSpPr>
                <a:spLocks noChangeShapeType="1"/>
              </p:cNvSpPr>
              <p:nvPr/>
            </p:nvSpPr>
            <p:spPr bwMode="auto">
              <a:xfrm>
                <a:off x="2390" y="3545"/>
                <a:ext cx="0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54" name="Line 294"/>
              <p:cNvSpPr>
                <a:spLocks noChangeShapeType="1"/>
              </p:cNvSpPr>
              <p:nvPr/>
            </p:nvSpPr>
            <p:spPr bwMode="auto">
              <a:xfrm>
                <a:off x="2390" y="3640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55" name="Freeform 295"/>
              <p:cNvSpPr>
                <a:spLocks/>
              </p:cNvSpPr>
              <p:nvPr/>
            </p:nvSpPr>
            <p:spPr bwMode="auto">
              <a:xfrm>
                <a:off x="1258" y="3552"/>
                <a:ext cx="1378" cy="152"/>
              </a:xfrm>
              <a:custGeom>
                <a:avLst/>
                <a:gdLst>
                  <a:gd name="T0" fmla="*/ 0 w 1119"/>
                  <a:gd name="T1" fmla="*/ 113 h 114"/>
                  <a:gd name="T2" fmla="*/ 0 w 1119"/>
                  <a:gd name="T3" fmla="*/ 0 h 114"/>
                  <a:gd name="T4" fmla="*/ 1118 w 1119"/>
                  <a:gd name="T5" fmla="*/ 0 h 114"/>
                  <a:gd name="T6" fmla="*/ 1118 w 1119"/>
                  <a:gd name="T7" fmla="*/ 113 h 114"/>
                  <a:gd name="T8" fmla="*/ 0 w 1119"/>
                  <a:gd name="T9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9" h="114">
                    <a:moveTo>
                      <a:pt x="0" y="113"/>
                    </a:moveTo>
                    <a:lnTo>
                      <a:pt x="0" y="0"/>
                    </a:lnTo>
                    <a:lnTo>
                      <a:pt x="1118" y="0"/>
                    </a:lnTo>
                    <a:lnTo>
                      <a:pt x="1118" y="113"/>
                    </a:lnTo>
                    <a:lnTo>
                      <a:pt x="0" y="113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56" name="Freeform 296"/>
              <p:cNvSpPr>
                <a:spLocks/>
              </p:cNvSpPr>
              <p:nvPr/>
            </p:nvSpPr>
            <p:spPr bwMode="auto">
              <a:xfrm>
                <a:off x="1252" y="3542"/>
                <a:ext cx="21" cy="162"/>
              </a:xfrm>
              <a:custGeom>
                <a:avLst/>
                <a:gdLst>
                  <a:gd name="T0" fmla="*/ 6 w 17"/>
                  <a:gd name="T1" fmla="*/ 0 h 121"/>
                  <a:gd name="T2" fmla="*/ 0 w 17"/>
                  <a:gd name="T3" fmla="*/ 7 h 121"/>
                  <a:gd name="T4" fmla="*/ 0 w 17"/>
                  <a:gd name="T5" fmla="*/ 120 h 121"/>
                  <a:gd name="T6" fmla="*/ 16 w 17"/>
                  <a:gd name="T7" fmla="*/ 120 h 121"/>
                  <a:gd name="T8" fmla="*/ 16 w 17"/>
                  <a:gd name="T9" fmla="*/ 7 h 121"/>
                  <a:gd name="T10" fmla="*/ 6 w 17"/>
                  <a:gd name="T11" fmla="*/ 12 h 121"/>
                  <a:gd name="T12" fmla="*/ 6 w 17"/>
                  <a:gd name="T13" fmla="*/ 0 h 121"/>
                  <a:gd name="T14" fmla="*/ 0 w 17"/>
                  <a:gd name="T15" fmla="*/ 0 h 121"/>
                  <a:gd name="T16" fmla="*/ 0 w 17"/>
                  <a:gd name="T17" fmla="*/ 7 h 121"/>
                  <a:gd name="T18" fmla="*/ 6 w 17"/>
                  <a:gd name="T1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21">
                    <a:moveTo>
                      <a:pt x="6" y="0"/>
                    </a:moveTo>
                    <a:lnTo>
                      <a:pt x="0" y="7"/>
                    </a:lnTo>
                    <a:lnTo>
                      <a:pt x="0" y="120"/>
                    </a:lnTo>
                    <a:lnTo>
                      <a:pt x="16" y="120"/>
                    </a:lnTo>
                    <a:lnTo>
                      <a:pt x="16" y="7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57" name="Freeform 297"/>
              <p:cNvSpPr>
                <a:spLocks/>
              </p:cNvSpPr>
              <p:nvPr/>
            </p:nvSpPr>
            <p:spPr bwMode="auto">
              <a:xfrm>
                <a:off x="1258" y="3542"/>
                <a:ext cx="1387" cy="23"/>
              </a:xfrm>
              <a:custGeom>
                <a:avLst/>
                <a:gdLst>
                  <a:gd name="T0" fmla="*/ 1125 w 1126"/>
                  <a:gd name="T1" fmla="*/ 9 h 17"/>
                  <a:gd name="T2" fmla="*/ 1118 w 1126"/>
                  <a:gd name="T3" fmla="*/ 0 h 17"/>
                  <a:gd name="T4" fmla="*/ 0 w 1126"/>
                  <a:gd name="T5" fmla="*/ 0 h 17"/>
                  <a:gd name="T6" fmla="*/ 0 w 1126"/>
                  <a:gd name="T7" fmla="*/ 16 h 17"/>
                  <a:gd name="T8" fmla="*/ 1118 w 1126"/>
                  <a:gd name="T9" fmla="*/ 16 h 17"/>
                  <a:gd name="T10" fmla="*/ 1113 w 1126"/>
                  <a:gd name="T11" fmla="*/ 9 h 17"/>
                  <a:gd name="T12" fmla="*/ 1125 w 1126"/>
                  <a:gd name="T13" fmla="*/ 9 h 17"/>
                  <a:gd name="T14" fmla="*/ 1125 w 1126"/>
                  <a:gd name="T15" fmla="*/ 0 h 17"/>
                  <a:gd name="T16" fmla="*/ 1118 w 1126"/>
                  <a:gd name="T17" fmla="*/ 0 h 17"/>
                  <a:gd name="T18" fmla="*/ 1125 w 1126"/>
                  <a:gd name="T1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6" h="17">
                    <a:moveTo>
                      <a:pt x="1125" y="9"/>
                    </a:moveTo>
                    <a:lnTo>
                      <a:pt x="111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118" y="16"/>
                    </a:lnTo>
                    <a:lnTo>
                      <a:pt x="1113" y="9"/>
                    </a:lnTo>
                    <a:lnTo>
                      <a:pt x="1125" y="9"/>
                    </a:lnTo>
                    <a:lnTo>
                      <a:pt x="1125" y="0"/>
                    </a:lnTo>
                    <a:lnTo>
                      <a:pt x="1118" y="0"/>
                    </a:lnTo>
                    <a:lnTo>
                      <a:pt x="1125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58" name="Freeform 298"/>
              <p:cNvSpPr>
                <a:spLocks/>
              </p:cNvSpPr>
              <p:nvPr/>
            </p:nvSpPr>
            <p:spPr bwMode="auto">
              <a:xfrm>
                <a:off x="2629" y="3552"/>
                <a:ext cx="20" cy="161"/>
              </a:xfrm>
              <a:custGeom>
                <a:avLst/>
                <a:gdLst>
                  <a:gd name="T0" fmla="*/ 6 w 17"/>
                  <a:gd name="T1" fmla="*/ 120 h 121"/>
                  <a:gd name="T2" fmla="*/ 16 w 17"/>
                  <a:gd name="T3" fmla="*/ 113 h 121"/>
                  <a:gd name="T4" fmla="*/ 16 w 17"/>
                  <a:gd name="T5" fmla="*/ 0 h 121"/>
                  <a:gd name="T6" fmla="*/ 0 w 17"/>
                  <a:gd name="T7" fmla="*/ 0 h 121"/>
                  <a:gd name="T8" fmla="*/ 0 w 17"/>
                  <a:gd name="T9" fmla="*/ 113 h 121"/>
                  <a:gd name="T10" fmla="*/ 6 w 17"/>
                  <a:gd name="T11" fmla="*/ 107 h 121"/>
                  <a:gd name="T12" fmla="*/ 6 w 17"/>
                  <a:gd name="T13" fmla="*/ 120 h 121"/>
                  <a:gd name="T14" fmla="*/ 16 w 17"/>
                  <a:gd name="T15" fmla="*/ 120 h 121"/>
                  <a:gd name="T16" fmla="*/ 16 w 17"/>
                  <a:gd name="T17" fmla="*/ 113 h 121"/>
                  <a:gd name="T18" fmla="*/ 6 w 17"/>
                  <a:gd name="T19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21">
                    <a:moveTo>
                      <a:pt x="6" y="120"/>
                    </a:moveTo>
                    <a:lnTo>
                      <a:pt x="16" y="11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6" y="107"/>
                    </a:lnTo>
                    <a:lnTo>
                      <a:pt x="6" y="120"/>
                    </a:lnTo>
                    <a:lnTo>
                      <a:pt x="16" y="120"/>
                    </a:lnTo>
                    <a:lnTo>
                      <a:pt x="16" y="113"/>
                    </a:lnTo>
                    <a:lnTo>
                      <a:pt x="6" y="1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59" name="Freeform 299"/>
              <p:cNvSpPr>
                <a:spLocks/>
              </p:cNvSpPr>
              <p:nvPr/>
            </p:nvSpPr>
            <p:spPr bwMode="auto">
              <a:xfrm>
                <a:off x="1252" y="3694"/>
                <a:ext cx="1384" cy="23"/>
              </a:xfrm>
              <a:custGeom>
                <a:avLst/>
                <a:gdLst>
                  <a:gd name="T0" fmla="*/ 0 w 1124"/>
                  <a:gd name="T1" fmla="*/ 7 h 17"/>
                  <a:gd name="T2" fmla="*/ 5 w 1124"/>
                  <a:gd name="T3" fmla="*/ 16 h 17"/>
                  <a:gd name="T4" fmla="*/ 1123 w 1124"/>
                  <a:gd name="T5" fmla="*/ 16 h 17"/>
                  <a:gd name="T6" fmla="*/ 1123 w 1124"/>
                  <a:gd name="T7" fmla="*/ 0 h 17"/>
                  <a:gd name="T8" fmla="*/ 5 w 1124"/>
                  <a:gd name="T9" fmla="*/ 0 h 17"/>
                  <a:gd name="T10" fmla="*/ 12 w 1124"/>
                  <a:gd name="T11" fmla="*/ 7 h 17"/>
                  <a:gd name="T12" fmla="*/ 0 w 1124"/>
                  <a:gd name="T13" fmla="*/ 7 h 17"/>
                  <a:gd name="T14" fmla="*/ 0 w 1124"/>
                  <a:gd name="T15" fmla="*/ 16 h 17"/>
                  <a:gd name="T16" fmla="*/ 5 w 1124"/>
                  <a:gd name="T17" fmla="*/ 16 h 17"/>
                  <a:gd name="T18" fmla="*/ 0 w 1124"/>
                  <a:gd name="T1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4" h="17">
                    <a:moveTo>
                      <a:pt x="0" y="7"/>
                    </a:moveTo>
                    <a:lnTo>
                      <a:pt x="5" y="16"/>
                    </a:lnTo>
                    <a:lnTo>
                      <a:pt x="1123" y="16"/>
                    </a:lnTo>
                    <a:lnTo>
                      <a:pt x="1123" y="0"/>
                    </a:lnTo>
                    <a:lnTo>
                      <a:pt x="5" y="0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60" name="Line 300"/>
              <p:cNvSpPr>
                <a:spLocks noChangeShapeType="1"/>
              </p:cNvSpPr>
              <p:nvPr/>
            </p:nvSpPr>
            <p:spPr bwMode="auto">
              <a:xfrm>
                <a:off x="1455" y="2950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1" name="Line 301"/>
              <p:cNvSpPr>
                <a:spLocks noChangeShapeType="1"/>
              </p:cNvSpPr>
              <p:nvPr/>
            </p:nvSpPr>
            <p:spPr bwMode="auto">
              <a:xfrm>
                <a:off x="1455" y="3197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2" name="Line 302"/>
              <p:cNvSpPr>
                <a:spLocks noChangeShapeType="1"/>
              </p:cNvSpPr>
              <p:nvPr/>
            </p:nvSpPr>
            <p:spPr bwMode="auto">
              <a:xfrm flipV="1">
                <a:off x="1455" y="3418"/>
                <a:ext cx="0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3" name="Line 303"/>
              <p:cNvSpPr>
                <a:spLocks noChangeShapeType="1"/>
              </p:cNvSpPr>
              <p:nvPr/>
            </p:nvSpPr>
            <p:spPr bwMode="auto">
              <a:xfrm flipV="1">
                <a:off x="1686" y="2946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4" name="Line 304"/>
              <p:cNvSpPr>
                <a:spLocks noChangeShapeType="1"/>
              </p:cNvSpPr>
              <p:nvPr/>
            </p:nvSpPr>
            <p:spPr bwMode="auto">
              <a:xfrm>
                <a:off x="1686" y="3193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5" name="Line 305"/>
              <p:cNvSpPr>
                <a:spLocks noChangeShapeType="1"/>
              </p:cNvSpPr>
              <p:nvPr/>
            </p:nvSpPr>
            <p:spPr bwMode="auto">
              <a:xfrm flipV="1">
                <a:off x="1686" y="3417"/>
                <a:ext cx="0" cy="1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6" name="Line 306"/>
              <p:cNvSpPr>
                <a:spLocks noChangeShapeType="1"/>
              </p:cNvSpPr>
              <p:nvPr/>
            </p:nvSpPr>
            <p:spPr bwMode="auto">
              <a:xfrm>
                <a:off x="1914" y="2946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7" name="Line 307"/>
              <p:cNvSpPr>
                <a:spLocks noChangeShapeType="1"/>
              </p:cNvSpPr>
              <p:nvPr/>
            </p:nvSpPr>
            <p:spPr bwMode="auto">
              <a:xfrm>
                <a:off x="1914" y="3193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8" name="Line 308"/>
              <p:cNvSpPr>
                <a:spLocks noChangeShapeType="1"/>
              </p:cNvSpPr>
              <p:nvPr/>
            </p:nvSpPr>
            <p:spPr bwMode="auto">
              <a:xfrm>
                <a:off x="1914" y="3422"/>
                <a:ext cx="0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69" name="Line 309"/>
              <p:cNvSpPr>
                <a:spLocks noChangeShapeType="1"/>
              </p:cNvSpPr>
              <p:nvPr/>
            </p:nvSpPr>
            <p:spPr bwMode="auto">
              <a:xfrm>
                <a:off x="2142" y="2946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70" name="Freeform 310"/>
              <p:cNvSpPr>
                <a:spLocks/>
              </p:cNvSpPr>
              <p:nvPr/>
            </p:nvSpPr>
            <p:spPr bwMode="auto">
              <a:xfrm>
                <a:off x="2445" y="2945"/>
                <a:ext cx="1" cy="608"/>
              </a:xfrm>
              <a:custGeom>
                <a:avLst/>
                <a:gdLst>
                  <a:gd name="T0" fmla="*/ 0 w 1"/>
                  <a:gd name="T1" fmla="*/ 455 h 456"/>
                  <a:gd name="T2" fmla="*/ 0 w 1"/>
                  <a:gd name="T3" fmla="*/ 0 h 456"/>
                  <a:gd name="T4" fmla="*/ 0 w 1"/>
                  <a:gd name="T5" fmla="*/ 0 h 456"/>
                  <a:gd name="T6" fmla="*/ 0 w 1"/>
                  <a:gd name="T7" fmla="*/ 455 h 456"/>
                  <a:gd name="T8" fmla="*/ 0 w 1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56">
                    <a:moveTo>
                      <a:pt x="0" y="45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0" y="455"/>
                    </a:lnTo>
                  </a:path>
                </a:pathLst>
              </a:custGeom>
              <a:solidFill>
                <a:srgbClr val="A090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71" name="Freeform 311"/>
              <p:cNvSpPr>
                <a:spLocks/>
              </p:cNvSpPr>
              <p:nvPr/>
            </p:nvSpPr>
            <p:spPr bwMode="auto">
              <a:xfrm>
                <a:off x="2337" y="2945"/>
                <a:ext cx="1" cy="608"/>
              </a:xfrm>
              <a:custGeom>
                <a:avLst/>
                <a:gdLst>
                  <a:gd name="T0" fmla="*/ 0 w 1"/>
                  <a:gd name="T1" fmla="*/ 455 h 456"/>
                  <a:gd name="T2" fmla="*/ 0 w 1"/>
                  <a:gd name="T3" fmla="*/ 0 h 456"/>
                  <a:gd name="T4" fmla="*/ 0 w 1"/>
                  <a:gd name="T5" fmla="*/ 0 h 456"/>
                  <a:gd name="T6" fmla="*/ 0 w 1"/>
                  <a:gd name="T7" fmla="*/ 455 h 456"/>
                  <a:gd name="T8" fmla="*/ 0 w 1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56">
                    <a:moveTo>
                      <a:pt x="0" y="45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0" y="455"/>
                    </a:lnTo>
                  </a:path>
                </a:pathLst>
              </a:custGeom>
              <a:solidFill>
                <a:srgbClr val="80C0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72" name="Freeform 312"/>
              <p:cNvSpPr>
                <a:spLocks/>
              </p:cNvSpPr>
              <p:nvPr/>
            </p:nvSpPr>
            <p:spPr bwMode="auto">
              <a:xfrm>
                <a:off x="2225" y="2945"/>
                <a:ext cx="1" cy="608"/>
              </a:xfrm>
              <a:custGeom>
                <a:avLst/>
                <a:gdLst>
                  <a:gd name="T0" fmla="*/ 0 w 1"/>
                  <a:gd name="T1" fmla="*/ 455 h 456"/>
                  <a:gd name="T2" fmla="*/ 0 w 1"/>
                  <a:gd name="T3" fmla="*/ 0 h 456"/>
                  <a:gd name="T4" fmla="*/ 0 w 1"/>
                  <a:gd name="T5" fmla="*/ 0 h 456"/>
                  <a:gd name="T6" fmla="*/ 0 w 1"/>
                  <a:gd name="T7" fmla="*/ 455 h 456"/>
                  <a:gd name="T8" fmla="*/ 0 w 1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56">
                    <a:moveTo>
                      <a:pt x="0" y="45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0" y="455"/>
                    </a:lnTo>
                  </a:path>
                </a:pathLst>
              </a:custGeom>
              <a:solidFill>
                <a:srgbClr val="50E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73" name="Freeform 313"/>
              <p:cNvSpPr>
                <a:spLocks/>
              </p:cNvSpPr>
              <p:nvPr/>
            </p:nvSpPr>
            <p:spPr bwMode="auto">
              <a:xfrm>
                <a:off x="2117" y="2945"/>
                <a:ext cx="1" cy="608"/>
              </a:xfrm>
              <a:custGeom>
                <a:avLst/>
                <a:gdLst>
                  <a:gd name="T0" fmla="*/ 0 w 1"/>
                  <a:gd name="T1" fmla="*/ 455 h 456"/>
                  <a:gd name="T2" fmla="*/ 0 w 1"/>
                  <a:gd name="T3" fmla="*/ 0 h 456"/>
                  <a:gd name="T4" fmla="*/ 0 w 1"/>
                  <a:gd name="T5" fmla="*/ 0 h 456"/>
                  <a:gd name="T6" fmla="*/ 0 w 1"/>
                  <a:gd name="T7" fmla="*/ 455 h 456"/>
                  <a:gd name="T8" fmla="*/ 0 w 1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56">
                    <a:moveTo>
                      <a:pt x="0" y="45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0" y="455"/>
                    </a:lnTo>
                  </a:path>
                </a:pathLst>
              </a:custGeom>
              <a:solidFill>
                <a:srgbClr val="80F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74" name="Freeform 314"/>
              <p:cNvSpPr>
                <a:spLocks/>
              </p:cNvSpPr>
              <p:nvPr/>
            </p:nvSpPr>
            <p:spPr bwMode="auto">
              <a:xfrm>
                <a:off x="2445" y="2945"/>
                <a:ext cx="1" cy="608"/>
              </a:xfrm>
              <a:custGeom>
                <a:avLst/>
                <a:gdLst>
                  <a:gd name="T0" fmla="*/ 0 w 1"/>
                  <a:gd name="T1" fmla="*/ 455 h 456"/>
                  <a:gd name="T2" fmla="*/ 0 w 1"/>
                  <a:gd name="T3" fmla="*/ 0 h 456"/>
                  <a:gd name="T4" fmla="*/ 0 w 1"/>
                  <a:gd name="T5" fmla="*/ 0 h 456"/>
                  <a:gd name="T6" fmla="*/ 0 w 1"/>
                  <a:gd name="T7" fmla="*/ 455 h 456"/>
                  <a:gd name="T8" fmla="*/ 0 w 1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56">
                    <a:moveTo>
                      <a:pt x="0" y="45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0" y="455"/>
                    </a:lnTo>
                  </a:path>
                </a:pathLst>
              </a:custGeom>
              <a:solidFill>
                <a:srgbClr val="A090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75" name="Freeform 315"/>
              <p:cNvSpPr>
                <a:spLocks/>
              </p:cNvSpPr>
              <p:nvPr/>
            </p:nvSpPr>
            <p:spPr bwMode="auto">
              <a:xfrm>
                <a:off x="2337" y="2945"/>
                <a:ext cx="1" cy="608"/>
              </a:xfrm>
              <a:custGeom>
                <a:avLst/>
                <a:gdLst>
                  <a:gd name="T0" fmla="*/ 0 w 1"/>
                  <a:gd name="T1" fmla="*/ 455 h 456"/>
                  <a:gd name="T2" fmla="*/ 0 w 1"/>
                  <a:gd name="T3" fmla="*/ 0 h 456"/>
                  <a:gd name="T4" fmla="*/ 0 w 1"/>
                  <a:gd name="T5" fmla="*/ 0 h 456"/>
                  <a:gd name="T6" fmla="*/ 0 w 1"/>
                  <a:gd name="T7" fmla="*/ 455 h 456"/>
                  <a:gd name="T8" fmla="*/ 0 w 1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56">
                    <a:moveTo>
                      <a:pt x="0" y="45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0" y="455"/>
                    </a:lnTo>
                  </a:path>
                </a:pathLst>
              </a:custGeom>
              <a:solidFill>
                <a:srgbClr val="80C0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76" name="Freeform 316"/>
              <p:cNvSpPr>
                <a:spLocks/>
              </p:cNvSpPr>
              <p:nvPr/>
            </p:nvSpPr>
            <p:spPr bwMode="auto">
              <a:xfrm>
                <a:off x="2117" y="2945"/>
                <a:ext cx="1" cy="608"/>
              </a:xfrm>
              <a:custGeom>
                <a:avLst/>
                <a:gdLst>
                  <a:gd name="T0" fmla="*/ 0 w 1"/>
                  <a:gd name="T1" fmla="*/ 455 h 456"/>
                  <a:gd name="T2" fmla="*/ 0 w 1"/>
                  <a:gd name="T3" fmla="*/ 0 h 456"/>
                  <a:gd name="T4" fmla="*/ 0 w 1"/>
                  <a:gd name="T5" fmla="*/ 0 h 456"/>
                  <a:gd name="T6" fmla="*/ 0 w 1"/>
                  <a:gd name="T7" fmla="*/ 455 h 456"/>
                  <a:gd name="T8" fmla="*/ 0 w 1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56">
                    <a:moveTo>
                      <a:pt x="0" y="45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0" y="455"/>
                    </a:lnTo>
                  </a:path>
                </a:pathLst>
              </a:custGeom>
              <a:solidFill>
                <a:srgbClr val="80F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477" name="Line 317"/>
              <p:cNvSpPr>
                <a:spLocks noChangeShapeType="1"/>
              </p:cNvSpPr>
              <p:nvPr/>
            </p:nvSpPr>
            <p:spPr bwMode="auto">
              <a:xfrm>
                <a:off x="2438" y="2946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78" name="Line 318"/>
              <p:cNvSpPr>
                <a:spLocks noChangeShapeType="1"/>
              </p:cNvSpPr>
              <p:nvPr/>
            </p:nvSpPr>
            <p:spPr bwMode="auto">
              <a:xfrm>
                <a:off x="2438" y="3193"/>
                <a:ext cx="0" cy="12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79" name="Line 319"/>
              <p:cNvSpPr>
                <a:spLocks noChangeShapeType="1"/>
              </p:cNvSpPr>
              <p:nvPr/>
            </p:nvSpPr>
            <p:spPr bwMode="auto">
              <a:xfrm>
                <a:off x="2438" y="3417"/>
                <a:ext cx="0" cy="1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80" name="Line 320"/>
              <p:cNvSpPr>
                <a:spLocks noChangeShapeType="1"/>
              </p:cNvSpPr>
              <p:nvPr/>
            </p:nvSpPr>
            <p:spPr bwMode="auto">
              <a:xfrm>
                <a:off x="2142" y="3193"/>
                <a:ext cx="0" cy="12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481" name="Line 321"/>
              <p:cNvSpPr>
                <a:spLocks noChangeShapeType="1"/>
              </p:cNvSpPr>
              <p:nvPr/>
            </p:nvSpPr>
            <p:spPr bwMode="auto">
              <a:xfrm>
                <a:off x="2142" y="3418"/>
                <a:ext cx="0" cy="1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04482" name="Group 322"/>
            <p:cNvGrpSpPr>
              <a:grpSpLocks/>
            </p:cNvGrpSpPr>
            <p:nvPr/>
          </p:nvGrpSpPr>
          <p:grpSpPr bwMode="auto">
            <a:xfrm>
              <a:off x="3823" y="1046"/>
              <a:ext cx="1424" cy="2421"/>
              <a:chOff x="4015" y="1058"/>
              <a:chExt cx="1424" cy="2421"/>
            </a:xfrm>
          </p:grpSpPr>
          <p:grpSp>
            <p:nvGrpSpPr>
              <p:cNvPr id="604483" name="Group 323"/>
              <p:cNvGrpSpPr>
                <a:grpSpLocks/>
              </p:cNvGrpSpPr>
              <p:nvPr/>
            </p:nvGrpSpPr>
            <p:grpSpPr bwMode="auto">
              <a:xfrm>
                <a:off x="4587" y="1624"/>
                <a:ext cx="745" cy="470"/>
                <a:chOff x="4277" y="2353"/>
                <a:chExt cx="605" cy="352"/>
              </a:xfrm>
            </p:grpSpPr>
            <p:sp>
              <p:nvSpPr>
                <p:cNvPr id="604484" name="Freeform 324"/>
                <p:cNvSpPr>
                  <a:spLocks/>
                </p:cNvSpPr>
                <p:nvPr/>
              </p:nvSpPr>
              <p:spPr bwMode="auto">
                <a:xfrm>
                  <a:off x="4284" y="2688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85" name="Freeform 325"/>
                <p:cNvSpPr>
                  <a:spLocks/>
                </p:cNvSpPr>
                <p:nvPr/>
              </p:nvSpPr>
              <p:spPr bwMode="auto">
                <a:xfrm>
                  <a:off x="4284" y="2679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86" name="Freeform 326"/>
                <p:cNvSpPr>
                  <a:spLocks/>
                </p:cNvSpPr>
                <p:nvPr/>
              </p:nvSpPr>
              <p:spPr bwMode="auto">
                <a:xfrm>
                  <a:off x="4284" y="2670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87" name="Freeform 327"/>
                <p:cNvSpPr>
                  <a:spLocks/>
                </p:cNvSpPr>
                <p:nvPr/>
              </p:nvSpPr>
              <p:spPr bwMode="auto">
                <a:xfrm>
                  <a:off x="4284" y="2660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05CCE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88" name="Freeform 328"/>
                <p:cNvSpPr>
                  <a:spLocks/>
                </p:cNvSpPr>
                <p:nvPr/>
              </p:nvSpPr>
              <p:spPr bwMode="auto">
                <a:xfrm>
                  <a:off x="4284" y="2651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0BCC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89" name="Freeform 329"/>
                <p:cNvSpPr>
                  <a:spLocks/>
                </p:cNvSpPr>
                <p:nvPr/>
              </p:nvSpPr>
              <p:spPr bwMode="auto">
                <a:xfrm>
                  <a:off x="4284" y="2642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11CCB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0" name="Freeform 330"/>
                <p:cNvSpPr>
                  <a:spLocks/>
                </p:cNvSpPr>
                <p:nvPr/>
              </p:nvSpPr>
              <p:spPr bwMode="auto">
                <a:xfrm>
                  <a:off x="4284" y="2632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16CCA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1" name="Freeform 331"/>
                <p:cNvSpPr>
                  <a:spLocks/>
                </p:cNvSpPr>
                <p:nvPr/>
              </p:nvSpPr>
              <p:spPr bwMode="auto">
                <a:xfrm>
                  <a:off x="4284" y="2623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1CCC8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2" name="Freeform 332"/>
                <p:cNvSpPr>
                  <a:spLocks/>
                </p:cNvSpPr>
                <p:nvPr/>
              </p:nvSpPr>
              <p:spPr bwMode="auto">
                <a:xfrm>
                  <a:off x="4284" y="2613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22CC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3" name="Freeform 333"/>
                <p:cNvSpPr>
                  <a:spLocks/>
                </p:cNvSpPr>
                <p:nvPr/>
              </p:nvSpPr>
              <p:spPr bwMode="auto">
                <a:xfrm>
                  <a:off x="4284" y="2604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27CC6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4" name="Freeform 334"/>
                <p:cNvSpPr>
                  <a:spLocks/>
                </p:cNvSpPr>
                <p:nvPr/>
              </p:nvSpPr>
              <p:spPr bwMode="auto">
                <a:xfrm>
                  <a:off x="4284" y="2595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2DCC4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5" name="Freeform 335"/>
                <p:cNvSpPr>
                  <a:spLocks/>
                </p:cNvSpPr>
                <p:nvPr/>
              </p:nvSpPr>
              <p:spPr bwMode="auto">
                <a:xfrm>
                  <a:off x="4284" y="2585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6" name="Freeform 336"/>
                <p:cNvSpPr>
                  <a:spLocks/>
                </p:cNvSpPr>
                <p:nvPr/>
              </p:nvSpPr>
              <p:spPr bwMode="auto">
                <a:xfrm>
                  <a:off x="4284" y="2575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44C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7" name="Freeform 337"/>
                <p:cNvSpPr>
                  <a:spLocks/>
                </p:cNvSpPr>
                <p:nvPr/>
              </p:nvSpPr>
              <p:spPr bwMode="auto">
                <a:xfrm>
                  <a:off x="4284" y="2567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55CC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8" name="Freeform 338"/>
                <p:cNvSpPr>
                  <a:spLocks/>
                </p:cNvSpPr>
                <p:nvPr/>
              </p:nvSpPr>
              <p:spPr bwMode="auto">
                <a:xfrm>
                  <a:off x="4284" y="2557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66CC2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499" name="Freeform 339"/>
                <p:cNvSpPr>
                  <a:spLocks/>
                </p:cNvSpPr>
                <p:nvPr/>
              </p:nvSpPr>
              <p:spPr bwMode="auto">
                <a:xfrm>
                  <a:off x="4284" y="2547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77CC2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0" name="Freeform 340"/>
                <p:cNvSpPr>
                  <a:spLocks/>
                </p:cNvSpPr>
                <p:nvPr/>
              </p:nvSpPr>
              <p:spPr bwMode="auto">
                <a:xfrm>
                  <a:off x="4284" y="2539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88CC1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1" name="Freeform 341"/>
                <p:cNvSpPr>
                  <a:spLocks/>
                </p:cNvSpPr>
                <p:nvPr/>
              </p:nvSpPr>
              <p:spPr bwMode="auto">
                <a:xfrm>
                  <a:off x="4284" y="2529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99CC1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2" name="Freeform 342"/>
                <p:cNvSpPr>
                  <a:spLocks/>
                </p:cNvSpPr>
                <p:nvPr/>
              </p:nvSpPr>
              <p:spPr bwMode="auto">
                <a:xfrm>
                  <a:off x="4284" y="2519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AACC1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3" name="Freeform 343"/>
                <p:cNvSpPr>
                  <a:spLocks/>
                </p:cNvSpPr>
                <p:nvPr/>
              </p:nvSpPr>
              <p:spPr bwMode="auto">
                <a:xfrm>
                  <a:off x="4284" y="2509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BBCC1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4" name="Freeform 344"/>
                <p:cNvSpPr>
                  <a:spLocks/>
                </p:cNvSpPr>
                <p:nvPr/>
              </p:nvSpPr>
              <p:spPr bwMode="auto">
                <a:xfrm>
                  <a:off x="4284" y="2501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CCCC0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5" name="Freeform 345"/>
                <p:cNvSpPr>
                  <a:spLocks/>
                </p:cNvSpPr>
                <p:nvPr/>
              </p:nvSpPr>
              <p:spPr bwMode="auto">
                <a:xfrm>
                  <a:off x="4284" y="2491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DDCC0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6" name="Freeform 346"/>
                <p:cNvSpPr>
                  <a:spLocks/>
                </p:cNvSpPr>
                <p:nvPr/>
              </p:nvSpPr>
              <p:spPr bwMode="auto">
                <a:xfrm>
                  <a:off x="4284" y="2481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EECC0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7" name="Freeform 347"/>
                <p:cNvSpPr>
                  <a:spLocks/>
                </p:cNvSpPr>
                <p:nvPr/>
              </p:nvSpPr>
              <p:spPr bwMode="auto">
                <a:xfrm>
                  <a:off x="4284" y="2471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8" name="Freeform 348"/>
                <p:cNvSpPr>
                  <a:spLocks/>
                </p:cNvSpPr>
                <p:nvPr/>
              </p:nvSpPr>
              <p:spPr bwMode="auto">
                <a:xfrm>
                  <a:off x="4284" y="2463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F9C0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09" name="Freeform 349"/>
                <p:cNvSpPr>
                  <a:spLocks/>
                </p:cNvSpPr>
                <p:nvPr/>
              </p:nvSpPr>
              <p:spPr bwMode="auto">
                <a:xfrm>
                  <a:off x="4284" y="2453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F3B30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0" name="Freeform 350"/>
                <p:cNvSpPr>
                  <a:spLocks/>
                </p:cNvSpPr>
                <p:nvPr/>
              </p:nvSpPr>
              <p:spPr bwMode="auto">
                <a:xfrm>
                  <a:off x="4284" y="2443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ECA61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1" name="Freeform 351"/>
                <p:cNvSpPr>
                  <a:spLocks/>
                </p:cNvSpPr>
                <p:nvPr/>
              </p:nvSpPr>
              <p:spPr bwMode="auto">
                <a:xfrm>
                  <a:off x="4284" y="2435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E6991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2" name="Freeform 352"/>
                <p:cNvSpPr>
                  <a:spLocks/>
                </p:cNvSpPr>
                <p:nvPr/>
              </p:nvSpPr>
              <p:spPr bwMode="auto">
                <a:xfrm>
                  <a:off x="4284" y="2425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E08D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3" name="Freeform 353"/>
                <p:cNvSpPr>
                  <a:spLocks/>
                </p:cNvSpPr>
                <p:nvPr/>
              </p:nvSpPr>
              <p:spPr bwMode="auto">
                <a:xfrm>
                  <a:off x="4284" y="2415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D980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4" name="Freeform 354"/>
                <p:cNvSpPr>
                  <a:spLocks/>
                </p:cNvSpPr>
                <p:nvPr/>
              </p:nvSpPr>
              <p:spPr bwMode="auto">
                <a:xfrm>
                  <a:off x="4284" y="2405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D373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5" name="Freeform 355"/>
                <p:cNvSpPr>
                  <a:spLocks/>
                </p:cNvSpPr>
                <p:nvPr/>
              </p:nvSpPr>
              <p:spPr bwMode="auto">
                <a:xfrm>
                  <a:off x="4284" y="2397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CC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6" name="Freeform 356"/>
                <p:cNvSpPr>
                  <a:spLocks/>
                </p:cNvSpPr>
                <p:nvPr/>
              </p:nvSpPr>
              <p:spPr bwMode="auto">
                <a:xfrm>
                  <a:off x="4284" y="2387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C1522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7" name="Freeform 357"/>
                <p:cNvSpPr>
                  <a:spLocks/>
                </p:cNvSpPr>
                <p:nvPr/>
              </p:nvSpPr>
              <p:spPr bwMode="auto">
                <a:xfrm>
                  <a:off x="4284" y="2377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B63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8" name="Freeform 358"/>
                <p:cNvSpPr>
                  <a:spLocks/>
                </p:cNvSpPr>
                <p:nvPr/>
              </p:nvSpPr>
              <p:spPr bwMode="auto">
                <a:xfrm>
                  <a:off x="4284" y="2367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AB291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19" name="Freeform 359"/>
                <p:cNvSpPr>
                  <a:spLocks/>
                </p:cNvSpPr>
                <p:nvPr/>
              </p:nvSpPr>
              <p:spPr bwMode="auto">
                <a:xfrm>
                  <a:off x="4284" y="2359"/>
                  <a:ext cx="589" cy="17"/>
                </a:xfrm>
                <a:custGeom>
                  <a:avLst/>
                  <a:gdLst>
                    <a:gd name="T0" fmla="*/ 588 w 589"/>
                    <a:gd name="T1" fmla="*/ 16 h 17"/>
                    <a:gd name="T2" fmla="*/ 0 w 589"/>
                    <a:gd name="T3" fmla="*/ 16 h 17"/>
                    <a:gd name="T4" fmla="*/ 0 w 589"/>
                    <a:gd name="T5" fmla="*/ 0 h 17"/>
                    <a:gd name="T6" fmla="*/ 588 w 589"/>
                    <a:gd name="T7" fmla="*/ 0 h 17"/>
                    <a:gd name="T8" fmla="*/ 588 w 589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17">
                      <a:moveTo>
                        <a:pt x="58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88" y="0"/>
                      </a:lnTo>
                      <a:lnTo>
                        <a:pt x="588" y="16"/>
                      </a:lnTo>
                    </a:path>
                  </a:pathLst>
                </a:custGeom>
                <a:solidFill>
                  <a:srgbClr val="94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0" name="Line 360"/>
                <p:cNvSpPr>
                  <a:spLocks noChangeShapeType="1"/>
                </p:cNvSpPr>
                <p:nvPr/>
              </p:nvSpPr>
              <p:spPr bwMode="auto">
                <a:xfrm flipH="1">
                  <a:off x="4284" y="2359"/>
                  <a:ext cx="588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04521" name="Freeform 361"/>
                <p:cNvSpPr>
                  <a:spLocks/>
                </p:cNvSpPr>
                <p:nvPr/>
              </p:nvSpPr>
              <p:spPr bwMode="auto">
                <a:xfrm>
                  <a:off x="4284" y="2353"/>
                  <a:ext cx="594" cy="17"/>
                </a:xfrm>
                <a:custGeom>
                  <a:avLst/>
                  <a:gdLst>
                    <a:gd name="T0" fmla="*/ 593 w 594"/>
                    <a:gd name="T1" fmla="*/ 8 h 17"/>
                    <a:gd name="T2" fmla="*/ 588 w 594"/>
                    <a:gd name="T3" fmla="*/ 0 h 17"/>
                    <a:gd name="T4" fmla="*/ 0 w 594"/>
                    <a:gd name="T5" fmla="*/ 0 h 17"/>
                    <a:gd name="T6" fmla="*/ 0 w 594"/>
                    <a:gd name="T7" fmla="*/ 16 h 17"/>
                    <a:gd name="T8" fmla="*/ 588 w 594"/>
                    <a:gd name="T9" fmla="*/ 16 h 17"/>
                    <a:gd name="T10" fmla="*/ 581 w 594"/>
                    <a:gd name="T11" fmla="*/ 8 h 17"/>
                    <a:gd name="T12" fmla="*/ 593 w 594"/>
                    <a:gd name="T13" fmla="*/ 8 h 17"/>
                    <a:gd name="T14" fmla="*/ 593 w 594"/>
                    <a:gd name="T15" fmla="*/ 0 h 17"/>
                    <a:gd name="T16" fmla="*/ 588 w 594"/>
                    <a:gd name="T17" fmla="*/ 0 h 17"/>
                    <a:gd name="T18" fmla="*/ 593 w 594"/>
                    <a:gd name="T1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4" h="17">
                      <a:moveTo>
                        <a:pt x="593" y="8"/>
                      </a:moveTo>
                      <a:lnTo>
                        <a:pt x="58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88" y="16"/>
                      </a:lnTo>
                      <a:lnTo>
                        <a:pt x="581" y="8"/>
                      </a:lnTo>
                      <a:lnTo>
                        <a:pt x="593" y="8"/>
                      </a:lnTo>
                      <a:lnTo>
                        <a:pt x="593" y="0"/>
                      </a:lnTo>
                      <a:lnTo>
                        <a:pt x="588" y="0"/>
                      </a:lnTo>
                      <a:lnTo>
                        <a:pt x="593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2" name="Freeform 362"/>
                <p:cNvSpPr>
                  <a:spLocks/>
                </p:cNvSpPr>
                <p:nvPr/>
              </p:nvSpPr>
              <p:spPr bwMode="auto">
                <a:xfrm>
                  <a:off x="4284" y="2539"/>
                  <a:ext cx="60" cy="17"/>
                </a:xfrm>
                <a:custGeom>
                  <a:avLst/>
                  <a:gdLst>
                    <a:gd name="T0" fmla="*/ 59 w 60"/>
                    <a:gd name="T1" fmla="*/ 0 h 17"/>
                    <a:gd name="T2" fmla="*/ 59 w 60"/>
                    <a:gd name="T3" fmla="*/ 16 h 17"/>
                    <a:gd name="T4" fmla="*/ 0 w 60"/>
                    <a:gd name="T5" fmla="*/ 16 h 17"/>
                    <a:gd name="T6" fmla="*/ 0 w 60"/>
                    <a:gd name="T7" fmla="*/ 0 h 17"/>
                    <a:gd name="T8" fmla="*/ 59 w 60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17">
                      <a:moveTo>
                        <a:pt x="59" y="0"/>
                      </a:moveTo>
                      <a:lnTo>
                        <a:pt x="59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3" name="Freeform 363"/>
                <p:cNvSpPr>
                  <a:spLocks/>
                </p:cNvSpPr>
                <p:nvPr/>
              </p:nvSpPr>
              <p:spPr bwMode="auto">
                <a:xfrm>
                  <a:off x="4402" y="2539"/>
                  <a:ext cx="61" cy="17"/>
                </a:xfrm>
                <a:custGeom>
                  <a:avLst/>
                  <a:gdLst>
                    <a:gd name="T0" fmla="*/ 60 w 61"/>
                    <a:gd name="T1" fmla="*/ 0 h 17"/>
                    <a:gd name="T2" fmla="*/ 60 w 61"/>
                    <a:gd name="T3" fmla="*/ 16 h 17"/>
                    <a:gd name="T4" fmla="*/ 0 w 61"/>
                    <a:gd name="T5" fmla="*/ 16 h 17"/>
                    <a:gd name="T6" fmla="*/ 0 w 61"/>
                    <a:gd name="T7" fmla="*/ 0 h 17"/>
                    <a:gd name="T8" fmla="*/ 60 w 61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7">
                      <a:moveTo>
                        <a:pt x="60" y="0"/>
                      </a:moveTo>
                      <a:lnTo>
                        <a:pt x="6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4" name="Freeform 364"/>
                <p:cNvSpPr>
                  <a:spLocks/>
                </p:cNvSpPr>
                <p:nvPr/>
              </p:nvSpPr>
              <p:spPr bwMode="auto">
                <a:xfrm>
                  <a:off x="4521" y="2539"/>
                  <a:ext cx="60" cy="17"/>
                </a:xfrm>
                <a:custGeom>
                  <a:avLst/>
                  <a:gdLst>
                    <a:gd name="T0" fmla="*/ 59 w 60"/>
                    <a:gd name="T1" fmla="*/ 0 h 17"/>
                    <a:gd name="T2" fmla="*/ 59 w 60"/>
                    <a:gd name="T3" fmla="*/ 16 h 17"/>
                    <a:gd name="T4" fmla="*/ 0 w 60"/>
                    <a:gd name="T5" fmla="*/ 16 h 17"/>
                    <a:gd name="T6" fmla="*/ 0 w 60"/>
                    <a:gd name="T7" fmla="*/ 0 h 17"/>
                    <a:gd name="T8" fmla="*/ 59 w 60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17">
                      <a:moveTo>
                        <a:pt x="59" y="0"/>
                      </a:moveTo>
                      <a:lnTo>
                        <a:pt x="59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5" name="Freeform 365"/>
                <p:cNvSpPr>
                  <a:spLocks/>
                </p:cNvSpPr>
                <p:nvPr/>
              </p:nvSpPr>
              <p:spPr bwMode="auto">
                <a:xfrm>
                  <a:off x="4639" y="2539"/>
                  <a:ext cx="61" cy="17"/>
                </a:xfrm>
                <a:custGeom>
                  <a:avLst/>
                  <a:gdLst>
                    <a:gd name="T0" fmla="*/ 60 w 61"/>
                    <a:gd name="T1" fmla="*/ 0 h 17"/>
                    <a:gd name="T2" fmla="*/ 60 w 61"/>
                    <a:gd name="T3" fmla="*/ 16 h 17"/>
                    <a:gd name="T4" fmla="*/ 0 w 61"/>
                    <a:gd name="T5" fmla="*/ 16 h 17"/>
                    <a:gd name="T6" fmla="*/ 0 w 61"/>
                    <a:gd name="T7" fmla="*/ 0 h 17"/>
                    <a:gd name="T8" fmla="*/ 60 w 61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7">
                      <a:moveTo>
                        <a:pt x="60" y="0"/>
                      </a:moveTo>
                      <a:lnTo>
                        <a:pt x="6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6" name="Freeform 366"/>
                <p:cNvSpPr>
                  <a:spLocks/>
                </p:cNvSpPr>
                <p:nvPr/>
              </p:nvSpPr>
              <p:spPr bwMode="auto">
                <a:xfrm>
                  <a:off x="4758" y="2539"/>
                  <a:ext cx="60" cy="17"/>
                </a:xfrm>
                <a:custGeom>
                  <a:avLst/>
                  <a:gdLst>
                    <a:gd name="T0" fmla="*/ 59 w 60"/>
                    <a:gd name="T1" fmla="*/ 0 h 17"/>
                    <a:gd name="T2" fmla="*/ 59 w 60"/>
                    <a:gd name="T3" fmla="*/ 16 h 17"/>
                    <a:gd name="T4" fmla="*/ 0 w 60"/>
                    <a:gd name="T5" fmla="*/ 16 h 17"/>
                    <a:gd name="T6" fmla="*/ 0 w 60"/>
                    <a:gd name="T7" fmla="*/ 0 h 17"/>
                    <a:gd name="T8" fmla="*/ 59 w 60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17">
                      <a:moveTo>
                        <a:pt x="59" y="0"/>
                      </a:moveTo>
                      <a:lnTo>
                        <a:pt x="59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7" name="Freeform 367"/>
                <p:cNvSpPr>
                  <a:spLocks/>
                </p:cNvSpPr>
                <p:nvPr/>
              </p:nvSpPr>
              <p:spPr bwMode="auto">
                <a:xfrm>
                  <a:off x="4865" y="2550"/>
                  <a:ext cx="17" cy="60"/>
                </a:xfrm>
                <a:custGeom>
                  <a:avLst/>
                  <a:gdLst>
                    <a:gd name="T0" fmla="*/ 16 w 17"/>
                    <a:gd name="T1" fmla="*/ 59 h 60"/>
                    <a:gd name="T2" fmla="*/ 0 w 17"/>
                    <a:gd name="T3" fmla="*/ 59 h 60"/>
                    <a:gd name="T4" fmla="*/ 0 w 17"/>
                    <a:gd name="T5" fmla="*/ 0 h 60"/>
                    <a:gd name="T6" fmla="*/ 16 w 17"/>
                    <a:gd name="T7" fmla="*/ 0 h 60"/>
                    <a:gd name="T8" fmla="*/ 16 w 17"/>
                    <a:gd name="T9" fmla="*/ 5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0">
                      <a:moveTo>
                        <a:pt x="16" y="59"/>
                      </a:move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8" name="Freeform 368"/>
                <p:cNvSpPr>
                  <a:spLocks/>
                </p:cNvSpPr>
                <p:nvPr/>
              </p:nvSpPr>
              <p:spPr bwMode="auto">
                <a:xfrm>
                  <a:off x="4277" y="2641"/>
                  <a:ext cx="17" cy="60"/>
                </a:xfrm>
                <a:custGeom>
                  <a:avLst/>
                  <a:gdLst>
                    <a:gd name="T0" fmla="*/ 0 w 17"/>
                    <a:gd name="T1" fmla="*/ 0 h 60"/>
                    <a:gd name="T2" fmla="*/ 16 w 17"/>
                    <a:gd name="T3" fmla="*/ 0 h 60"/>
                    <a:gd name="T4" fmla="*/ 16 w 17"/>
                    <a:gd name="T5" fmla="*/ 59 h 60"/>
                    <a:gd name="T6" fmla="*/ 0 w 17"/>
                    <a:gd name="T7" fmla="*/ 59 h 60"/>
                    <a:gd name="T8" fmla="*/ 0 w 17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0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59"/>
                      </a:lnTo>
                      <a:lnTo>
                        <a:pt x="0" y="5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4529" name="Freeform 369"/>
                <p:cNvSpPr>
                  <a:spLocks/>
                </p:cNvSpPr>
                <p:nvPr/>
              </p:nvSpPr>
              <p:spPr bwMode="auto">
                <a:xfrm>
                  <a:off x="4277" y="2539"/>
                  <a:ext cx="17" cy="43"/>
                </a:xfrm>
                <a:custGeom>
                  <a:avLst/>
                  <a:gdLst>
                    <a:gd name="T0" fmla="*/ 9 w 17"/>
                    <a:gd name="T1" fmla="*/ 0 h 43"/>
                    <a:gd name="T2" fmla="*/ 0 w 17"/>
                    <a:gd name="T3" fmla="*/ 6 h 43"/>
                    <a:gd name="T4" fmla="*/ 0 w 17"/>
                    <a:gd name="T5" fmla="*/ 42 h 43"/>
                    <a:gd name="T6" fmla="*/ 16 w 17"/>
                    <a:gd name="T7" fmla="*/ 42 h 43"/>
                    <a:gd name="T8" fmla="*/ 16 w 17"/>
                    <a:gd name="T9" fmla="*/ 6 h 43"/>
                    <a:gd name="T10" fmla="*/ 9 w 17"/>
                    <a:gd name="T11" fmla="*/ 13 h 43"/>
                    <a:gd name="T12" fmla="*/ 9 w 17"/>
                    <a:gd name="T13" fmla="*/ 0 h 43"/>
                    <a:gd name="T14" fmla="*/ 0 w 17"/>
                    <a:gd name="T15" fmla="*/ 0 h 43"/>
                    <a:gd name="T16" fmla="*/ 0 w 17"/>
                    <a:gd name="T17" fmla="*/ 6 h 43"/>
                    <a:gd name="T18" fmla="*/ 9 w 17"/>
                    <a:gd name="T1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43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0" y="42"/>
                      </a:lnTo>
                      <a:lnTo>
                        <a:pt x="16" y="42"/>
                      </a:lnTo>
                      <a:lnTo>
                        <a:pt x="16" y="6"/>
                      </a:lnTo>
                      <a:lnTo>
                        <a:pt x="9" y="1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04530" name="Freeform 370"/>
              <p:cNvSpPr>
                <a:spLocks/>
              </p:cNvSpPr>
              <p:nvPr/>
            </p:nvSpPr>
            <p:spPr bwMode="auto">
              <a:xfrm>
                <a:off x="4966" y="2760"/>
                <a:ext cx="26" cy="294"/>
              </a:xfrm>
              <a:custGeom>
                <a:avLst/>
                <a:gdLst>
                  <a:gd name="T0" fmla="*/ 10 w 21"/>
                  <a:gd name="T1" fmla="*/ 219 h 220"/>
                  <a:gd name="T2" fmla="*/ 20 w 21"/>
                  <a:gd name="T3" fmla="*/ 219 h 220"/>
                  <a:gd name="T4" fmla="*/ 20 w 21"/>
                  <a:gd name="T5" fmla="*/ 0 h 220"/>
                  <a:gd name="T6" fmla="*/ 0 w 21"/>
                  <a:gd name="T7" fmla="*/ 0 h 220"/>
                  <a:gd name="T8" fmla="*/ 0 w 21"/>
                  <a:gd name="T9" fmla="*/ 219 h 220"/>
                  <a:gd name="T10" fmla="*/ 10 w 21"/>
                  <a:gd name="T11" fmla="*/ 2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0">
                    <a:moveTo>
                      <a:pt x="10" y="219"/>
                    </a:moveTo>
                    <a:lnTo>
                      <a:pt x="20" y="219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" y="21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1" name="Freeform 371"/>
              <p:cNvSpPr>
                <a:spLocks/>
              </p:cNvSpPr>
              <p:nvPr/>
            </p:nvSpPr>
            <p:spPr bwMode="auto">
              <a:xfrm>
                <a:off x="4915" y="3042"/>
                <a:ext cx="128" cy="127"/>
              </a:xfrm>
              <a:custGeom>
                <a:avLst/>
                <a:gdLst>
                  <a:gd name="T0" fmla="*/ 51 w 103"/>
                  <a:gd name="T1" fmla="*/ 94 h 95"/>
                  <a:gd name="T2" fmla="*/ 102 w 103"/>
                  <a:gd name="T3" fmla="*/ 0 h 95"/>
                  <a:gd name="T4" fmla="*/ 51 w 103"/>
                  <a:gd name="T5" fmla="*/ 94 h 95"/>
                  <a:gd name="T6" fmla="*/ 0 w 103"/>
                  <a:gd name="T7" fmla="*/ 0 h 95"/>
                  <a:gd name="T8" fmla="*/ 102 w 103"/>
                  <a:gd name="T9" fmla="*/ 0 h 95"/>
                  <a:gd name="T10" fmla="*/ 51 w 103"/>
                  <a:gd name="T11" fmla="*/ 9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95">
                    <a:moveTo>
                      <a:pt x="51" y="94"/>
                    </a:moveTo>
                    <a:lnTo>
                      <a:pt x="102" y="0"/>
                    </a:lnTo>
                    <a:lnTo>
                      <a:pt x="51" y="94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51" y="9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2" name="Freeform 372"/>
              <p:cNvSpPr>
                <a:spLocks/>
              </p:cNvSpPr>
              <p:nvPr/>
            </p:nvSpPr>
            <p:spPr bwMode="auto">
              <a:xfrm>
                <a:off x="4595" y="2878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3" name="Freeform 373"/>
              <p:cNvSpPr>
                <a:spLocks/>
              </p:cNvSpPr>
              <p:nvPr/>
            </p:nvSpPr>
            <p:spPr bwMode="auto">
              <a:xfrm>
                <a:off x="4595" y="2865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4" name="Freeform 374"/>
              <p:cNvSpPr>
                <a:spLocks/>
              </p:cNvSpPr>
              <p:nvPr/>
            </p:nvSpPr>
            <p:spPr bwMode="auto">
              <a:xfrm>
                <a:off x="4595" y="2851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5" name="Freeform 375"/>
              <p:cNvSpPr>
                <a:spLocks/>
              </p:cNvSpPr>
              <p:nvPr/>
            </p:nvSpPr>
            <p:spPr bwMode="auto">
              <a:xfrm>
                <a:off x="4595" y="2840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6" name="Freeform 376"/>
              <p:cNvSpPr>
                <a:spLocks/>
              </p:cNvSpPr>
              <p:nvPr/>
            </p:nvSpPr>
            <p:spPr bwMode="auto">
              <a:xfrm>
                <a:off x="4595" y="2827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7" name="Freeform 377"/>
              <p:cNvSpPr>
                <a:spLocks/>
              </p:cNvSpPr>
              <p:nvPr/>
            </p:nvSpPr>
            <p:spPr bwMode="auto">
              <a:xfrm>
                <a:off x="4595" y="2814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8" name="Freeform 378"/>
              <p:cNvSpPr>
                <a:spLocks/>
              </p:cNvSpPr>
              <p:nvPr/>
            </p:nvSpPr>
            <p:spPr bwMode="auto">
              <a:xfrm>
                <a:off x="4595" y="2800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39" name="Freeform 379"/>
              <p:cNvSpPr>
                <a:spLocks/>
              </p:cNvSpPr>
              <p:nvPr/>
            </p:nvSpPr>
            <p:spPr bwMode="auto">
              <a:xfrm>
                <a:off x="4595" y="2790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0" name="Freeform 380"/>
              <p:cNvSpPr>
                <a:spLocks/>
              </p:cNvSpPr>
              <p:nvPr/>
            </p:nvSpPr>
            <p:spPr bwMode="auto">
              <a:xfrm>
                <a:off x="4595" y="2776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1" name="Freeform 381"/>
              <p:cNvSpPr>
                <a:spLocks/>
              </p:cNvSpPr>
              <p:nvPr/>
            </p:nvSpPr>
            <p:spPr bwMode="auto">
              <a:xfrm>
                <a:off x="4595" y="2763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2" name="Freeform 382"/>
              <p:cNvSpPr>
                <a:spLocks/>
              </p:cNvSpPr>
              <p:nvPr/>
            </p:nvSpPr>
            <p:spPr bwMode="auto">
              <a:xfrm>
                <a:off x="4595" y="2750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3" name="Freeform 383"/>
              <p:cNvSpPr>
                <a:spLocks/>
              </p:cNvSpPr>
              <p:nvPr/>
            </p:nvSpPr>
            <p:spPr bwMode="auto">
              <a:xfrm>
                <a:off x="4595" y="2739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4" name="Freeform 384"/>
              <p:cNvSpPr>
                <a:spLocks/>
              </p:cNvSpPr>
              <p:nvPr/>
            </p:nvSpPr>
            <p:spPr bwMode="auto">
              <a:xfrm>
                <a:off x="4595" y="2726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5" name="Freeform 385"/>
              <p:cNvSpPr>
                <a:spLocks/>
              </p:cNvSpPr>
              <p:nvPr/>
            </p:nvSpPr>
            <p:spPr bwMode="auto">
              <a:xfrm>
                <a:off x="4595" y="2712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6" name="Freeform 386"/>
              <p:cNvSpPr>
                <a:spLocks/>
              </p:cNvSpPr>
              <p:nvPr/>
            </p:nvSpPr>
            <p:spPr bwMode="auto">
              <a:xfrm>
                <a:off x="4595" y="2702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7" name="Freeform 387"/>
              <p:cNvSpPr>
                <a:spLocks/>
              </p:cNvSpPr>
              <p:nvPr/>
            </p:nvSpPr>
            <p:spPr bwMode="auto">
              <a:xfrm>
                <a:off x="4595" y="2688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8" name="Freeform 388"/>
              <p:cNvSpPr>
                <a:spLocks/>
              </p:cNvSpPr>
              <p:nvPr/>
            </p:nvSpPr>
            <p:spPr bwMode="auto">
              <a:xfrm>
                <a:off x="4595" y="2675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9" name="Freeform 389"/>
              <p:cNvSpPr>
                <a:spLocks/>
              </p:cNvSpPr>
              <p:nvPr/>
            </p:nvSpPr>
            <p:spPr bwMode="auto">
              <a:xfrm>
                <a:off x="4595" y="2662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0" name="Freeform 390"/>
              <p:cNvSpPr>
                <a:spLocks/>
              </p:cNvSpPr>
              <p:nvPr/>
            </p:nvSpPr>
            <p:spPr bwMode="auto">
              <a:xfrm>
                <a:off x="4595" y="2651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1" name="Freeform 391"/>
              <p:cNvSpPr>
                <a:spLocks/>
              </p:cNvSpPr>
              <p:nvPr/>
            </p:nvSpPr>
            <p:spPr bwMode="auto">
              <a:xfrm>
                <a:off x="4595" y="2638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2" name="Freeform 392"/>
              <p:cNvSpPr>
                <a:spLocks/>
              </p:cNvSpPr>
              <p:nvPr/>
            </p:nvSpPr>
            <p:spPr bwMode="auto">
              <a:xfrm>
                <a:off x="4595" y="2624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3" name="Freeform 393"/>
              <p:cNvSpPr>
                <a:spLocks/>
              </p:cNvSpPr>
              <p:nvPr/>
            </p:nvSpPr>
            <p:spPr bwMode="auto">
              <a:xfrm>
                <a:off x="4595" y="2611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4" name="Freeform 394"/>
              <p:cNvSpPr>
                <a:spLocks/>
              </p:cNvSpPr>
              <p:nvPr/>
            </p:nvSpPr>
            <p:spPr bwMode="auto">
              <a:xfrm>
                <a:off x="4595" y="2600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5" name="Freeform 395"/>
              <p:cNvSpPr>
                <a:spLocks/>
              </p:cNvSpPr>
              <p:nvPr/>
            </p:nvSpPr>
            <p:spPr bwMode="auto">
              <a:xfrm>
                <a:off x="4595" y="2587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6" name="Freeform 396"/>
              <p:cNvSpPr>
                <a:spLocks/>
              </p:cNvSpPr>
              <p:nvPr/>
            </p:nvSpPr>
            <p:spPr bwMode="auto">
              <a:xfrm>
                <a:off x="4595" y="2574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7" name="Freeform 397"/>
              <p:cNvSpPr>
                <a:spLocks/>
              </p:cNvSpPr>
              <p:nvPr/>
            </p:nvSpPr>
            <p:spPr bwMode="auto">
              <a:xfrm>
                <a:off x="4595" y="2563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8" name="Freeform 398"/>
              <p:cNvSpPr>
                <a:spLocks/>
              </p:cNvSpPr>
              <p:nvPr/>
            </p:nvSpPr>
            <p:spPr bwMode="auto">
              <a:xfrm>
                <a:off x="4595" y="2550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59" name="Freeform 399"/>
              <p:cNvSpPr>
                <a:spLocks/>
              </p:cNvSpPr>
              <p:nvPr/>
            </p:nvSpPr>
            <p:spPr bwMode="auto">
              <a:xfrm>
                <a:off x="4595" y="2536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0" name="Freeform 400"/>
              <p:cNvSpPr>
                <a:spLocks/>
              </p:cNvSpPr>
              <p:nvPr/>
            </p:nvSpPr>
            <p:spPr bwMode="auto">
              <a:xfrm>
                <a:off x="4595" y="2524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1" name="Freeform 401"/>
              <p:cNvSpPr>
                <a:spLocks/>
              </p:cNvSpPr>
              <p:nvPr/>
            </p:nvSpPr>
            <p:spPr bwMode="auto">
              <a:xfrm>
                <a:off x="4595" y="2512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2" name="Freeform 402"/>
              <p:cNvSpPr>
                <a:spLocks/>
              </p:cNvSpPr>
              <p:nvPr/>
            </p:nvSpPr>
            <p:spPr bwMode="auto">
              <a:xfrm>
                <a:off x="4595" y="2499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3" name="Freeform 403"/>
              <p:cNvSpPr>
                <a:spLocks/>
              </p:cNvSpPr>
              <p:nvPr/>
            </p:nvSpPr>
            <p:spPr bwMode="auto">
              <a:xfrm>
                <a:off x="4595" y="2487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4" name="Freeform 404"/>
              <p:cNvSpPr>
                <a:spLocks/>
              </p:cNvSpPr>
              <p:nvPr/>
            </p:nvSpPr>
            <p:spPr bwMode="auto">
              <a:xfrm>
                <a:off x="4595" y="2474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5" name="Freeform 405"/>
              <p:cNvSpPr>
                <a:spLocks/>
              </p:cNvSpPr>
              <p:nvPr/>
            </p:nvSpPr>
            <p:spPr bwMode="auto">
              <a:xfrm>
                <a:off x="4595" y="2462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6" name="Freeform 406"/>
              <p:cNvSpPr>
                <a:spLocks/>
              </p:cNvSpPr>
              <p:nvPr/>
            </p:nvSpPr>
            <p:spPr bwMode="auto">
              <a:xfrm>
                <a:off x="4595" y="2450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7" name="Freeform 407"/>
              <p:cNvSpPr>
                <a:spLocks/>
              </p:cNvSpPr>
              <p:nvPr/>
            </p:nvSpPr>
            <p:spPr bwMode="auto">
              <a:xfrm>
                <a:off x="4595" y="2436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8" name="Freeform 408"/>
              <p:cNvSpPr>
                <a:spLocks/>
              </p:cNvSpPr>
              <p:nvPr/>
            </p:nvSpPr>
            <p:spPr bwMode="auto">
              <a:xfrm>
                <a:off x="4595" y="2424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9" name="Freeform 409"/>
              <p:cNvSpPr>
                <a:spLocks/>
              </p:cNvSpPr>
              <p:nvPr/>
            </p:nvSpPr>
            <p:spPr bwMode="auto">
              <a:xfrm>
                <a:off x="4595" y="2412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0" name="Freeform 410"/>
              <p:cNvSpPr>
                <a:spLocks/>
              </p:cNvSpPr>
              <p:nvPr/>
            </p:nvSpPr>
            <p:spPr bwMode="auto">
              <a:xfrm>
                <a:off x="4595" y="2399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1" name="Freeform 411"/>
              <p:cNvSpPr>
                <a:spLocks/>
              </p:cNvSpPr>
              <p:nvPr/>
            </p:nvSpPr>
            <p:spPr bwMode="auto">
              <a:xfrm>
                <a:off x="4595" y="2386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2" name="Freeform 412"/>
              <p:cNvSpPr>
                <a:spLocks/>
              </p:cNvSpPr>
              <p:nvPr/>
            </p:nvSpPr>
            <p:spPr bwMode="auto">
              <a:xfrm>
                <a:off x="4595" y="2375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3" name="Freeform 413"/>
              <p:cNvSpPr>
                <a:spLocks/>
              </p:cNvSpPr>
              <p:nvPr/>
            </p:nvSpPr>
            <p:spPr bwMode="auto">
              <a:xfrm>
                <a:off x="4595" y="2362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4" name="Freeform 414"/>
              <p:cNvSpPr>
                <a:spLocks/>
              </p:cNvSpPr>
              <p:nvPr/>
            </p:nvSpPr>
            <p:spPr bwMode="auto">
              <a:xfrm>
                <a:off x="4595" y="2348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5" name="Freeform 415"/>
              <p:cNvSpPr>
                <a:spLocks/>
              </p:cNvSpPr>
              <p:nvPr/>
            </p:nvSpPr>
            <p:spPr bwMode="auto">
              <a:xfrm>
                <a:off x="4595" y="2335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6" name="Freeform 416"/>
              <p:cNvSpPr>
                <a:spLocks/>
              </p:cNvSpPr>
              <p:nvPr/>
            </p:nvSpPr>
            <p:spPr bwMode="auto">
              <a:xfrm>
                <a:off x="4595" y="2324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7" name="Freeform 417"/>
              <p:cNvSpPr>
                <a:spLocks/>
              </p:cNvSpPr>
              <p:nvPr/>
            </p:nvSpPr>
            <p:spPr bwMode="auto">
              <a:xfrm>
                <a:off x="4595" y="2311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8" name="Freeform 418"/>
              <p:cNvSpPr>
                <a:spLocks/>
              </p:cNvSpPr>
              <p:nvPr/>
            </p:nvSpPr>
            <p:spPr bwMode="auto">
              <a:xfrm>
                <a:off x="4595" y="2298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79" name="Freeform 419"/>
              <p:cNvSpPr>
                <a:spLocks/>
              </p:cNvSpPr>
              <p:nvPr/>
            </p:nvSpPr>
            <p:spPr bwMode="auto">
              <a:xfrm>
                <a:off x="4595" y="2287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0" name="Freeform 420"/>
              <p:cNvSpPr>
                <a:spLocks/>
              </p:cNvSpPr>
              <p:nvPr/>
            </p:nvSpPr>
            <p:spPr bwMode="auto">
              <a:xfrm>
                <a:off x="4595" y="2274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1" name="Freeform 421"/>
              <p:cNvSpPr>
                <a:spLocks/>
              </p:cNvSpPr>
              <p:nvPr/>
            </p:nvSpPr>
            <p:spPr bwMode="auto">
              <a:xfrm>
                <a:off x="4595" y="2260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2" name="Freeform 422"/>
              <p:cNvSpPr>
                <a:spLocks/>
              </p:cNvSpPr>
              <p:nvPr/>
            </p:nvSpPr>
            <p:spPr bwMode="auto">
              <a:xfrm>
                <a:off x="4595" y="2247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3" name="Freeform 423"/>
              <p:cNvSpPr>
                <a:spLocks/>
              </p:cNvSpPr>
              <p:nvPr/>
            </p:nvSpPr>
            <p:spPr bwMode="auto">
              <a:xfrm>
                <a:off x="4595" y="2236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4" name="Freeform 424"/>
              <p:cNvSpPr>
                <a:spLocks/>
              </p:cNvSpPr>
              <p:nvPr/>
            </p:nvSpPr>
            <p:spPr bwMode="auto">
              <a:xfrm>
                <a:off x="4595" y="2223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5" name="Freeform 425"/>
              <p:cNvSpPr>
                <a:spLocks/>
              </p:cNvSpPr>
              <p:nvPr/>
            </p:nvSpPr>
            <p:spPr bwMode="auto">
              <a:xfrm>
                <a:off x="4595" y="2210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6" name="Freeform 426"/>
              <p:cNvSpPr>
                <a:spLocks/>
              </p:cNvSpPr>
              <p:nvPr/>
            </p:nvSpPr>
            <p:spPr bwMode="auto">
              <a:xfrm>
                <a:off x="4595" y="2196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7" name="Freeform 427"/>
              <p:cNvSpPr>
                <a:spLocks/>
              </p:cNvSpPr>
              <p:nvPr/>
            </p:nvSpPr>
            <p:spPr bwMode="auto">
              <a:xfrm>
                <a:off x="4595" y="2186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8" name="Freeform 428"/>
              <p:cNvSpPr>
                <a:spLocks/>
              </p:cNvSpPr>
              <p:nvPr/>
            </p:nvSpPr>
            <p:spPr bwMode="auto">
              <a:xfrm>
                <a:off x="4595" y="2172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89" name="Freeform 429"/>
              <p:cNvSpPr>
                <a:spLocks/>
              </p:cNvSpPr>
              <p:nvPr/>
            </p:nvSpPr>
            <p:spPr bwMode="auto">
              <a:xfrm>
                <a:off x="4595" y="2159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0" name="Freeform 430"/>
              <p:cNvSpPr>
                <a:spLocks/>
              </p:cNvSpPr>
              <p:nvPr/>
            </p:nvSpPr>
            <p:spPr bwMode="auto">
              <a:xfrm>
                <a:off x="4595" y="2148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1" name="Freeform 431"/>
              <p:cNvSpPr>
                <a:spLocks/>
              </p:cNvSpPr>
              <p:nvPr/>
            </p:nvSpPr>
            <p:spPr bwMode="auto">
              <a:xfrm>
                <a:off x="4595" y="2135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2" name="Freeform 432"/>
              <p:cNvSpPr>
                <a:spLocks/>
              </p:cNvSpPr>
              <p:nvPr/>
            </p:nvSpPr>
            <p:spPr bwMode="auto">
              <a:xfrm>
                <a:off x="4595" y="2122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3" name="Freeform 433"/>
              <p:cNvSpPr>
                <a:spLocks/>
              </p:cNvSpPr>
              <p:nvPr/>
            </p:nvSpPr>
            <p:spPr bwMode="auto">
              <a:xfrm>
                <a:off x="4595" y="2108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4" name="Freeform 434"/>
              <p:cNvSpPr>
                <a:spLocks/>
              </p:cNvSpPr>
              <p:nvPr/>
            </p:nvSpPr>
            <p:spPr bwMode="auto">
              <a:xfrm>
                <a:off x="4595" y="2098"/>
                <a:ext cx="726" cy="22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5" name="Freeform 435"/>
              <p:cNvSpPr>
                <a:spLocks/>
              </p:cNvSpPr>
              <p:nvPr/>
            </p:nvSpPr>
            <p:spPr bwMode="auto">
              <a:xfrm>
                <a:off x="4595" y="2084"/>
                <a:ext cx="726" cy="23"/>
              </a:xfrm>
              <a:custGeom>
                <a:avLst/>
                <a:gdLst>
                  <a:gd name="T0" fmla="*/ 588 w 589"/>
                  <a:gd name="T1" fmla="*/ 16 h 17"/>
                  <a:gd name="T2" fmla="*/ 0 w 589"/>
                  <a:gd name="T3" fmla="*/ 16 h 17"/>
                  <a:gd name="T4" fmla="*/ 0 w 589"/>
                  <a:gd name="T5" fmla="*/ 0 h 17"/>
                  <a:gd name="T6" fmla="*/ 588 w 589"/>
                  <a:gd name="T7" fmla="*/ 0 h 17"/>
                  <a:gd name="T8" fmla="*/ 588 w 589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17">
                    <a:moveTo>
                      <a:pt x="588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588" y="16"/>
                    </a:lnTo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6" name="Freeform 436"/>
              <p:cNvSpPr>
                <a:spLocks/>
              </p:cNvSpPr>
              <p:nvPr/>
            </p:nvSpPr>
            <p:spPr bwMode="auto">
              <a:xfrm>
                <a:off x="4587" y="2882"/>
                <a:ext cx="744" cy="23"/>
              </a:xfrm>
              <a:custGeom>
                <a:avLst/>
                <a:gdLst>
                  <a:gd name="T0" fmla="*/ 0 w 604"/>
                  <a:gd name="T1" fmla="*/ 7 h 17"/>
                  <a:gd name="T2" fmla="*/ 7 w 604"/>
                  <a:gd name="T3" fmla="*/ 16 h 17"/>
                  <a:gd name="T4" fmla="*/ 603 w 604"/>
                  <a:gd name="T5" fmla="*/ 16 h 17"/>
                  <a:gd name="T6" fmla="*/ 603 w 604"/>
                  <a:gd name="T7" fmla="*/ 0 h 17"/>
                  <a:gd name="T8" fmla="*/ 7 w 604"/>
                  <a:gd name="T9" fmla="*/ 0 h 17"/>
                  <a:gd name="T10" fmla="*/ 12 w 604"/>
                  <a:gd name="T11" fmla="*/ 7 h 17"/>
                  <a:gd name="T12" fmla="*/ 0 w 604"/>
                  <a:gd name="T13" fmla="*/ 7 h 17"/>
                  <a:gd name="T14" fmla="*/ 0 w 604"/>
                  <a:gd name="T15" fmla="*/ 16 h 17"/>
                  <a:gd name="T16" fmla="*/ 7 w 604"/>
                  <a:gd name="T17" fmla="*/ 16 h 17"/>
                  <a:gd name="T18" fmla="*/ 0 w 604"/>
                  <a:gd name="T1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4" h="17">
                    <a:moveTo>
                      <a:pt x="0" y="7"/>
                    </a:moveTo>
                    <a:lnTo>
                      <a:pt x="7" y="16"/>
                    </a:lnTo>
                    <a:lnTo>
                      <a:pt x="603" y="16"/>
                    </a:lnTo>
                    <a:lnTo>
                      <a:pt x="603" y="0"/>
                    </a:lnTo>
                    <a:lnTo>
                      <a:pt x="7" y="0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7" name="Freeform 437"/>
              <p:cNvSpPr>
                <a:spLocks/>
              </p:cNvSpPr>
              <p:nvPr/>
            </p:nvSpPr>
            <p:spPr bwMode="auto">
              <a:xfrm>
                <a:off x="4587" y="1624"/>
                <a:ext cx="21" cy="1277"/>
              </a:xfrm>
              <a:custGeom>
                <a:avLst/>
                <a:gdLst>
                  <a:gd name="T0" fmla="*/ 9 w 17"/>
                  <a:gd name="T1" fmla="*/ 0 h 957"/>
                  <a:gd name="T2" fmla="*/ 0 w 17"/>
                  <a:gd name="T3" fmla="*/ 6 h 957"/>
                  <a:gd name="T4" fmla="*/ 0 w 17"/>
                  <a:gd name="T5" fmla="*/ 956 h 957"/>
                  <a:gd name="T6" fmla="*/ 16 w 17"/>
                  <a:gd name="T7" fmla="*/ 956 h 957"/>
                  <a:gd name="T8" fmla="*/ 16 w 17"/>
                  <a:gd name="T9" fmla="*/ 6 h 957"/>
                  <a:gd name="T10" fmla="*/ 9 w 17"/>
                  <a:gd name="T11" fmla="*/ 11 h 957"/>
                  <a:gd name="T12" fmla="*/ 9 w 17"/>
                  <a:gd name="T13" fmla="*/ 0 h 957"/>
                  <a:gd name="T14" fmla="*/ 0 w 17"/>
                  <a:gd name="T15" fmla="*/ 0 h 957"/>
                  <a:gd name="T16" fmla="*/ 0 w 17"/>
                  <a:gd name="T17" fmla="*/ 6 h 957"/>
                  <a:gd name="T18" fmla="*/ 9 w 17"/>
                  <a:gd name="T19" fmla="*/ 0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57">
                    <a:moveTo>
                      <a:pt x="9" y="0"/>
                    </a:moveTo>
                    <a:lnTo>
                      <a:pt x="0" y="6"/>
                    </a:lnTo>
                    <a:lnTo>
                      <a:pt x="0" y="956"/>
                    </a:lnTo>
                    <a:lnTo>
                      <a:pt x="16" y="956"/>
                    </a:lnTo>
                    <a:lnTo>
                      <a:pt x="16" y="6"/>
                    </a:lnTo>
                    <a:lnTo>
                      <a:pt x="9" y="1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8" name="Freeform 438"/>
              <p:cNvSpPr>
                <a:spLocks/>
              </p:cNvSpPr>
              <p:nvPr/>
            </p:nvSpPr>
            <p:spPr bwMode="auto">
              <a:xfrm>
                <a:off x="5310" y="1632"/>
                <a:ext cx="22" cy="1266"/>
              </a:xfrm>
              <a:custGeom>
                <a:avLst/>
                <a:gdLst>
                  <a:gd name="T0" fmla="*/ 9 w 17"/>
                  <a:gd name="T1" fmla="*/ 948 h 949"/>
                  <a:gd name="T2" fmla="*/ 16 w 17"/>
                  <a:gd name="T3" fmla="*/ 942 h 949"/>
                  <a:gd name="T4" fmla="*/ 16 w 17"/>
                  <a:gd name="T5" fmla="*/ 0 h 949"/>
                  <a:gd name="T6" fmla="*/ 0 w 17"/>
                  <a:gd name="T7" fmla="*/ 0 h 949"/>
                  <a:gd name="T8" fmla="*/ 0 w 17"/>
                  <a:gd name="T9" fmla="*/ 942 h 949"/>
                  <a:gd name="T10" fmla="*/ 9 w 17"/>
                  <a:gd name="T11" fmla="*/ 937 h 949"/>
                  <a:gd name="T12" fmla="*/ 9 w 17"/>
                  <a:gd name="T13" fmla="*/ 948 h 949"/>
                  <a:gd name="T14" fmla="*/ 16 w 17"/>
                  <a:gd name="T15" fmla="*/ 948 h 949"/>
                  <a:gd name="T16" fmla="*/ 16 w 17"/>
                  <a:gd name="T17" fmla="*/ 942 h 949"/>
                  <a:gd name="T18" fmla="*/ 9 w 17"/>
                  <a:gd name="T19" fmla="*/ 94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49">
                    <a:moveTo>
                      <a:pt x="9" y="948"/>
                    </a:moveTo>
                    <a:lnTo>
                      <a:pt x="16" y="94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942"/>
                    </a:lnTo>
                    <a:lnTo>
                      <a:pt x="9" y="937"/>
                    </a:lnTo>
                    <a:lnTo>
                      <a:pt x="9" y="948"/>
                    </a:lnTo>
                    <a:lnTo>
                      <a:pt x="16" y="948"/>
                    </a:lnTo>
                    <a:lnTo>
                      <a:pt x="16" y="942"/>
                    </a:lnTo>
                    <a:lnTo>
                      <a:pt x="9" y="9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99" name="Freeform 439"/>
              <p:cNvSpPr>
                <a:spLocks/>
              </p:cNvSpPr>
              <p:nvPr/>
            </p:nvSpPr>
            <p:spPr bwMode="auto">
              <a:xfrm>
                <a:off x="5310" y="2046"/>
                <a:ext cx="22" cy="80"/>
              </a:xfrm>
              <a:custGeom>
                <a:avLst/>
                <a:gdLst>
                  <a:gd name="T0" fmla="*/ 16 w 17"/>
                  <a:gd name="T1" fmla="*/ 59 h 60"/>
                  <a:gd name="T2" fmla="*/ 0 w 17"/>
                  <a:gd name="T3" fmla="*/ 59 h 60"/>
                  <a:gd name="T4" fmla="*/ 0 w 17"/>
                  <a:gd name="T5" fmla="*/ 0 h 60"/>
                  <a:gd name="T6" fmla="*/ 16 w 17"/>
                  <a:gd name="T7" fmla="*/ 0 h 60"/>
                  <a:gd name="T8" fmla="*/ 16 w 17"/>
                  <a:gd name="T9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0">
                    <a:moveTo>
                      <a:pt x="16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0" name="Freeform 440"/>
              <p:cNvSpPr>
                <a:spLocks/>
              </p:cNvSpPr>
              <p:nvPr/>
            </p:nvSpPr>
            <p:spPr bwMode="auto">
              <a:xfrm>
                <a:off x="5310" y="2203"/>
                <a:ext cx="22" cy="80"/>
              </a:xfrm>
              <a:custGeom>
                <a:avLst/>
                <a:gdLst>
                  <a:gd name="T0" fmla="*/ 16 w 17"/>
                  <a:gd name="T1" fmla="*/ 59 h 60"/>
                  <a:gd name="T2" fmla="*/ 0 w 17"/>
                  <a:gd name="T3" fmla="*/ 59 h 60"/>
                  <a:gd name="T4" fmla="*/ 0 w 17"/>
                  <a:gd name="T5" fmla="*/ 0 h 60"/>
                  <a:gd name="T6" fmla="*/ 16 w 17"/>
                  <a:gd name="T7" fmla="*/ 0 h 60"/>
                  <a:gd name="T8" fmla="*/ 16 w 17"/>
                  <a:gd name="T9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0">
                    <a:moveTo>
                      <a:pt x="16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1" name="Freeform 441"/>
              <p:cNvSpPr>
                <a:spLocks/>
              </p:cNvSpPr>
              <p:nvPr/>
            </p:nvSpPr>
            <p:spPr bwMode="auto">
              <a:xfrm>
                <a:off x="5310" y="2362"/>
                <a:ext cx="22" cy="80"/>
              </a:xfrm>
              <a:custGeom>
                <a:avLst/>
                <a:gdLst>
                  <a:gd name="T0" fmla="*/ 16 w 17"/>
                  <a:gd name="T1" fmla="*/ 59 h 60"/>
                  <a:gd name="T2" fmla="*/ 0 w 17"/>
                  <a:gd name="T3" fmla="*/ 59 h 60"/>
                  <a:gd name="T4" fmla="*/ 0 w 17"/>
                  <a:gd name="T5" fmla="*/ 0 h 60"/>
                  <a:gd name="T6" fmla="*/ 16 w 17"/>
                  <a:gd name="T7" fmla="*/ 0 h 60"/>
                  <a:gd name="T8" fmla="*/ 16 w 17"/>
                  <a:gd name="T9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0">
                    <a:moveTo>
                      <a:pt x="16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2" name="Freeform 442"/>
              <p:cNvSpPr>
                <a:spLocks/>
              </p:cNvSpPr>
              <p:nvPr/>
            </p:nvSpPr>
            <p:spPr bwMode="auto">
              <a:xfrm>
                <a:off x="5310" y="2519"/>
                <a:ext cx="22" cy="80"/>
              </a:xfrm>
              <a:custGeom>
                <a:avLst/>
                <a:gdLst>
                  <a:gd name="T0" fmla="*/ 16 w 17"/>
                  <a:gd name="T1" fmla="*/ 59 h 60"/>
                  <a:gd name="T2" fmla="*/ 0 w 17"/>
                  <a:gd name="T3" fmla="*/ 59 h 60"/>
                  <a:gd name="T4" fmla="*/ 0 w 17"/>
                  <a:gd name="T5" fmla="*/ 0 h 60"/>
                  <a:gd name="T6" fmla="*/ 16 w 17"/>
                  <a:gd name="T7" fmla="*/ 0 h 60"/>
                  <a:gd name="T8" fmla="*/ 16 w 17"/>
                  <a:gd name="T9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0">
                    <a:moveTo>
                      <a:pt x="16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3" name="Freeform 443"/>
              <p:cNvSpPr>
                <a:spLocks/>
              </p:cNvSpPr>
              <p:nvPr/>
            </p:nvSpPr>
            <p:spPr bwMode="auto">
              <a:xfrm>
                <a:off x="5195" y="2616"/>
                <a:ext cx="74" cy="23"/>
              </a:xfrm>
              <a:custGeom>
                <a:avLst/>
                <a:gdLst>
                  <a:gd name="T0" fmla="*/ 0 w 60"/>
                  <a:gd name="T1" fmla="*/ 16 h 17"/>
                  <a:gd name="T2" fmla="*/ 0 w 60"/>
                  <a:gd name="T3" fmla="*/ 0 h 17"/>
                  <a:gd name="T4" fmla="*/ 59 w 60"/>
                  <a:gd name="T5" fmla="*/ 0 h 17"/>
                  <a:gd name="T6" fmla="*/ 59 w 60"/>
                  <a:gd name="T7" fmla="*/ 16 h 17"/>
                  <a:gd name="T8" fmla="*/ 0 w 6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7">
                    <a:moveTo>
                      <a:pt x="0" y="16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4" name="Freeform 444"/>
              <p:cNvSpPr>
                <a:spLocks/>
              </p:cNvSpPr>
              <p:nvPr/>
            </p:nvSpPr>
            <p:spPr bwMode="auto">
              <a:xfrm>
                <a:off x="5050" y="2616"/>
                <a:ext cx="74" cy="23"/>
              </a:xfrm>
              <a:custGeom>
                <a:avLst/>
                <a:gdLst>
                  <a:gd name="T0" fmla="*/ 0 w 60"/>
                  <a:gd name="T1" fmla="*/ 16 h 17"/>
                  <a:gd name="T2" fmla="*/ 0 w 60"/>
                  <a:gd name="T3" fmla="*/ 0 h 17"/>
                  <a:gd name="T4" fmla="*/ 59 w 60"/>
                  <a:gd name="T5" fmla="*/ 0 h 17"/>
                  <a:gd name="T6" fmla="*/ 59 w 60"/>
                  <a:gd name="T7" fmla="*/ 16 h 17"/>
                  <a:gd name="T8" fmla="*/ 0 w 6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7">
                    <a:moveTo>
                      <a:pt x="0" y="16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5" name="Freeform 445"/>
              <p:cNvSpPr>
                <a:spLocks/>
              </p:cNvSpPr>
              <p:nvPr/>
            </p:nvSpPr>
            <p:spPr bwMode="auto">
              <a:xfrm>
                <a:off x="4903" y="2616"/>
                <a:ext cx="74" cy="23"/>
              </a:xfrm>
              <a:custGeom>
                <a:avLst/>
                <a:gdLst>
                  <a:gd name="T0" fmla="*/ 0 w 60"/>
                  <a:gd name="T1" fmla="*/ 16 h 17"/>
                  <a:gd name="T2" fmla="*/ 0 w 60"/>
                  <a:gd name="T3" fmla="*/ 0 h 17"/>
                  <a:gd name="T4" fmla="*/ 59 w 60"/>
                  <a:gd name="T5" fmla="*/ 0 h 17"/>
                  <a:gd name="T6" fmla="*/ 59 w 60"/>
                  <a:gd name="T7" fmla="*/ 16 h 17"/>
                  <a:gd name="T8" fmla="*/ 0 w 6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7">
                    <a:moveTo>
                      <a:pt x="0" y="16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6" name="Freeform 446"/>
              <p:cNvSpPr>
                <a:spLocks/>
              </p:cNvSpPr>
              <p:nvPr/>
            </p:nvSpPr>
            <p:spPr bwMode="auto">
              <a:xfrm>
                <a:off x="4757" y="2616"/>
                <a:ext cx="74" cy="23"/>
              </a:xfrm>
              <a:custGeom>
                <a:avLst/>
                <a:gdLst>
                  <a:gd name="T0" fmla="*/ 0 w 61"/>
                  <a:gd name="T1" fmla="*/ 16 h 17"/>
                  <a:gd name="T2" fmla="*/ 0 w 61"/>
                  <a:gd name="T3" fmla="*/ 0 h 17"/>
                  <a:gd name="T4" fmla="*/ 60 w 61"/>
                  <a:gd name="T5" fmla="*/ 0 h 17"/>
                  <a:gd name="T6" fmla="*/ 60 w 61"/>
                  <a:gd name="T7" fmla="*/ 16 h 17"/>
                  <a:gd name="T8" fmla="*/ 0 w 6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7">
                    <a:moveTo>
                      <a:pt x="0" y="16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7" name="Freeform 447"/>
              <p:cNvSpPr>
                <a:spLocks/>
              </p:cNvSpPr>
              <p:nvPr/>
            </p:nvSpPr>
            <p:spPr bwMode="auto">
              <a:xfrm>
                <a:off x="4604" y="2616"/>
                <a:ext cx="74" cy="23"/>
              </a:xfrm>
              <a:custGeom>
                <a:avLst/>
                <a:gdLst>
                  <a:gd name="T0" fmla="*/ 0 w 60"/>
                  <a:gd name="T1" fmla="*/ 16 h 17"/>
                  <a:gd name="T2" fmla="*/ 0 w 60"/>
                  <a:gd name="T3" fmla="*/ 0 h 17"/>
                  <a:gd name="T4" fmla="*/ 59 w 60"/>
                  <a:gd name="T5" fmla="*/ 0 h 17"/>
                  <a:gd name="T6" fmla="*/ 59 w 60"/>
                  <a:gd name="T7" fmla="*/ 16 h 17"/>
                  <a:gd name="T8" fmla="*/ 0 w 6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7">
                    <a:moveTo>
                      <a:pt x="0" y="16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8" name="Freeform 448"/>
              <p:cNvSpPr>
                <a:spLocks/>
              </p:cNvSpPr>
              <p:nvPr/>
            </p:nvSpPr>
            <p:spPr bwMode="auto">
              <a:xfrm>
                <a:off x="4587" y="2482"/>
                <a:ext cx="21" cy="81"/>
              </a:xfrm>
              <a:custGeom>
                <a:avLst/>
                <a:gdLst>
                  <a:gd name="T0" fmla="*/ 0 w 17"/>
                  <a:gd name="T1" fmla="*/ 0 h 61"/>
                  <a:gd name="T2" fmla="*/ 16 w 17"/>
                  <a:gd name="T3" fmla="*/ 0 h 61"/>
                  <a:gd name="T4" fmla="*/ 16 w 17"/>
                  <a:gd name="T5" fmla="*/ 60 h 61"/>
                  <a:gd name="T6" fmla="*/ 0 w 17"/>
                  <a:gd name="T7" fmla="*/ 60 h 61"/>
                  <a:gd name="T8" fmla="*/ 0 w 17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1">
                    <a:moveTo>
                      <a:pt x="0" y="0"/>
                    </a:moveTo>
                    <a:lnTo>
                      <a:pt x="16" y="0"/>
                    </a:lnTo>
                    <a:lnTo>
                      <a:pt x="16" y="60"/>
                    </a:lnTo>
                    <a:lnTo>
                      <a:pt x="0" y="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09" name="Freeform 449"/>
              <p:cNvSpPr>
                <a:spLocks/>
              </p:cNvSpPr>
              <p:nvPr/>
            </p:nvSpPr>
            <p:spPr bwMode="auto">
              <a:xfrm>
                <a:off x="4587" y="2324"/>
                <a:ext cx="21" cy="80"/>
              </a:xfrm>
              <a:custGeom>
                <a:avLst/>
                <a:gdLst>
                  <a:gd name="T0" fmla="*/ 0 w 17"/>
                  <a:gd name="T1" fmla="*/ 0 h 60"/>
                  <a:gd name="T2" fmla="*/ 16 w 17"/>
                  <a:gd name="T3" fmla="*/ 0 h 60"/>
                  <a:gd name="T4" fmla="*/ 16 w 17"/>
                  <a:gd name="T5" fmla="*/ 59 h 60"/>
                  <a:gd name="T6" fmla="*/ 0 w 17"/>
                  <a:gd name="T7" fmla="*/ 59 h 60"/>
                  <a:gd name="T8" fmla="*/ 0 w 1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0">
                    <a:moveTo>
                      <a:pt x="0" y="0"/>
                    </a:moveTo>
                    <a:lnTo>
                      <a:pt x="16" y="0"/>
                    </a:lnTo>
                    <a:lnTo>
                      <a:pt x="16" y="59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10" name="Freeform 450"/>
              <p:cNvSpPr>
                <a:spLocks/>
              </p:cNvSpPr>
              <p:nvPr/>
            </p:nvSpPr>
            <p:spPr bwMode="auto">
              <a:xfrm>
                <a:off x="4587" y="2166"/>
                <a:ext cx="21" cy="80"/>
              </a:xfrm>
              <a:custGeom>
                <a:avLst/>
                <a:gdLst>
                  <a:gd name="T0" fmla="*/ 0 w 17"/>
                  <a:gd name="T1" fmla="*/ 0 h 60"/>
                  <a:gd name="T2" fmla="*/ 16 w 17"/>
                  <a:gd name="T3" fmla="*/ 0 h 60"/>
                  <a:gd name="T4" fmla="*/ 16 w 17"/>
                  <a:gd name="T5" fmla="*/ 59 h 60"/>
                  <a:gd name="T6" fmla="*/ 0 w 17"/>
                  <a:gd name="T7" fmla="*/ 59 h 60"/>
                  <a:gd name="T8" fmla="*/ 0 w 1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0">
                    <a:moveTo>
                      <a:pt x="0" y="0"/>
                    </a:moveTo>
                    <a:lnTo>
                      <a:pt x="16" y="0"/>
                    </a:lnTo>
                    <a:lnTo>
                      <a:pt x="16" y="59"/>
                    </a:ln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11" name="Freeform 451"/>
              <p:cNvSpPr>
                <a:spLocks/>
              </p:cNvSpPr>
              <p:nvPr/>
            </p:nvSpPr>
            <p:spPr bwMode="auto">
              <a:xfrm>
                <a:off x="4590" y="1874"/>
                <a:ext cx="734" cy="757"/>
              </a:xfrm>
              <a:custGeom>
                <a:avLst/>
                <a:gdLst>
                  <a:gd name="T0" fmla="*/ 593 w 597"/>
                  <a:gd name="T1" fmla="*/ 562 h 568"/>
                  <a:gd name="T2" fmla="*/ 596 w 597"/>
                  <a:gd name="T3" fmla="*/ 557 h 568"/>
                  <a:gd name="T4" fmla="*/ 8 w 597"/>
                  <a:gd name="T5" fmla="*/ 0 h 568"/>
                  <a:gd name="T6" fmla="*/ 0 w 597"/>
                  <a:gd name="T7" fmla="*/ 8 h 568"/>
                  <a:gd name="T8" fmla="*/ 588 w 597"/>
                  <a:gd name="T9" fmla="*/ 567 h 568"/>
                  <a:gd name="T10" fmla="*/ 593 w 597"/>
                  <a:gd name="T11" fmla="*/ 56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7" h="568">
                    <a:moveTo>
                      <a:pt x="593" y="562"/>
                    </a:moveTo>
                    <a:lnTo>
                      <a:pt x="596" y="557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588" y="567"/>
                    </a:lnTo>
                    <a:lnTo>
                      <a:pt x="593" y="5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12" name="Freeform 452"/>
              <p:cNvSpPr>
                <a:spLocks/>
              </p:cNvSpPr>
              <p:nvPr/>
            </p:nvSpPr>
            <p:spPr bwMode="auto">
              <a:xfrm>
                <a:off x="4590" y="1874"/>
                <a:ext cx="734" cy="757"/>
              </a:xfrm>
              <a:custGeom>
                <a:avLst/>
                <a:gdLst>
                  <a:gd name="T0" fmla="*/ 593 w 597"/>
                  <a:gd name="T1" fmla="*/ 5 h 568"/>
                  <a:gd name="T2" fmla="*/ 588 w 597"/>
                  <a:gd name="T3" fmla="*/ 0 h 568"/>
                  <a:gd name="T4" fmla="*/ 0 w 597"/>
                  <a:gd name="T5" fmla="*/ 558 h 568"/>
                  <a:gd name="T6" fmla="*/ 8 w 597"/>
                  <a:gd name="T7" fmla="*/ 567 h 568"/>
                  <a:gd name="T8" fmla="*/ 596 w 597"/>
                  <a:gd name="T9" fmla="*/ 10 h 568"/>
                  <a:gd name="T10" fmla="*/ 593 w 597"/>
                  <a:gd name="T11" fmla="*/ 5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7" h="568">
                    <a:moveTo>
                      <a:pt x="593" y="5"/>
                    </a:moveTo>
                    <a:lnTo>
                      <a:pt x="588" y="0"/>
                    </a:lnTo>
                    <a:lnTo>
                      <a:pt x="0" y="558"/>
                    </a:lnTo>
                    <a:lnTo>
                      <a:pt x="8" y="567"/>
                    </a:lnTo>
                    <a:lnTo>
                      <a:pt x="596" y="10"/>
                    </a:lnTo>
                    <a:lnTo>
                      <a:pt x="593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13" name="Rectangle 453"/>
              <p:cNvSpPr>
                <a:spLocks noChangeArrowheads="1"/>
              </p:cNvSpPr>
              <p:nvPr/>
            </p:nvSpPr>
            <p:spPr bwMode="auto">
              <a:xfrm>
                <a:off x="4486" y="3285"/>
                <a:ext cx="95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ru-RU" sz="1400" b="1" dirty="0" smtClean="0">
                    <a:solidFill>
                      <a:srgbClr val="000000"/>
                    </a:solidFill>
                  </a:rPr>
                  <a:t>Водоприемник</a:t>
                </a:r>
                <a:endParaRPr lang="en-GB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614" name="Rectangle 454"/>
              <p:cNvSpPr>
                <a:spLocks noChangeArrowheads="1"/>
              </p:cNvSpPr>
              <p:nvPr/>
            </p:nvSpPr>
            <p:spPr bwMode="auto">
              <a:xfrm>
                <a:off x="4616" y="1058"/>
                <a:ext cx="6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ru-RU" sz="1200" b="1" dirty="0" smtClean="0"/>
                  <a:t>Песочный </a:t>
                </a:r>
              </a:p>
              <a:p>
                <a:pPr eaLnBrk="0" hangingPunct="0"/>
                <a:r>
                  <a:rPr lang="ru-RU" sz="1200" b="1" dirty="0" smtClean="0"/>
                  <a:t>фильтр</a:t>
                </a:r>
                <a:endParaRPr lang="en-GB" sz="1200" b="1" dirty="0"/>
              </a:p>
            </p:txBody>
          </p:sp>
          <p:sp>
            <p:nvSpPr>
              <p:cNvPr id="604615" name="Freeform 455"/>
              <p:cNvSpPr>
                <a:spLocks/>
              </p:cNvSpPr>
              <p:nvPr/>
            </p:nvSpPr>
            <p:spPr bwMode="auto">
              <a:xfrm>
                <a:off x="4015" y="1780"/>
                <a:ext cx="495" cy="23"/>
              </a:xfrm>
              <a:custGeom>
                <a:avLst/>
                <a:gdLst>
                  <a:gd name="T0" fmla="*/ 383 w 402"/>
                  <a:gd name="T1" fmla="*/ 8 h 17"/>
                  <a:gd name="T2" fmla="*/ 391 w 402"/>
                  <a:gd name="T3" fmla="*/ 0 h 17"/>
                  <a:gd name="T4" fmla="*/ 0 w 402"/>
                  <a:gd name="T5" fmla="*/ 0 h 17"/>
                  <a:gd name="T6" fmla="*/ 0 w 402"/>
                  <a:gd name="T7" fmla="*/ 16 h 17"/>
                  <a:gd name="T8" fmla="*/ 391 w 402"/>
                  <a:gd name="T9" fmla="*/ 16 h 17"/>
                  <a:gd name="T10" fmla="*/ 401 w 402"/>
                  <a:gd name="T11" fmla="*/ 8 h 17"/>
                  <a:gd name="T12" fmla="*/ 391 w 402"/>
                  <a:gd name="T13" fmla="*/ 16 h 17"/>
                  <a:gd name="T14" fmla="*/ 396 w 402"/>
                  <a:gd name="T15" fmla="*/ 15 h 17"/>
                  <a:gd name="T16" fmla="*/ 400 w 402"/>
                  <a:gd name="T17" fmla="*/ 13 h 17"/>
                  <a:gd name="T18" fmla="*/ 401 w 402"/>
                  <a:gd name="T19" fmla="*/ 11 h 17"/>
                  <a:gd name="T20" fmla="*/ 401 w 402"/>
                  <a:gd name="T21" fmla="*/ 8 h 17"/>
                  <a:gd name="T22" fmla="*/ 401 w 402"/>
                  <a:gd name="T23" fmla="*/ 5 h 17"/>
                  <a:gd name="T24" fmla="*/ 400 w 402"/>
                  <a:gd name="T25" fmla="*/ 3 h 17"/>
                  <a:gd name="T26" fmla="*/ 396 w 402"/>
                  <a:gd name="T27" fmla="*/ 1 h 17"/>
                  <a:gd name="T28" fmla="*/ 391 w 402"/>
                  <a:gd name="T29" fmla="*/ 0 h 17"/>
                  <a:gd name="T30" fmla="*/ 383 w 402"/>
                  <a:gd name="T3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2" h="17">
                    <a:moveTo>
                      <a:pt x="383" y="8"/>
                    </a:moveTo>
                    <a:lnTo>
                      <a:pt x="3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91" y="16"/>
                    </a:lnTo>
                    <a:lnTo>
                      <a:pt x="401" y="8"/>
                    </a:lnTo>
                    <a:lnTo>
                      <a:pt x="391" y="16"/>
                    </a:lnTo>
                    <a:lnTo>
                      <a:pt x="396" y="15"/>
                    </a:lnTo>
                    <a:lnTo>
                      <a:pt x="400" y="13"/>
                    </a:lnTo>
                    <a:lnTo>
                      <a:pt x="401" y="11"/>
                    </a:lnTo>
                    <a:lnTo>
                      <a:pt x="401" y="8"/>
                    </a:lnTo>
                    <a:lnTo>
                      <a:pt x="401" y="5"/>
                    </a:lnTo>
                    <a:lnTo>
                      <a:pt x="400" y="3"/>
                    </a:lnTo>
                    <a:lnTo>
                      <a:pt x="396" y="1"/>
                    </a:lnTo>
                    <a:lnTo>
                      <a:pt x="391" y="0"/>
                    </a:lnTo>
                    <a:lnTo>
                      <a:pt x="383" y="8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616" name="Freeform 456"/>
              <p:cNvSpPr>
                <a:spLocks/>
              </p:cNvSpPr>
              <p:nvPr/>
            </p:nvSpPr>
            <p:spPr bwMode="auto">
              <a:xfrm>
                <a:off x="4487" y="1723"/>
                <a:ext cx="114" cy="137"/>
              </a:xfrm>
              <a:custGeom>
                <a:avLst/>
                <a:gdLst>
                  <a:gd name="T0" fmla="*/ 91 w 92"/>
                  <a:gd name="T1" fmla="*/ 51 h 103"/>
                  <a:gd name="T2" fmla="*/ 0 w 92"/>
                  <a:gd name="T3" fmla="*/ 102 h 103"/>
                  <a:gd name="T4" fmla="*/ 91 w 92"/>
                  <a:gd name="T5" fmla="*/ 51 h 103"/>
                  <a:gd name="T6" fmla="*/ 0 w 92"/>
                  <a:gd name="T7" fmla="*/ 0 h 103"/>
                  <a:gd name="T8" fmla="*/ 0 w 92"/>
                  <a:gd name="T9" fmla="*/ 102 h 103"/>
                  <a:gd name="T10" fmla="*/ 91 w 92"/>
                  <a:gd name="T11" fmla="*/ 5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103">
                    <a:moveTo>
                      <a:pt x="91" y="51"/>
                    </a:moveTo>
                    <a:lnTo>
                      <a:pt x="0" y="102"/>
                    </a:lnTo>
                    <a:lnTo>
                      <a:pt x="91" y="51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91" y="51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04617" name="Rectangle 457"/>
          <p:cNvSpPr>
            <a:spLocks noChangeArrowheads="1"/>
          </p:cNvSpPr>
          <p:nvPr/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Обработка промывочной воды очистки газов</a:t>
            </a:r>
            <a:endParaRPr lang="de-DE" sz="2700" b="1" dirty="0">
              <a:solidFill>
                <a:schemeClr val="bg1"/>
              </a:solidFill>
            </a:endParaRPr>
          </a:p>
        </p:txBody>
      </p:sp>
      <p:sp>
        <p:nvSpPr>
          <p:cNvPr id="462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81E442E-F817-45F1-8F72-0C0568C98C6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1021438" y="4797190"/>
            <a:ext cx="6430962" cy="1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Aft>
                <a:spcPct val="20000"/>
              </a:spcAft>
            </a:pPr>
            <a:r>
              <a:rPr lang="ru-RU" sz="1200" b="1" dirty="0" smtClean="0">
                <a:solidFill>
                  <a:srgbClr val="000000"/>
                </a:solidFill>
              </a:rPr>
              <a:t>Условия обработки</a:t>
            </a:r>
            <a:r>
              <a:rPr lang="en-GB" sz="1200" b="1" dirty="0" smtClean="0">
                <a:solidFill>
                  <a:srgbClr val="000000"/>
                </a:solidFill>
              </a:rPr>
              <a:t>:</a:t>
            </a:r>
            <a:endParaRPr lang="en-GB" sz="1200" dirty="0">
              <a:solidFill>
                <a:srgbClr val="000000"/>
              </a:solidFill>
            </a:endParaRPr>
          </a:p>
          <a:p>
            <a:pPr defTabSz="762000" eaLnBrk="0" hangingPunct="0"/>
            <a:r>
              <a:rPr lang="ru-RU" sz="1200" dirty="0" smtClean="0">
                <a:solidFill>
                  <a:srgbClr val="000000"/>
                </a:solidFill>
              </a:rPr>
              <a:t>Несколько экземпляров 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>
                <a:solidFill>
                  <a:srgbClr val="000000"/>
                </a:solidFill>
              </a:rPr>
              <a:t>1 </a:t>
            </a:r>
            <a:r>
              <a:rPr lang="ru-RU" sz="1200" dirty="0" smtClean="0">
                <a:solidFill>
                  <a:srgbClr val="000000"/>
                </a:solidFill>
              </a:rPr>
              <a:t>л промывочной  кислотной воды дымовых газов </a:t>
            </a:r>
            <a:r>
              <a:rPr lang="en-GB" sz="1200" dirty="0" smtClean="0">
                <a:solidFill>
                  <a:srgbClr val="000000"/>
                </a:solidFill>
              </a:rPr>
              <a:t>(pH = 0,6)</a:t>
            </a:r>
            <a:r>
              <a:rPr lang="ru-RU" sz="1200" dirty="0" smtClean="0">
                <a:solidFill>
                  <a:srgbClr val="000000"/>
                </a:solidFill>
              </a:rPr>
              <a:t>, подогретой до </a:t>
            </a:r>
            <a:r>
              <a:rPr lang="en-GB" sz="1200" dirty="0" smtClean="0">
                <a:solidFill>
                  <a:srgbClr val="000000"/>
                </a:solidFill>
              </a:rPr>
              <a:t>50° C,</a:t>
            </a:r>
            <a:r>
              <a:rPr lang="ru-RU" sz="1200" dirty="0" smtClean="0">
                <a:solidFill>
                  <a:srgbClr val="000000"/>
                </a:solidFill>
              </a:rPr>
              <a:t> приведен в соответствие показатель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>
                <a:solidFill>
                  <a:srgbClr val="000000"/>
                </a:solidFill>
              </a:rPr>
              <a:t>pH </a:t>
            </a:r>
            <a:r>
              <a:rPr lang="en-GB" sz="1200" dirty="0" smtClean="0">
                <a:solidFill>
                  <a:srgbClr val="000000"/>
                </a:solidFill>
              </a:rPr>
              <a:t>9</a:t>
            </a:r>
            <a:r>
              <a:rPr lang="ru-RU" sz="1200" dirty="0" smtClean="0">
                <a:solidFill>
                  <a:srgbClr val="000000"/>
                </a:solidFill>
              </a:rPr>
              <a:t> с известью </a:t>
            </a:r>
            <a:r>
              <a:rPr lang="en-GB" sz="1200" dirty="0" smtClean="0">
                <a:solidFill>
                  <a:srgbClr val="000000"/>
                </a:solidFill>
              </a:rPr>
              <a:t>[Ca(OH)</a:t>
            </a:r>
            <a:r>
              <a:rPr lang="en-GB" sz="1200" baseline="-25000" dirty="0" smtClean="0">
                <a:solidFill>
                  <a:srgbClr val="000000"/>
                </a:solidFill>
              </a:rPr>
              <a:t>2</a:t>
            </a:r>
            <a:r>
              <a:rPr lang="en-GB" sz="1200" dirty="0">
                <a:solidFill>
                  <a:srgbClr val="000000"/>
                </a:solidFill>
              </a:rPr>
              <a:t>], </a:t>
            </a:r>
            <a:r>
              <a:rPr lang="ru-RU" sz="1200" dirty="0" smtClean="0">
                <a:solidFill>
                  <a:srgbClr val="000000"/>
                </a:solidFill>
              </a:rPr>
              <a:t>добавлено различное количество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TMT 15, </a:t>
            </a:r>
            <a:r>
              <a:rPr lang="ru-RU" sz="1200" dirty="0" smtClean="0">
                <a:solidFill>
                  <a:srgbClr val="000000"/>
                </a:solidFill>
              </a:rPr>
              <a:t>хлопьевидный </a:t>
            </a:r>
            <a:r>
              <a:rPr lang="en-GB" sz="1200" dirty="0" smtClean="0">
                <a:solidFill>
                  <a:srgbClr val="000000"/>
                </a:solidFill>
              </a:rPr>
              <a:t>(</a:t>
            </a:r>
            <a:r>
              <a:rPr lang="ru-RU" sz="1200" dirty="0" smtClean="0"/>
              <a:t>полиэлектролит</a:t>
            </a:r>
            <a:r>
              <a:rPr lang="en-GB" sz="1200" dirty="0" smtClean="0">
                <a:solidFill>
                  <a:srgbClr val="000000"/>
                </a:solidFill>
              </a:rPr>
              <a:t>,</a:t>
            </a:r>
            <a:r>
              <a:rPr lang="ru-RU" sz="1200" dirty="0" smtClean="0">
                <a:solidFill>
                  <a:srgbClr val="000000"/>
                </a:solidFill>
              </a:rPr>
              <a:t> 5 мл </a:t>
            </a:r>
            <a:r>
              <a:rPr lang="en-GB" sz="1200" dirty="0" smtClean="0">
                <a:solidFill>
                  <a:srgbClr val="000000"/>
                </a:solidFill>
              </a:rPr>
              <a:t>0,1% </a:t>
            </a:r>
            <a:r>
              <a:rPr lang="ru-RU" sz="1200" dirty="0" err="1" smtClean="0">
                <a:solidFill>
                  <a:srgbClr val="000000"/>
                </a:solidFill>
              </a:rPr>
              <a:t>раств</a:t>
            </a:r>
            <a:r>
              <a:rPr lang="ru-RU" sz="1200" dirty="0" smtClean="0">
                <a:solidFill>
                  <a:srgbClr val="000000"/>
                </a:solidFill>
              </a:rPr>
              <a:t>./л) После 2 ч седиментации отфильтрована через мелкий бумажный фильтр и концентрация остатка тяжелых металлов анализировалась методом </a:t>
            </a:r>
            <a:r>
              <a:rPr lang="en-GB" sz="1200" dirty="0" smtClean="0">
                <a:solidFill>
                  <a:srgbClr val="000000"/>
                </a:solidFill>
              </a:rPr>
              <a:t>AAS</a:t>
            </a:r>
            <a:r>
              <a:rPr lang="ru-RU" sz="1200" dirty="0" smtClean="0">
                <a:solidFill>
                  <a:srgbClr val="000000"/>
                </a:solidFill>
              </a:rPr>
              <a:t>.</a:t>
            </a:r>
            <a:endParaRPr lang="en-GB" sz="900" dirty="0">
              <a:solidFill>
                <a:srgbClr val="000000"/>
              </a:solidFill>
            </a:endParaRPr>
          </a:p>
          <a:p>
            <a:pPr defTabSz="762000" eaLnBrk="0" hangingPunct="0"/>
            <a:r>
              <a:rPr lang="en-GB" sz="1200" dirty="0">
                <a:solidFill>
                  <a:srgbClr val="000000"/>
                </a:solidFill>
              </a:rPr>
              <a:t>* </a:t>
            </a:r>
            <a:r>
              <a:rPr lang="ru-RU" sz="1200" dirty="0" smtClean="0">
                <a:solidFill>
                  <a:srgbClr val="000000"/>
                </a:solidFill>
              </a:rPr>
              <a:t> Директива </a:t>
            </a:r>
            <a:r>
              <a:rPr lang="en-GB" sz="1200" dirty="0" smtClean="0">
                <a:solidFill>
                  <a:srgbClr val="000000"/>
                </a:solidFill>
              </a:rPr>
              <a:t>EC 200/76/EC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06213" name="Freeform 5"/>
          <p:cNvSpPr>
            <a:spLocks/>
          </p:cNvSpPr>
          <p:nvPr/>
        </p:nvSpPr>
        <p:spPr bwMode="auto">
          <a:xfrm>
            <a:off x="2627705" y="1571028"/>
            <a:ext cx="5497513" cy="3082926"/>
          </a:xfrm>
          <a:custGeom>
            <a:avLst/>
            <a:gdLst>
              <a:gd name="T0" fmla="*/ 0 w 3471"/>
              <a:gd name="T1" fmla="*/ 0 h 1866"/>
              <a:gd name="T2" fmla="*/ 3470 w 3471"/>
              <a:gd name="T3" fmla="*/ 0 h 1866"/>
              <a:gd name="T4" fmla="*/ 3470 w 3471"/>
              <a:gd name="T5" fmla="*/ 1865 h 1866"/>
              <a:gd name="T6" fmla="*/ 0 w 3471"/>
              <a:gd name="T7" fmla="*/ 1865 h 1866"/>
              <a:gd name="T8" fmla="*/ 0 w 3471"/>
              <a:gd name="T9" fmla="*/ 0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1" h="1866">
                <a:moveTo>
                  <a:pt x="0" y="0"/>
                </a:moveTo>
                <a:lnTo>
                  <a:pt x="3470" y="0"/>
                </a:lnTo>
                <a:lnTo>
                  <a:pt x="3470" y="1865"/>
                </a:lnTo>
                <a:lnTo>
                  <a:pt x="0" y="186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14" name="Freeform 6"/>
          <p:cNvSpPr>
            <a:spLocks/>
          </p:cNvSpPr>
          <p:nvPr/>
        </p:nvSpPr>
        <p:spPr bwMode="auto">
          <a:xfrm>
            <a:off x="2615005" y="1571028"/>
            <a:ext cx="5510213" cy="2962276"/>
          </a:xfrm>
          <a:custGeom>
            <a:avLst/>
            <a:gdLst>
              <a:gd name="T0" fmla="*/ 0 w 3471"/>
              <a:gd name="T1" fmla="*/ 0 h 1866"/>
              <a:gd name="T2" fmla="*/ 3470 w 3471"/>
              <a:gd name="T3" fmla="*/ 0 h 1866"/>
              <a:gd name="T4" fmla="*/ 3470 w 3471"/>
              <a:gd name="T5" fmla="*/ 1865 h 1866"/>
              <a:gd name="T6" fmla="*/ 0 w 3471"/>
              <a:gd name="T7" fmla="*/ 1865 h 1866"/>
              <a:gd name="T8" fmla="*/ 0 w 3471"/>
              <a:gd name="T9" fmla="*/ 0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1" h="1866">
                <a:moveTo>
                  <a:pt x="0" y="0"/>
                </a:moveTo>
                <a:lnTo>
                  <a:pt x="3470" y="0"/>
                </a:lnTo>
                <a:lnTo>
                  <a:pt x="3470" y="1865"/>
                </a:lnTo>
                <a:lnTo>
                  <a:pt x="0" y="18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15" name="Freeform 7"/>
          <p:cNvSpPr>
            <a:spLocks/>
          </p:cNvSpPr>
          <p:nvPr/>
        </p:nvSpPr>
        <p:spPr bwMode="auto">
          <a:xfrm>
            <a:off x="2603893" y="1580553"/>
            <a:ext cx="26988" cy="2952751"/>
          </a:xfrm>
          <a:custGeom>
            <a:avLst/>
            <a:gdLst>
              <a:gd name="T0" fmla="*/ 8 w 17"/>
              <a:gd name="T1" fmla="*/ 1859 h 1860"/>
              <a:gd name="T2" fmla="*/ 16 w 17"/>
              <a:gd name="T3" fmla="*/ 1859 h 1860"/>
              <a:gd name="T4" fmla="*/ 16 w 17"/>
              <a:gd name="T5" fmla="*/ 0 h 1860"/>
              <a:gd name="T6" fmla="*/ 0 w 17"/>
              <a:gd name="T7" fmla="*/ 0 h 1860"/>
              <a:gd name="T8" fmla="*/ 0 w 17"/>
              <a:gd name="T9" fmla="*/ 1859 h 1860"/>
              <a:gd name="T10" fmla="*/ 8 w 17"/>
              <a:gd name="T11" fmla="*/ 1859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60">
                <a:moveTo>
                  <a:pt x="8" y="1859"/>
                </a:moveTo>
                <a:lnTo>
                  <a:pt x="16" y="1859"/>
                </a:lnTo>
                <a:lnTo>
                  <a:pt x="16" y="0"/>
                </a:lnTo>
                <a:lnTo>
                  <a:pt x="0" y="0"/>
                </a:lnTo>
                <a:lnTo>
                  <a:pt x="0" y="1859"/>
                </a:lnTo>
                <a:lnTo>
                  <a:pt x="8" y="185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16" name="Freeform 8"/>
          <p:cNvSpPr>
            <a:spLocks/>
          </p:cNvSpPr>
          <p:nvPr/>
        </p:nvSpPr>
        <p:spPr bwMode="auto">
          <a:xfrm>
            <a:off x="3494480" y="1571028"/>
            <a:ext cx="33338" cy="2962276"/>
          </a:xfrm>
          <a:custGeom>
            <a:avLst/>
            <a:gdLst>
              <a:gd name="T0" fmla="*/ 12 w 21"/>
              <a:gd name="T1" fmla="*/ 1865 h 1866"/>
              <a:gd name="T2" fmla="*/ 20 w 21"/>
              <a:gd name="T3" fmla="*/ 1865 h 1866"/>
              <a:gd name="T4" fmla="*/ 16 w 21"/>
              <a:gd name="T5" fmla="*/ 0 h 1866"/>
              <a:gd name="T6" fmla="*/ 0 w 21"/>
              <a:gd name="T7" fmla="*/ 0 h 1866"/>
              <a:gd name="T8" fmla="*/ 4 w 21"/>
              <a:gd name="T9" fmla="*/ 1865 h 1866"/>
              <a:gd name="T10" fmla="*/ 12 w 21"/>
              <a:gd name="T11" fmla="*/ 186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866">
                <a:moveTo>
                  <a:pt x="12" y="1865"/>
                </a:moveTo>
                <a:lnTo>
                  <a:pt x="20" y="1865"/>
                </a:lnTo>
                <a:lnTo>
                  <a:pt x="16" y="0"/>
                </a:lnTo>
                <a:lnTo>
                  <a:pt x="0" y="0"/>
                </a:lnTo>
                <a:lnTo>
                  <a:pt x="4" y="1865"/>
                </a:lnTo>
                <a:lnTo>
                  <a:pt x="12" y="18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17" name="Freeform 9"/>
          <p:cNvSpPr>
            <a:spLocks/>
          </p:cNvSpPr>
          <p:nvPr/>
        </p:nvSpPr>
        <p:spPr bwMode="auto">
          <a:xfrm>
            <a:off x="5056580" y="1571028"/>
            <a:ext cx="26988" cy="2962276"/>
          </a:xfrm>
          <a:custGeom>
            <a:avLst/>
            <a:gdLst>
              <a:gd name="T0" fmla="*/ 6 w 17"/>
              <a:gd name="T1" fmla="*/ 1865 h 1866"/>
              <a:gd name="T2" fmla="*/ 13 w 17"/>
              <a:gd name="T3" fmla="*/ 1865 h 1866"/>
              <a:gd name="T4" fmla="*/ 16 w 17"/>
              <a:gd name="T5" fmla="*/ 0 h 1866"/>
              <a:gd name="T6" fmla="*/ 4 w 17"/>
              <a:gd name="T7" fmla="*/ 0 h 1866"/>
              <a:gd name="T8" fmla="*/ 0 w 17"/>
              <a:gd name="T9" fmla="*/ 1865 h 1866"/>
              <a:gd name="T10" fmla="*/ 6 w 17"/>
              <a:gd name="T11" fmla="*/ 186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66">
                <a:moveTo>
                  <a:pt x="6" y="1865"/>
                </a:moveTo>
                <a:lnTo>
                  <a:pt x="13" y="1865"/>
                </a:lnTo>
                <a:lnTo>
                  <a:pt x="16" y="0"/>
                </a:lnTo>
                <a:lnTo>
                  <a:pt x="4" y="0"/>
                </a:lnTo>
                <a:lnTo>
                  <a:pt x="0" y="1865"/>
                </a:lnTo>
                <a:lnTo>
                  <a:pt x="6" y="18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18" name="Freeform 10"/>
          <p:cNvSpPr>
            <a:spLocks/>
          </p:cNvSpPr>
          <p:nvPr/>
        </p:nvSpPr>
        <p:spPr bwMode="auto">
          <a:xfrm>
            <a:off x="5831280" y="1571028"/>
            <a:ext cx="26988" cy="2962276"/>
          </a:xfrm>
          <a:custGeom>
            <a:avLst/>
            <a:gdLst>
              <a:gd name="T0" fmla="*/ 9 w 17"/>
              <a:gd name="T1" fmla="*/ 1865 h 1866"/>
              <a:gd name="T2" fmla="*/ 16 w 17"/>
              <a:gd name="T3" fmla="*/ 1865 h 1866"/>
              <a:gd name="T4" fmla="*/ 13 w 17"/>
              <a:gd name="T5" fmla="*/ 0 h 1866"/>
              <a:gd name="T6" fmla="*/ 0 w 17"/>
              <a:gd name="T7" fmla="*/ 0 h 1866"/>
              <a:gd name="T8" fmla="*/ 2 w 17"/>
              <a:gd name="T9" fmla="*/ 1865 h 1866"/>
              <a:gd name="T10" fmla="*/ 9 w 17"/>
              <a:gd name="T11" fmla="*/ 186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66">
                <a:moveTo>
                  <a:pt x="9" y="1865"/>
                </a:moveTo>
                <a:lnTo>
                  <a:pt x="16" y="1865"/>
                </a:lnTo>
                <a:lnTo>
                  <a:pt x="13" y="0"/>
                </a:lnTo>
                <a:lnTo>
                  <a:pt x="0" y="0"/>
                </a:lnTo>
                <a:lnTo>
                  <a:pt x="2" y="1865"/>
                </a:lnTo>
                <a:lnTo>
                  <a:pt x="9" y="18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19" name="Freeform 11"/>
          <p:cNvSpPr>
            <a:spLocks/>
          </p:cNvSpPr>
          <p:nvPr/>
        </p:nvSpPr>
        <p:spPr bwMode="auto">
          <a:xfrm>
            <a:off x="6645668" y="1571028"/>
            <a:ext cx="26988" cy="2960688"/>
          </a:xfrm>
          <a:custGeom>
            <a:avLst/>
            <a:gdLst>
              <a:gd name="T0" fmla="*/ 8 w 17"/>
              <a:gd name="T1" fmla="*/ 1864 h 1865"/>
              <a:gd name="T2" fmla="*/ 16 w 17"/>
              <a:gd name="T3" fmla="*/ 1864 h 1865"/>
              <a:gd name="T4" fmla="*/ 16 w 17"/>
              <a:gd name="T5" fmla="*/ 0 h 1865"/>
              <a:gd name="T6" fmla="*/ 0 w 17"/>
              <a:gd name="T7" fmla="*/ 0 h 1865"/>
              <a:gd name="T8" fmla="*/ 0 w 17"/>
              <a:gd name="T9" fmla="*/ 1864 h 1865"/>
              <a:gd name="T10" fmla="*/ 8 w 17"/>
              <a:gd name="T11" fmla="*/ 1864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65">
                <a:moveTo>
                  <a:pt x="8" y="1864"/>
                </a:moveTo>
                <a:lnTo>
                  <a:pt x="16" y="1864"/>
                </a:lnTo>
                <a:lnTo>
                  <a:pt x="16" y="0"/>
                </a:lnTo>
                <a:lnTo>
                  <a:pt x="0" y="0"/>
                </a:lnTo>
                <a:lnTo>
                  <a:pt x="0" y="1864"/>
                </a:lnTo>
                <a:lnTo>
                  <a:pt x="8" y="186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20" name="Freeform 12"/>
          <p:cNvSpPr>
            <a:spLocks/>
          </p:cNvSpPr>
          <p:nvPr/>
        </p:nvSpPr>
        <p:spPr bwMode="auto">
          <a:xfrm>
            <a:off x="7526730" y="1571028"/>
            <a:ext cx="26988" cy="2962276"/>
          </a:xfrm>
          <a:custGeom>
            <a:avLst/>
            <a:gdLst>
              <a:gd name="T0" fmla="*/ 6 w 17"/>
              <a:gd name="T1" fmla="*/ 1865 h 1866"/>
              <a:gd name="T2" fmla="*/ 11 w 17"/>
              <a:gd name="T3" fmla="*/ 1865 h 1866"/>
              <a:gd name="T4" fmla="*/ 16 w 17"/>
              <a:gd name="T5" fmla="*/ 0 h 1866"/>
              <a:gd name="T6" fmla="*/ 4 w 17"/>
              <a:gd name="T7" fmla="*/ 0 h 1866"/>
              <a:gd name="T8" fmla="*/ 0 w 17"/>
              <a:gd name="T9" fmla="*/ 1865 h 1866"/>
              <a:gd name="T10" fmla="*/ 6 w 17"/>
              <a:gd name="T11" fmla="*/ 186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66">
                <a:moveTo>
                  <a:pt x="6" y="1865"/>
                </a:moveTo>
                <a:lnTo>
                  <a:pt x="11" y="1865"/>
                </a:lnTo>
                <a:lnTo>
                  <a:pt x="16" y="0"/>
                </a:lnTo>
                <a:lnTo>
                  <a:pt x="4" y="0"/>
                </a:lnTo>
                <a:lnTo>
                  <a:pt x="0" y="1865"/>
                </a:lnTo>
                <a:lnTo>
                  <a:pt x="6" y="18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21" name="Freeform 13"/>
          <p:cNvSpPr>
            <a:spLocks/>
          </p:cNvSpPr>
          <p:nvPr/>
        </p:nvSpPr>
        <p:spPr bwMode="auto">
          <a:xfrm>
            <a:off x="8120455" y="1571028"/>
            <a:ext cx="26988" cy="2962276"/>
          </a:xfrm>
          <a:custGeom>
            <a:avLst/>
            <a:gdLst>
              <a:gd name="T0" fmla="*/ 6 w 17"/>
              <a:gd name="T1" fmla="*/ 1865 h 1866"/>
              <a:gd name="T2" fmla="*/ 16 w 17"/>
              <a:gd name="T3" fmla="*/ 1865 h 1866"/>
              <a:gd name="T4" fmla="*/ 16 w 17"/>
              <a:gd name="T5" fmla="*/ 0 h 1866"/>
              <a:gd name="T6" fmla="*/ 0 w 17"/>
              <a:gd name="T7" fmla="*/ 0 h 1866"/>
              <a:gd name="T8" fmla="*/ 0 w 17"/>
              <a:gd name="T9" fmla="*/ 1865 h 1866"/>
              <a:gd name="T10" fmla="*/ 6 w 17"/>
              <a:gd name="T11" fmla="*/ 186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66">
                <a:moveTo>
                  <a:pt x="6" y="1865"/>
                </a:moveTo>
                <a:lnTo>
                  <a:pt x="16" y="1865"/>
                </a:lnTo>
                <a:lnTo>
                  <a:pt x="16" y="0"/>
                </a:lnTo>
                <a:lnTo>
                  <a:pt x="0" y="0"/>
                </a:lnTo>
                <a:lnTo>
                  <a:pt x="0" y="1865"/>
                </a:lnTo>
                <a:lnTo>
                  <a:pt x="6" y="18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22" name="Freeform 14"/>
          <p:cNvSpPr>
            <a:spLocks/>
          </p:cNvSpPr>
          <p:nvPr/>
        </p:nvSpPr>
        <p:spPr bwMode="auto">
          <a:xfrm>
            <a:off x="4278705" y="1571028"/>
            <a:ext cx="26988" cy="2962276"/>
          </a:xfrm>
          <a:custGeom>
            <a:avLst/>
            <a:gdLst>
              <a:gd name="T0" fmla="*/ 8 w 17"/>
              <a:gd name="T1" fmla="*/ 1865 h 1866"/>
              <a:gd name="T2" fmla="*/ 16 w 17"/>
              <a:gd name="T3" fmla="*/ 1865 h 1866"/>
              <a:gd name="T4" fmla="*/ 16 w 17"/>
              <a:gd name="T5" fmla="*/ 0 h 1866"/>
              <a:gd name="T6" fmla="*/ 0 w 17"/>
              <a:gd name="T7" fmla="*/ 0 h 1866"/>
              <a:gd name="T8" fmla="*/ 0 w 17"/>
              <a:gd name="T9" fmla="*/ 1865 h 1866"/>
              <a:gd name="T10" fmla="*/ 8 w 17"/>
              <a:gd name="T11" fmla="*/ 186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66">
                <a:moveTo>
                  <a:pt x="8" y="1865"/>
                </a:moveTo>
                <a:lnTo>
                  <a:pt x="16" y="1865"/>
                </a:lnTo>
                <a:lnTo>
                  <a:pt x="16" y="0"/>
                </a:lnTo>
                <a:lnTo>
                  <a:pt x="0" y="0"/>
                </a:lnTo>
                <a:lnTo>
                  <a:pt x="0" y="1865"/>
                </a:lnTo>
                <a:lnTo>
                  <a:pt x="8" y="18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23" name="Freeform 15"/>
          <p:cNvSpPr>
            <a:spLocks/>
          </p:cNvSpPr>
          <p:nvPr/>
        </p:nvSpPr>
        <p:spPr bwMode="auto">
          <a:xfrm>
            <a:off x="2616593" y="2015528"/>
            <a:ext cx="5508625" cy="31750"/>
          </a:xfrm>
          <a:custGeom>
            <a:avLst/>
            <a:gdLst>
              <a:gd name="T0" fmla="*/ 3469 w 3470"/>
              <a:gd name="T1" fmla="*/ 11 h 20"/>
              <a:gd name="T2" fmla="*/ 3469 w 3470"/>
              <a:gd name="T3" fmla="*/ 3 h 20"/>
              <a:gd name="T4" fmla="*/ 0 w 3470"/>
              <a:gd name="T5" fmla="*/ 0 h 20"/>
              <a:gd name="T6" fmla="*/ 0 w 3470"/>
              <a:gd name="T7" fmla="*/ 16 h 20"/>
              <a:gd name="T8" fmla="*/ 3469 w 3470"/>
              <a:gd name="T9" fmla="*/ 19 h 20"/>
              <a:gd name="T10" fmla="*/ 3469 w 3470"/>
              <a:gd name="T11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0" h="20">
                <a:moveTo>
                  <a:pt x="3469" y="11"/>
                </a:moveTo>
                <a:lnTo>
                  <a:pt x="3469" y="3"/>
                </a:lnTo>
                <a:lnTo>
                  <a:pt x="0" y="0"/>
                </a:lnTo>
                <a:lnTo>
                  <a:pt x="0" y="16"/>
                </a:lnTo>
                <a:lnTo>
                  <a:pt x="3469" y="19"/>
                </a:lnTo>
                <a:lnTo>
                  <a:pt x="3469" y="1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24" name="Freeform 16"/>
          <p:cNvSpPr>
            <a:spLocks/>
          </p:cNvSpPr>
          <p:nvPr/>
        </p:nvSpPr>
        <p:spPr bwMode="auto">
          <a:xfrm>
            <a:off x="840180" y="2350490"/>
            <a:ext cx="7285038" cy="26988"/>
          </a:xfrm>
          <a:custGeom>
            <a:avLst/>
            <a:gdLst>
              <a:gd name="T0" fmla="*/ 4588 w 4589"/>
              <a:gd name="T1" fmla="*/ 8 h 17"/>
              <a:gd name="T2" fmla="*/ 4588 w 4589"/>
              <a:gd name="T3" fmla="*/ 0 h 17"/>
              <a:gd name="T4" fmla="*/ 0 w 4589"/>
              <a:gd name="T5" fmla="*/ 0 h 17"/>
              <a:gd name="T6" fmla="*/ 0 w 4589"/>
              <a:gd name="T7" fmla="*/ 16 h 17"/>
              <a:gd name="T8" fmla="*/ 4588 w 4589"/>
              <a:gd name="T9" fmla="*/ 16 h 17"/>
              <a:gd name="T10" fmla="*/ 4588 w 4589"/>
              <a:gd name="T1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9" h="17">
                <a:moveTo>
                  <a:pt x="4588" y="8"/>
                </a:moveTo>
                <a:lnTo>
                  <a:pt x="4588" y="0"/>
                </a:lnTo>
                <a:lnTo>
                  <a:pt x="0" y="0"/>
                </a:lnTo>
                <a:lnTo>
                  <a:pt x="0" y="16"/>
                </a:lnTo>
                <a:lnTo>
                  <a:pt x="4588" y="16"/>
                </a:lnTo>
                <a:lnTo>
                  <a:pt x="4588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236" name="Rectangle 28"/>
          <p:cNvSpPr>
            <a:spLocks noChangeArrowheads="1"/>
          </p:cNvSpPr>
          <p:nvPr/>
        </p:nvSpPr>
        <p:spPr bwMode="auto">
          <a:xfrm>
            <a:off x="3662755" y="160754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606237" name="Rectangle 29"/>
          <p:cNvSpPr>
            <a:spLocks noChangeArrowheads="1"/>
          </p:cNvSpPr>
          <p:nvPr/>
        </p:nvSpPr>
        <p:spPr bwMode="auto">
          <a:xfrm>
            <a:off x="3811980" y="160754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06238" name="Rectangle 30"/>
          <p:cNvSpPr>
            <a:spLocks noChangeArrowheads="1"/>
          </p:cNvSpPr>
          <p:nvPr/>
        </p:nvSpPr>
        <p:spPr bwMode="auto">
          <a:xfrm>
            <a:off x="4427930" y="160754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06239" name="Rectangle 31"/>
          <p:cNvSpPr>
            <a:spLocks noChangeArrowheads="1"/>
          </p:cNvSpPr>
          <p:nvPr/>
        </p:nvSpPr>
        <p:spPr bwMode="auto">
          <a:xfrm>
            <a:off x="4589855" y="160754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06240" name="Rectangle 32"/>
          <p:cNvSpPr>
            <a:spLocks noChangeArrowheads="1"/>
          </p:cNvSpPr>
          <p:nvPr/>
        </p:nvSpPr>
        <p:spPr bwMode="auto">
          <a:xfrm>
            <a:off x="5237555" y="160754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06241" name="Rectangle 33"/>
          <p:cNvSpPr>
            <a:spLocks noChangeArrowheads="1"/>
          </p:cNvSpPr>
          <p:nvPr/>
        </p:nvSpPr>
        <p:spPr bwMode="auto">
          <a:xfrm>
            <a:off x="5399480" y="160754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606242" name="Rectangle 34"/>
          <p:cNvSpPr>
            <a:spLocks noChangeArrowheads="1"/>
          </p:cNvSpPr>
          <p:nvPr/>
        </p:nvSpPr>
        <p:spPr bwMode="auto">
          <a:xfrm>
            <a:off x="6042418" y="160754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06243" name="Rectangle 35"/>
          <p:cNvSpPr>
            <a:spLocks noChangeArrowheads="1"/>
          </p:cNvSpPr>
          <p:nvPr/>
        </p:nvSpPr>
        <p:spPr bwMode="auto">
          <a:xfrm>
            <a:off x="6204343" y="160754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606244" name="Rectangle 36"/>
          <p:cNvSpPr>
            <a:spLocks noChangeArrowheads="1"/>
          </p:cNvSpPr>
          <p:nvPr/>
        </p:nvSpPr>
        <p:spPr bwMode="auto">
          <a:xfrm>
            <a:off x="6880618" y="160754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606245" name="Rectangle 37"/>
          <p:cNvSpPr>
            <a:spLocks noChangeArrowheads="1"/>
          </p:cNvSpPr>
          <p:nvPr/>
        </p:nvSpPr>
        <p:spPr bwMode="auto">
          <a:xfrm>
            <a:off x="7040955" y="160754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606246" name="Rectangle 38"/>
          <p:cNvSpPr>
            <a:spLocks noChangeArrowheads="1"/>
          </p:cNvSpPr>
          <p:nvPr/>
        </p:nvSpPr>
        <p:spPr bwMode="auto">
          <a:xfrm>
            <a:off x="7626743" y="160754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606247" name="Rectangle 39"/>
          <p:cNvSpPr>
            <a:spLocks noChangeArrowheads="1"/>
          </p:cNvSpPr>
          <p:nvPr/>
        </p:nvSpPr>
        <p:spPr bwMode="auto">
          <a:xfrm>
            <a:off x="7763268" y="160754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06248" name="Rectangle 40"/>
          <p:cNvSpPr>
            <a:spLocks noChangeArrowheads="1"/>
          </p:cNvSpPr>
          <p:nvPr/>
        </p:nvSpPr>
        <p:spPr bwMode="auto">
          <a:xfrm>
            <a:off x="2730893" y="2045690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49" name="Rectangle 41"/>
          <p:cNvSpPr>
            <a:spLocks noChangeArrowheads="1"/>
          </p:cNvSpPr>
          <p:nvPr/>
        </p:nvSpPr>
        <p:spPr bwMode="auto">
          <a:xfrm>
            <a:off x="2891230" y="2045690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50" name="Rectangle 42"/>
          <p:cNvSpPr>
            <a:spLocks noChangeArrowheads="1"/>
          </p:cNvSpPr>
          <p:nvPr/>
        </p:nvSpPr>
        <p:spPr bwMode="auto">
          <a:xfrm>
            <a:off x="2934093" y="2045690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52" name="Rectangle 44"/>
          <p:cNvSpPr>
            <a:spLocks noChangeArrowheads="1"/>
          </p:cNvSpPr>
          <p:nvPr/>
        </p:nvSpPr>
        <p:spPr bwMode="auto">
          <a:xfrm>
            <a:off x="3146818" y="2044103"/>
            <a:ext cx="1857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606253" name="Rectangle 45"/>
          <p:cNvSpPr>
            <a:spLocks noChangeArrowheads="1"/>
          </p:cNvSpPr>
          <p:nvPr/>
        </p:nvSpPr>
        <p:spPr bwMode="auto">
          <a:xfrm>
            <a:off x="3623068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56" name="Rectangle 48"/>
          <p:cNvSpPr>
            <a:spLocks noChangeArrowheads="1"/>
          </p:cNvSpPr>
          <p:nvPr/>
        </p:nvSpPr>
        <p:spPr bwMode="auto">
          <a:xfrm>
            <a:off x="3945330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57" name="Rectangle 49"/>
          <p:cNvSpPr>
            <a:spLocks noChangeArrowheads="1"/>
          </p:cNvSpPr>
          <p:nvPr/>
        </p:nvSpPr>
        <p:spPr bwMode="auto">
          <a:xfrm>
            <a:off x="4421580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60" name="Rectangle 52"/>
          <p:cNvSpPr>
            <a:spLocks noChangeArrowheads="1"/>
          </p:cNvSpPr>
          <p:nvPr/>
        </p:nvSpPr>
        <p:spPr bwMode="auto">
          <a:xfrm>
            <a:off x="4745430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61" name="Rectangle 53"/>
          <p:cNvSpPr>
            <a:spLocks noChangeArrowheads="1"/>
          </p:cNvSpPr>
          <p:nvPr/>
        </p:nvSpPr>
        <p:spPr bwMode="auto">
          <a:xfrm>
            <a:off x="5188343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65" name="Rectangle 57"/>
          <p:cNvSpPr>
            <a:spLocks noChangeArrowheads="1"/>
          </p:cNvSpPr>
          <p:nvPr/>
        </p:nvSpPr>
        <p:spPr bwMode="auto">
          <a:xfrm>
            <a:off x="5958280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67" name="Rectangle 59"/>
          <p:cNvSpPr>
            <a:spLocks noChangeArrowheads="1"/>
          </p:cNvSpPr>
          <p:nvPr/>
        </p:nvSpPr>
        <p:spPr bwMode="auto">
          <a:xfrm>
            <a:off x="6228155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69" name="Rectangle 61"/>
          <p:cNvSpPr>
            <a:spLocks noChangeArrowheads="1"/>
          </p:cNvSpPr>
          <p:nvPr/>
        </p:nvSpPr>
        <p:spPr bwMode="auto">
          <a:xfrm>
            <a:off x="6820293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71" name="Rectangle 63"/>
          <p:cNvSpPr>
            <a:spLocks noChangeArrowheads="1"/>
          </p:cNvSpPr>
          <p:nvPr/>
        </p:nvSpPr>
        <p:spPr bwMode="auto">
          <a:xfrm>
            <a:off x="7090168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72" name="Rectangle 64"/>
          <p:cNvSpPr>
            <a:spLocks noChangeArrowheads="1"/>
          </p:cNvSpPr>
          <p:nvPr/>
        </p:nvSpPr>
        <p:spPr bwMode="auto">
          <a:xfrm>
            <a:off x="7144143" y="2037753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73" name="Rectangle 65"/>
          <p:cNvSpPr>
            <a:spLocks noChangeArrowheads="1"/>
          </p:cNvSpPr>
          <p:nvPr/>
        </p:nvSpPr>
        <p:spPr bwMode="auto">
          <a:xfrm>
            <a:off x="7599755" y="2045690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74" name="Rectangle 66"/>
          <p:cNvSpPr>
            <a:spLocks noChangeArrowheads="1"/>
          </p:cNvSpPr>
          <p:nvPr/>
        </p:nvSpPr>
        <p:spPr bwMode="auto">
          <a:xfrm>
            <a:off x="7761680" y="2045690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75" name="Rectangle 67"/>
          <p:cNvSpPr>
            <a:spLocks noChangeArrowheads="1"/>
          </p:cNvSpPr>
          <p:nvPr/>
        </p:nvSpPr>
        <p:spPr bwMode="auto">
          <a:xfrm>
            <a:off x="7869630" y="2045690"/>
            <a:ext cx="185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606277" name="Rectangle 69"/>
          <p:cNvSpPr>
            <a:spLocks noChangeArrowheads="1"/>
          </p:cNvSpPr>
          <p:nvPr/>
        </p:nvSpPr>
        <p:spPr bwMode="auto">
          <a:xfrm>
            <a:off x="827480" y="2318947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ru-RU" sz="1200" b="1" dirty="0" smtClean="0">
                <a:solidFill>
                  <a:srgbClr val="000000"/>
                </a:solidFill>
              </a:rPr>
              <a:t>Необработанный</a:t>
            </a: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</a:rPr>
              <a:t>экземпляр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606278" name="Rectangle 70"/>
          <p:cNvSpPr>
            <a:spLocks noChangeArrowheads="1"/>
          </p:cNvSpPr>
          <p:nvPr/>
        </p:nvSpPr>
        <p:spPr bwMode="auto">
          <a:xfrm>
            <a:off x="1752993" y="2401290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06279" name="Rectangle 71"/>
          <p:cNvSpPr>
            <a:spLocks noChangeArrowheads="1"/>
          </p:cNvSpPr>
          <p:nvPr/>
        </p:nvSpPr>
        <p:spPr bwMode="auto">
          <a:xfrm>
            <a:off x="2981718" y="2420340"/>
            <a:ext cx="247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06280" name="Rectangle 72"/>
          <p:cNvSpPr>
            <a:spLocks noChangeArrowheads="1"/>
          </p:cNvSpPr>
          <p:nvPr/>
        </p:nvSpPr>
        <p:spPr bwMode="auto">
          <a:xfrm>
            <a:off x="3642118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6281" name="Rectangle 73"/>
          <p:cNvSpPr>
            <a:spLocks noChangeArrowheads="1"/>
          </p:cNvSpPr>
          <p:nvPr/>
        </p:nvSpPr>
        <p:spPr bwMode="auto">
          <a:xfrm>
            <a:off x="3750068" y="2410815"/>
            <a:ext cx="238848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rgbClr val="FF0000"/>
                </a:solidFill>
              </a:rPr>
              <a:t>,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606282" name="Rectangle 74"/>
          <p:cNvSpPr>
            <a:spLocks noChangeArrowheads="1"/>
          </p:cNvSpPr>
          <p:nvPr/>
        </p:nvSpPr>
        <p:spPr bwMode="auto">
          <a:xfrm>
            <a:off x="3804043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6283" name="Rectangle 75"/>
          <p:cNvSpPr>
            <a:spLocks noChangeArrowheads="1"/>
          </p:cNvSpPr>
          <p:nvPr/>
        </p:nvSpPr>
        <p:spPr bwMode="auto">
          <a:xfrm>
            <a:off x="3911993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6284" name="Rectangle 76"/>
          <p:cNvSpPr>
            <a:spLocks noChangeArrowheads="1"/>
          </p:cNvSpPr>
          <p:nvPr/>
        </p:nvSpPr>
        <p:spPr bwMode="auto">
          <a:xfrm>
            <a:off x="4434280" y="2410815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rgbClr val="FF0000"/>
                </a:solidFill>
              </a:rPr>
              <a:t>0,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606285" name="Rectangle 77"/>
          <p:cNvSpPr>
            <a:spLocks noChangeArrowheads="1"/>
          </p:cNvSpPr>
          <p:nvPr/>
        </p:nvSpPr>
        <p:spPr bwMode="auto">
          <a:xfrm>
            <a:off x="4540643" y="2410815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06286" name="Rectangle 78"/>
          <p:cNvSpPr>
            <a:spLocks noChangeArrowheads="1"/>
          </p:cNvSpPr>
          <p:nvPr/>
        </p:nvSpPr>
        <p:spPr bwMode="auto">
          <a:xfrm>
            <a:off x="4596205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6287" name="Rectangle 79"/>
          <p:cNvSpPr>
            <a:spLocks noChangeArrowheads="1"/>
          </p:cNvSpPr>
          <p:nvPr/>
        </p:nvSpPr>
        <p:spPr bwMode="auto">
          <a:xfrm>
            <a:off x="4702568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6288" name="Rectangle 80"/>
          <p:cNvSpPr>
            <a:spLocks noChangeArrowheads="1"/>
          </p:cNvSpPr>
          <p:nvPr/>
        </p:nvSpPr>
        <p:spPr bwMode="auto">
          <a:xfrm>
            <a:off x="5181993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6289" name="Rectangle 81"/>
          <p:cNvSpPr>
            <a:spLocks noChangeArrowheads="1"/>
          </p:cNvSpPr>
          <p:nvPr/>
        </p:nvSpPr>
        <p:spPr bwMode="auto">
          <a:xfrm>
            <a:off x="5289943" y="2410815"/>
            <a:ext cx="238848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rgbClr val="FF0000"/>
                </a:solidFill>
              </a:rPr>
              <a:t>,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606290" name="Rectangle 82"/>
          <p:cNvSpPr>
            <a:spLocks noChangeArrowheads="1"/>
          </p:cNvSpPr>
          <p:nvPr/>
        </p:nvSpPr>
        <p:spPr bwMode="auto">
          <a:xfrm>
            <a:off x="5343918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6291" name="Rectangle 83"/>
          <p:cNvSpPr>
            <a:spLocks noChangeArrowheads="1"/>
          </p:cNvSpPr>
          <p:nvPr/>
        </p:nvSpPr>
        <p:spPr bwMode="auto">
          <a:xfrm>
            <a:off x="5451868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6292" name="Rectangle 84"/>
          <p:cNvSpPr>
            <a:spLocks noChangeArrowheads="1"/>
          </p:cNvSpPr>
          <p:nvPr/>
        </p:nvSpPr>
        <p:spPr bwMode="auto">
          <a:xfrm>
            <a:off x="5991618" y="2410815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rgbClr val="FF0000"/>
                </a:solidFill>
              </a:rPr>
              <a:t>0,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606293" name="Rectangle 85"/>
          <p:cNvSpPr>
            <a:spLocks noChangeArrowheads="1"/>
          </p:cNvSpPr>
          <p:nvPr/>
        </p:nvSpPr>
        <p:spPr bwMode="auto">
          <a:xfrm>
            <a:off x="6097980" y="2410815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06294" name="Rectangle 86"/>
          <p:cNvSpPr>
            <a:spLocks noChangeArrowheads="1"/>
          </p:cNvSpPr>
          <p:nvPr/>
        </p:nvSpPr>
        <p:spPr bwMode="auto">
          <a:xfrm>
            <a:off x="6151955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6295" name="Rectangle 87"/>
          <p:cNvSpPr>
            <a:spLocks noChangeArrowheads="1"/>
          </p:cNvSpPr>
          <p:nvPr/>
        </p:nvSpPr>
        <p:spPr bwMode="auto">
          <a:xfrm>
            <a:off x="6259905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06296" name="Rectangle 88"/>
          <p:cNvSpPr>
            <a:spLocks noChangeArrowheads="1"/>
          </p:cNvSpPr>
          <p:nvPr/>
        </p:nvSpPr>
        <p:spPr bwMode="auto">
          <a:xfrm>
            <a:off x="6825055" y="2410815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rgbClr val="FF0000"/>
                </a:solidFill>
              </a:rPr>
              <a:t>1,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606297" name="Rectangle 89"/>
          <p:cNvSpPr>
            <a:spLocks noChangeArrowheads="1"/>
          </p:cNvSpPr>
          <p:nvPr/>
        </p:nvSpPr>
        <p:spPr bwMode="auto">
          <a:xfrm>
            <a:off x="6933005" y="2410815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06298" name="Rectangle 90"/>
          <p:cNvSpPr>
            <a:spLocks noChangeArrowheads="1"/>
          </p:cNvSpPr>
          <p:nvPr/>
        </p:nvSpPr>
        <p:spPr bwMode="auto">
          <a:xfrm>
            <a:off x="6986980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6299" name="Rectangle 91"/>
          <p:cNvSpPr>
            <a:spLocks noChangeArrowheads="1"/>
          </p:cNvSpPr>
          <p:nvPr/>
        </p:nvSpPr>
        <p:spPr bwMode="auto">
          <a:xfrm>
            <a:off x="7093343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06300" name="Rectangle 92"/>
          <p:cNvSpPr>
            <a:spLocks noChangeArrowheads="1"/>
          </p:cNvSpPr>
          <p:nvPr/>
        </p:nvSpPr>
        <p:spPr bwMode="auto">
          <a:xfrm>
            <a:off x="7642618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6301" name="Rectangle 93"/>
          <p:cNvSpPr>
            <a:spLocks noChangeArrowheads="1"/>
          </p:cNvSpPr>
          <p:nvPr/>
        </p:nvSpPr>
        <p:spPr bwMode="auto">
          <a:xfrm>
            <a:off x="7748980" y="241081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6302" name="Freeform 94"/>
          <p:cNvSpPr>
            <a:spLocks/>
          </p:cNvSpPr>
          <p:nvPr/>
        </p:nvSpPr>
        <p:spPr bwMode="auto">
          <a:xfrm>
            <a:off x="827480" y="2348903"/>
            <a:ext cx="26988" cy="2197101"/>
          </a:xfrm>
          <a:custGeom>
            <a:avLst/>
            <a:gdLst>
              <a:gd name="T0" fmla="*/ 8 w 17"/>
              <a:gd name="T1" fmla="*/ 1383 h 1384"/>
              <a:gd name="T2" fmla="*/ 16 w 17"/>
              <a:gd name="T3" fmla="*/ 1383 h 1384"/>
              <a:gd name="T4" fmla="*/ 16 w 17"/>
              <a:gd name="T5" fmla="*/ 0 h 1384"/>
              <a:gd name="T6" fmla="*/ 0 w 17"/>
              <a:gd name="T7" fmla="*/ 0 h 1384"/>
              <a:gd name="T8" fmla="*/ 0 w 17"/>
              <a:gd name="T9" fmla="*/ 1383 h 1384"/>
              <a:gd name="T10" fmla="*/ 8 w 17"/>
              <a:gd name="T11" fmla="*/ 1383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384">
                <a:moveTo>
                  <a:pt x="8" y="1383"/>
                </a:moveTo>
                <a:lnTo>
                  <a:pt x="16" y="1383"/>
                </a:lnTo>
                <a:lnTo>
                  <a:pt x="16" y="0"/>
                </a:lnTo>
                <a:lnTo>
                  <a:pt x="0" y="0"/>
                </a:lnTo>
                <a:lnTo>
                  <a:pt x="0" y="1383"/>
                </a:lnTo>
                <a:lnTo>
                  <a:pt x="8" y="138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303" name="Rectangle 95"/>
          <p:cNvSpPr>
            <a:spLocks noChangeArrowheads="1"/>
          </p:cNvSpPr>
          <p:nvPr/>
        </p:nvSpPr>
        <p:spPr bwMode="auto">
          <a:xfrm>
            <a:off x="840180" y="4154365"/>
            <a:ext cx="1824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200" b="1" dirty="0" smtClean="0">
                <a:solidFill>
                  <a:schemeClr val="accent2"/>
                </a:solidFill>
              </a:rPr>
              <a:t>Предельный показатель</a:t>
            </a:r>
            <a:r>
              <a:rPr lang="en-GB" sz="1200" b="1" dirty="0" smtClean="0">
                <a:solidFill>
                  <a:schemeClr val="accent2"/>
                </a:solidFill>
              </a:rPr>
              <a:t> </a:t>
            </a:r>
            <a:r>
              <a:rPr lang="en-GB" sz="1200" b="1" dirty="0">
                <a:solidFill>
                  <a:schemeClr val="accent2"/>
                </a:solidFill>
              </a:rPr>
              <a:t>*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606304" name="Freeform 96"/>
          <p:cNvSpPr>
            <a:spLocks/>
          </p:cNvSpPr>
          <p:nvPr/>
        </p:nvSpPr>
        <p:spPr bwMode="auto">
          <a:xfrm flipV="1">
            <a:off x="827480" y="4607916"/>
            <a:ext cx="7285038" cy="117475"/>
          </a:xfrm>
          <a:custGeom>
            <a:avLst/>
            <a:gdLst>
              <a:gd name="T0" fmla="*/ 4588 w 4589"/>
              <a:gd name="T1" fmla="*/ 7 h 17"/>
              <a:gd name="T2" fmla="*/ 4588 w 4589"/>
              <a:gd name="T3" fmla="*/ 0 h 17"/>
              <a:gd name="T4" fmla="*/ 0 w 4589"/>
              <a:gd name="T5" fmla="*/ 0 h 17"/>
              <a:gd name="T6" fmla="*/ 0 w 4589"/>
              <a:gd name="T7" fmla="*/ 16 h 17"/>
              <a:gd name="T8" fmla="*/ 4588 w 4589"/>
              <a:gd name="T9" fmla="*/ 15 h 17"/>
              <a:gd name="T10" fmla="*/ 4588 w 4589"/>
              <a:gd name="T11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9" h="17">
                <a:moveTo>
                  <a:pt x="4588" y="7"/>
                </a:moveTo>
                <a:lnTo>
                  <a:pt x="4588" y="0"/>
                </a:lnTo>
                <a:lnTo>
                  <a:pt x="0" y="0"/>
                </a:lnTo>
                <a:lnTo>
                  <a:pt x="0" y="16"/>
                </a:lnTo>
                <a:lnTo>
                  <a:pt x="4588" y="15"/>
                </a:lnTo>
                <a:lnTo>
                  <a:pt x="4588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6305" name="Rectangle 97"/>
          <p:cNvSpPr>
            <a:spLocks noChangeArrowheads="1"/>
          </p:cNvSpPr>
          <p:nvPr/>
        </p:nvSpPr>
        <p:spPr bwMode="auto">
          <a:xfrm>
            <a:off x="3610368" y="4220566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chemeClr val="accent2"/>
                </a:solidFill>
              </a:rPr>
              <a:t>0,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606306" name="Rectangle 98"/>
          <p:cNvSpPr>
            <a:spLocks noChangeArrowheads="1"/>
          </p:cNvSpPr>
          <p:nvPr/>
        </p:nvSpPr>
        <p:spPr bwMode="auto">
          <a:xfrm>
            <a:off x="3718318" y="4220566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06307" name="Rectangle 99"/>
          <p:cNvSpPr>
            <a:spLocks noChangeArrowheads="1"/>
          </p:cNvSpPr>
          <p:nvPr/>
        </p:nvSpPr>
        <p:spPr bwMode="auto">
          <a:xfrm>
            <a:off x="3772293" y="422056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06308" name="Rectangle 100"/>
          <p:cNvSpPr>
            <a:spLocks noChangeArrowheads="1"/>
          </p:cNvSpPr>
          <p:nvPr/>
        </p:nvSpPr>
        <p:spPr bwMode="auto">
          <a:xfrm>
            <a:off x="4402530" y="4220566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chemeClr val="accent2"/>
                </a:solidFill>
              </a:rPr>
              <a:t>0,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606309" name="Rectangle 101"/>
          <p:cNvSpPr>
            <a:spLocks noChangeArrowheads="1"/>
          </p:cNvSpPr>
          <p:nvPr/>
        </p:nvSpPr>
        <p:spPr bwMode="auto">
          <a:xfrm>
            <a:off x="4510480" y="4220566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06310" name="Rectangle 102"/>
          <p:cNvSpPr>
            <a:spLocks noChangeArrowheads="1"/>
          </p:cNvSpPr>
          <p:nvPr/>
        </p:nvSpPr>
        <p:spPr bwMode="auto">
          <a:xfrm>
            <a:off x="4562868" y="422056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606311" name="Rectangle 103"/>
          <p:cNvSpPr>
            <a:spLocks noChangeArrowheads="1"/>
          </p:cNvSpPr>
          <p:nvPr/>
        </p:nvSpPr>
        <p:spPr bwMode="auto">
          <a:xfrm>
            <a:off x="4672405" y="422056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06312" name="Rectangle 104"/>
          <p:cNvSpPr>
            <a:spLocks noChangeArrowheads="1"/>
          </p:cNvSpPr>
          <p:nvPr/>
        </p:nvSpPr>
        <p:spPr bwMode="auto">
          <a:xfrm>
            <a:off x="5197868" y="4220566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chemeClr val="accent2"/>
                </a:solidFill>
              </a:rPr>
              <a:t>0,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606313" name="Rectangle 105"/>
          <p:cNvSpPr>
            <a:spLocks noChangeArrowheads="1"/>
          </p:cNvSpPr>
          <p:nvPr/>
        </p:nvSpPr>
        <p:spPr bwMode="auto">
          <a:xfrm>
            <a:off x="5305818" y="4220566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06314" name="Rectangle 106"/>
          <p:cNvSpPr>
            <a:spLocks noChangeArrowheads="1"/>
          </p:cNvSpPr>
          <p:nvPr/>
        </p:nvSpPr>
        <p:spPr bwMode="auto">
          <a:xfrm>
            <a:off x="5359793" y="422056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06315" name="Rectangle 107"/>
          <p:cNvSpPr>
            <a:spLocks noChangeArrowheads="1"/>
          </p:cNvSpPr>
          <p:nvPr/>
        </p:nvSpPr>
        <p:spPr bwMode="auto">
          <a:xfrm>
            <a:off x="6067818" y="4220566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chemeClr val="accent2"/>
                </a:solidFill>
              </a:rPr>
              <a:t>0,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606316" name="Rectangle 108"/>
          <p:cNvSpPr>
            <a:spLocks noChangeArrowheads="1"/>
          </p:cNvSpPr>
          <p:nvPr/>
        </p:nvSpPr>
        <p:spPr bwMode="auto">
          <a:xfrm>
            <a:off x="6174180" y="4220566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06317" name="Rectangle 109"/>
          <p:cNvSpPr>
            <a:spLocks noChangeArrowheads="1"/>
          </p:cNvSpPr>
          <p:nvPr/>
        </p:nvSpPr>
        <p:spPr bwMode="auto">
          <a:xfrm>
            <a:off x="6228155" y="422056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06318" name="Rectangle 110"/>
          <p:cNvSpPr>
            <a:spLocks noChangeArrowheads="1"/>
          </p:cNvSpPr>
          <p:nvPr/>
        </p:nvSpPr>
        <p:spPr bwMode="auto">
          <a:xfrm>
            <a:off x="6745680" y="4220566"/>
            <a:ext cx="3462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 smtClean="0">
                <a:solidFill>
                  <a:schemeClr val="accent2"/>
                </a:solidFill>
              </a:rPr>
              <a:t>0,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606319" name="Rectangle 111"/>
          <p:cNvSpPr>
            <a:spLocks noChangeArrowheads="1"/>
          </p:cNvSpPr>
          <p:nvPr/>
        </p:nvSpPr>
        <p:spPr bwMode="auto">
          <a:xfrm>
            <a:off x="6853630" y="4220566"/>
            <a:ext cx="236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06320" name="Rectangle 112"/>
          <p:cNvSpPr>
            <a:spLocks noChangeArrowheads="1"/>
          </p:cNvSpPr>
          <p:nvPr/>
        </p:nvSpPr>
        <p:spPr bwMode="auto">
          <a:xfrm>
            <a:off x="6906018" y="4220566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606321" name="Rectangle 113"/>
          <p:cNvSpPr>
            <a:spLocks noChangeArrowheads="1"/>
          </p:cNvSpPr>
          <p:nvPr/>
        </p:nvSpPr>
        <p:spPr bwMode="auto">
          <a:xfrm>
            <a:off x="7556893" y="4215803"/>
            <a:ext cx="559449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500" b="1" dirty="0">
                <a:solidFill>
                  <a:schemeClr val="accent2"/>
                </a:solidFill>
              </a:rPr>
              <a:t>  </a:t>
            </a:r>
            <a:r>
              <a:rPr lang="en-GB" sz="1500" b="1" dirty="0" smtClean="0">
                <a:solidFill>
                  <a:schemeClr val="accent2"/>
                </a:solidFill>
              </a:rPr>
              <a:t>1,5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grpSp>
        <p:nvGrpSpPr>
          <p:cNvPr id="606322" name="Group 114"/>
          <p:cNvGrpSpPr>
            <a:grpSpLocks/>
          </p:cNvGrpSpPr>
          <p:nvPr/>
        </p:nvGrpSpPr>
        <p:grpSpPr bwMode="auto">
          <a:xfrm>
            <a:off x="837005" y="2745778"/>
            <a:ext cx="7288213" cy="366713"/>
            <a:chOff x="826" y="1997"/>
            <a:chExt cx="4591" cy="231"/>
          </a:xfrm>
        </p:grpSpPr>
        <p:sp>
          <p:nvSpPr>
            <p:cNvPr id="606323" name="Freeform 115"/>
            <p:cNvSpPr>
              <a:spLocks/>
            </p:cNvSpPr>
            <p:nvPr/>
          </p:nvSpPr>
          <p:spPr bwMode="auto">
            <a:xfrm>
              <a:off x="828" y="1997"/>
              <a:ext cx="4589" cy="23"/>
            </a:xfrm>
            <a:custGeom>
              <a:avLst/>
              <a:gdLst>
                <a:gd name="T0" fmla="*/ 4588 w 4589"/>
                <a:gd name="T1" fmla="*/ 8 h 23"/>
                <a:gd name="T2" fmla="*/ 4588 w 4589"/>
                <a:gd name="T3" fmla="*/ 0 h 23"/>
                <a:gd name="T4" fmla="*/ 0 w 4589"/>
                <a:gd name="T5" fmla="*/ 4 h 23"/>
                <a:gd name="T6" fmla="*/ 0 w 4589"/>
                <a:gd name="T7" fmla="*/ 22 h 23"/>
                <a:gd name="T8" fmla="*/ 4588 w 4589"/>
                <a:gd name="T9" fmla="*/ 18 h 23"/>
                <a:gd name="T10" fmla="*/ 4588 w 4589"/>
                <a:gd name="T1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9" h="23">
                  <a:moveTo>
                    <a:pt x="4588" y="8"/>
                  </a:moveTo>
                  <a:lnTo>
                    <a:pt x="4588" y="0"/>
                  </a:lnTo>
                  <a:lnTo>
                    <a:pt x="0" y="4"/>
                  </a:lnTo>
                  <a:lnTo>
                    <a:pt x="0" y="22"/>
                  </a:lnTo>
                  <a:lnTo>
                    <a:pt x="4588" y="18"/>
                  </a:lnTo>
                  <a:lnTo>
                    <a:pt x="458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324" name="Rectangle 116"/>
            <p:cNvSpPr>
              <a:spLocks noChangeArrowheads="1"/>
            </p:cNvSpPr>
            <p:nvPr/>
          </p:nvSpPr>
          <p:spPr bwMode="auto">
            <a:xfrm>
              <a:off x="826" y="2024"/>
              <a:ext cx="76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ru-RU" sz="1500" b="1" dirty="0" smtClean="0">
                  <a:solidFill>
                    <a:srgbClr val="000000"/>
                  </a:solidFill>
                </a:rPr>
                <a:t>Экземпляр</a:t>
              </a:r>
              <a:endParaRPr lang="en-GB" sz="1500" b="1" dirty="0">
                <a:solidFill>
                  <a:srgbClr val="000000"/>
                </a:solidFill>
              </a:endParaRPr>
            </a:p>
          </p:txBody>
        </p:sp>
        <p:sp>
          <p:nvSpPr>
            <p:cNvPr id="606330" name="Rectangle 122"/>
            <p:cNvSpPr>
              <a:spLocks noChangeArrowheads="1"/>
            </p:cNvSpPr>
            <p:nvPr/>
          </p:nvSpPr>
          <p:spPr bwMode="auto">
            <a:xfrm>
              <a:off x="1636" y="2019"/>
              <a:ext cx="18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6331" name="Rectangle 123"/>
            <p:cNvSpPr>
              <a:spLocks noChangeArrowheads="1"/>
            </p:cNvSpPr>
            <p:nvPr/>
          </p:nvSpPr>
          <p:spPr bwMode="auto">
            <a:xfrm>
              <a:off x="2215" y="202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6332" name="Rectangle 124"/>
            <p:cNvSpPr>
              <a:spLocks noChangeArrowheads="1"/>
            </p:cNvSpPr>
            <p:nvPr/>
          </p:nvSpPr>
          <p:spPr bwMode="auto">
            <a:xfrm>
              <a:off x="2573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33" name="Rectangle 125"/>
            <p:cNvSpPr>
              <a:spLocks noChangeArrowheads="1"/>
            </p:cNvSpPr>
            <p:nvPr/>
          </p:nvSpPr>
          <p:spPr bwMode="auto">
            <a:xfrm>
              <a:off x="2641" y="2019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334" name="Rectangle 126"/>
            <p:cNvSpPr>
              <a:spLocks noChangeArrowheads="1"/>
            </p:cNvSpPr>
            <p:nvPr/>
          </p:nvSpPr>
          <p:spPr bwMode="auto">
            <a:xfrm>
              <a:off x="2675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35" name="Rectangle 127"/>
            <p:cNvSpPr>
              <a:spLocks noChangeArrowheads="1"/>
            </p:cNvSpPr>
            <p:nvPr/>
          </p:nvSpPr>
          <p:spPr bwMode="auto">
            <a:xfrm>
              <a:off x="2743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606336" name="Rectangle 128"/>
            <p:cNvSpPr>
              <a:spLocks noChangeArrowheads="1"/>
            </p:cNvSpPr>
            <p:nvPr/>
          </p:nvSpPr>
          <p:spPr bwMode="auto">
            <a:xfrm>
              <a:off x="2811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3</a:t>
              </a:r>
            </a:p>
          </p:txBody>
        </p:sp>
        <p:sp>
          <p:nvSpPr>
            <p:cNvPr id="606337" name="Rectangle 129"/>
            <p:cNvSpPr>
              <a:spLocks noChangeArrowheads="1"/>
            </p:cNvSpPr>
            <p:nvPr/>
          </p:nvSpPr>
          <p:spPr bwMode="auto">
            <a:xfrm>
              <a:off x="3086" y="2019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FF0000"/>
                  </a:solidFill>
                </a:rPr>
                <a:t>0,</a:t>
              </a:r>
              <a:endParaRPr lang="en-GB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606338" name="Rectangle 130"/>
            <p:cNvSpPr>
              <a:spLocks noChangeArrowheads="1"/>
            </p:cNvSpPr>
            <p:nvPr/>
          </p:nvSpPr>
          <p:spPr bwMode="auto">
            <a:xfrm>
              <a:off x="3153" y="2019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606339" name="Rectangle 131"/>
            <p:cNvSpPr>
              <a:spLocks noChangeArrowheads="1"/>
            </p:cNvSpPr>
            <p:nvPr/>
          </p:nvSpPr>
          <p:spPr bwMode="auto">
            <a:xfrm>
              <a:off x="3188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06340" name="Rectangle 132"/>
            <p:cNvSpPr>
              <a:spLocks noChangeArrowheads="1"/>
            </p:cNvSpPr>
            <p:nvPr/>
          </p:nvSpPr>
          <p:spPr bwMode="auto">
            <a:xfrm>
              <a:off x="3255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06341" name="Rectangle 133"/>
            <p:cNvSpPr>
              <a:spLocks noChangeArrowheads="1"/>
            </p:cNvSpPr>
            <p:nvPr/>
          </p:nvSpPr>
          <p:spPr bwMode="auto">
            <a:xfrm>
              <a:off x="3573" y="2019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342" name="Rectangle 134"/>
            <p:cNvSpPr>
              <a:spLocks noChangeArrowheads="1"/>
            </p:cNvSpPr>
            <p:nvPr/>
          </p:nvSpPr>
          <p:spPr bwMode="auto">
            <a:xfrm>
              <a:off x="3641" y="2019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343" name="Rectangle 135"/>
            <p:cNvSpPr>
              <a:spLocks noChangeArrowheads="1"/>
            </p:cNvSpPr>
            <p:nvPr/>
          </p:nvSpPr>
          <p:spPr bwMode="auto">
            <a:xfrm>
              <a:off x="3675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44" name="Rectangle 136"/>
            <p:cNvSpPr>
              <a:spLocks noChangeArrowheads="1"/>
            </p:cNvSpPr>
            <p:nvPr/>
          </p:nvSpPr>
          <p:spPr bwMode="auto">
            <a:xfrm>
              <a:off x="3743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5</a:t>
              </a:r>
            </a:p>
          </p:txBody>
        </p:sp>
        <p:sp>
          <p:nvSpPr>
            <p:cNvPr id="606345" name="Rectangle 137"/>
            <p:cNvSpPr>
              <a:spLocks noChangeArrowheads="1"/>
            </p:cNvSpPr>
            <p:nvPr/>
          </p:nvSpPr>
          <p:spPr bwMode="auto">
            <a:xfrm>
              <a:off x="4049" y="2019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346" name="Rectangle 138"/>
            <p:cNvSpPr>
              <a:spLocks noChangeArrowheads="1"/>
            </p:cNvSpPr>
            <p:nvPr/>
          </p:nvSpPr>
          <p:spPr bwMode="auto">
            <a:xfrm>
              <a:off x="4121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47" name="Rectangle 139"/>
            <p:cNvSpPr>
              <a:spLocks noChangeArrowheads="1"/>
            </p:cNvSpPr>
            <p:nvPr/>
          </p:nvSpPr>
          <p:spPr bwMode="auto">
            <a:xfrm>
              <a:off x="4188" y="2019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348" name="Rectangle 140"/>
            <p:cNvSpPr>
              <a:spLocks noChangeArrowheads="1"/>
            </p:cNvSpPr>
            <p:nvPr/>
          </p:nvSpPr>
          <p:spPr bwMode="auto">
            <a:xfrm>
              <a:off x="4222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49" name="Rectangle 141"/>
            <p:cNvSpPr>
              <a:spLocks noChangeArrowheads="1"/>
            </p:cNvSpPr>
            <p:nvPr/>
          </p:nvSpPr>
          <p:spPr bwMode="auto">
            <a:xfrm>
              <a:off x="4290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350" name="Rectangle 142"/>
            <p:cNvSpPr>
              <a:spLocks noChangeArrowheads="1"/>
            </p:cNvSpPr>
            <p:nvPr/>
          </p:nvSpPr>
          <p:spPr bwMode="auto">
            <a:xfrm>
              <a:off x="4620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06351" name="Rectangle 143"/>
            <p:cNvSpPr>
              <a:spLocks noChangeArrowheads="1"/>
            </p:cNvSpPr>
            <p:nvPr/>
          </p:nvSpPr>
          <p:spPr bwMode="auto">
            <a:xfrm>
              <a:off x="4687" y="2019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FF0000"/>
                  </a:solidFill>
                </a:rPr>
                <a:t>,</a:t>
              </a:r>
              <a:endParaRPr lang="en-GB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606352" name="Rectangle 144"/>
            <p:cNvSpPr>
              <a:spLocks noChangeArrowheads="1"/>
            </p:cNvSpPr>
            <p:nvPr/>
          </p:nvSpPr>
          <p:spPr bwMode="auto">
            <a:xfrm>
              <a:off x="4722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06353" name="Rectangle 145"/>
            <p:cNvSpPr>
              <a:spLocks noChangeArrowheads="1"/>
            </p:cNvSpPr>
            <p:nvPr/>
          </p:nvSpPr>
          <p:spPr bwMode="auto">
            <a:xfrm>
              <a:off x="4789" y="201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606354" name="Rectangle 146"/>
            <p:cNvSpPr>
              <a:spLocks noChangeArrowheads="1"/>
            </p:cNvSpPr>
            <p:nvPr/>
          </p:nvSpPr>
          <p:spPr bwMode="auto">
            <a:xfrm>
              <a:off x="5059" y="2019"/>
              <a:ext cx="3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33CC33"/>
                  </a:solidFill>
                </a:rPr>
                <a:t>&lt;</a:t>
              </a:r>
              <a:r>
                <a:rPr lang="en-GB" sz="1500" b="1" dirty="0" smtClean="0">
                  <a:solidFill>
                    <a:srgbClr val="33CC33"/>
                  </a:solidFill>
                </a:rPr>
                <a:t>0,1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606355" name="Group 147"/>
          <p:cNvGrpSpPr>
            <a:grpSpLocks/>
          </p:cNvGrpSpPr>
          <p:nvPr/>
        </p:nvGrpSpPr>
        <p:grpSpPr bwMode="auto">
          <a:xfrm>
            <a:off x="840180" y="3118840"/>
            <a:ext cx="7285038" cy="1106488"/>
            <a:chOff x="828" y="2232"/>
            <a:chExt cx="4589" cy="697"/>
          </a:xfrm>
        </p:grpSpPr>
        <p:sp>
          <p:nvSpPr>
            <p:cNvPr id="606356" name="Freeform 148"/>
            <p:cNvSpPr>
              <a:spLocks/>
            </p:cNvSpPr>
            <p:nvPr/>
          </p:nvSpPr>
          <p:spPr bwMode="auto">
            <a:xfrm>
              <a:off x="828" y="2232"/>
              <a:ext cx="4589" cy="18"/>
            </a:xfrm>
            <a:custGeom>
              <a:avLst/>
              <a:gdLst>
                <a:gd name="T0" fmla="*/ 4588 w 4589"/>
                <a:gd name="T1" fmla="*/ 11 h 18"/>
                <a:gd name="T2" fmla="*/ 4588 w 4589"/>
                <a:gd name="T3" fmla="*/ 2 h 18"/>
                <a:gd name="T4" fmla="*/ 0 w 4589"/>
                <a:gd name="T5" fmla="*/ 0 h 18"/>
                <a:gd name="T6" fmla="*/ 0 w 4589"/>
                <a:gd name="T7" fmla="*/ 14 h 18"/>
                <a:gd name="T8" fmla="*/ 4588 w 4589"/>
                <a:gd name="T9" fmla="*/ 17 h 18"/>
                <a:gd name="T10" fmla="*/ 4588 w 4589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9" h="18">
                  <a:moveTo>
                    <a:pt x="4588" y="11"/>
                  </a:moveTo>
                  <a:lnTo>
                    <a:pt x="4588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4588" y="17"/>
                  </a:lnTo>
                  <a:lnTo>
                    <a:pt x="4588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357" name="Freeform 149"/>
            <p:cNvSpPr>
              <a:spLocks/>
            </p:cNvSpPr>
            <p:nvPr/>
          </p:nvSpPr>
          <p:spPr bwMode="auto">
            <a:xfrm>
              <a:off x="828" y="2463"/>
              <a:ext cx="4589" cy="17"/>
            </a:xfrm>
            <a:custGeom>
              <a:avLst/>
              <a:gdLst>
                <a:gd name="T0" fmla="*/ 4588 w 4589"/>
                <a:gd name="T1" fmla="*/ 8 h 17"/>
                <a:gd name="T2" fmla="*/ 4588 w 4589"/>
                <a:gd name="T3" fmla="*/ 0 h 17"/>
                <a:gd name="T4" fmla="*/ 0 w 4589"/>
                <a:gd name="T5" fmla="*/ 0 h 17"/>
                <a:gd name="T6" fmla="*/ 0 w 4589"/>
                <a:gd name="T7" fmla="*/ 16 h 17"/>
                <a:gd name="T8" fmla="*/ 4588 w 4589"/>
                <a:gd name="T9" fmla="*/ 16 h 17"/>
                <a:gd name="T10" fmla="*/ 4588 w 4589"/>
                <a:gd name="T1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9" h="17">
                  <a:moveTo>
                    <a:pt x="4588" y="8"/>
                  </a:moveTo>
                  <a:lnTo>
                    <a:pt x="458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588" y="16"/>
                  </a:lnTo>
                  <a:lnTo>
                    <a:pt x="458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358" name="Freeform 150"/>
            <p:cNvSpPr>
              <a:spLocks/>
            </p:cNvSpPr>
            <p:nvPr/>
          </p:nvSpPr>
          <p:spPr bwMode="auto">
            <a:xfrm>
              <a:off x="828" y="2686"/>
              <a:ext cx="4589" cy="17"/>
            </a:xfrm>
            <a:custGeom>
              <a:avLst/>
              <a:gdLst>
                <a:gd name="T0" fmla="*/ 4588 w 4589"/>
                <a:gd name="T1" fmla="*/ 6 h 17"/>
                <a:gd name="T2" fmla="*/ 4588 w 4589"/>
                <a:gd name="T3" fmla="*/ 0 h 17"/>
                <a:gd name="T4" fmla="*/ 0 w 4589"/>
                <a:gd name="T5" fmla="*/ 0 h 17"/>
                <a:gd name="T6" fmla="*/ 0 w 4589"/>
                <a:gd name="T7" fmla="*/ 16 h 17"/>
                <a:gd name="T8" fmla="*/ 4588 w 4589"/>
                <a:gd name="T9" fmla="*/ 16 h 17"/>
                <a:gd name="T10" fmla="*/ 4588 w 4589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9" h="17">
                  <a:moveTo>
                    <a:pt x="4588" y="6"/>
                  </a:moveTo>
                  <a:lnTo>
                    <a:pt x="458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588" y="16"/>
                  </a:lnTo>
                  <a:lnTo>
                    <a:pt x="458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359" name="Freeform 151"/>
            <p:cNvSpPr>
              <a:spLocks/>
            </p:cNvSpPr>
            <p:nvPr/>
          </p:nvSpPr>
          <p:spPr bwMode="auto">
            <a:xfrm>
              <a:off x="828" y="2912"/>
              <a:ext cx="4589" cy="17"/>
            </a:xfrm>
            <a:custGeom>
              <a:avLst/>
              <a:gdLst>
                <a:gd name="T0" fmla="*/ 4588 w 4589"/>
                <a:gd name="T1" fmla="*/ 10 h 17"/>
                <a:gd name="T2" fmla="*/ 4588 w 4589"/>
                <a:gd name="T3" fmla="*/ 4 h 17"/>
                <a:gd name="T4" fmla="*/ 0 w 4589"/>
                <a:gd name="T5" fmla="*/ 0 h 17"/>
                <a:gd name="T6" fmla="*/ 0 w 4589"/>
                <a:gd name="T7" fmla="*/ 10 h 17"/>
                <a:gd name="T8" fmla="*/ 4588 w 4589"/>
                <a:gd name="T9" fmla="*/ 16 h 17"/>
                <a:gd name="T10" fmla="*/ 4588 w 4589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9" h="17">
                  <a:moveTo>
                    <a:pt x="4588" y="10"/>
                  </a:moveTo>
                  <a:lnTo>
                    <a:pt x="4588" y="4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588" y="16"/>
                  </a:lnTo>
                  <a:lnTo>
                    <a:pt x="458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366" name="Rectangle 158"/>
            <p:cNvSpPr>
              <a:spLocks noChangeArrowheads="1"/>
            </p:cNvSpPr>
            <p:nvPr/>
          </p:nvSpPr>
          <p:spPr bwMode="auto">
            <a:xfrm>
              <a:off x="1636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6367" name="Rectangle 159"/>
            <p:cNvSpPr>
              <a:spLocks noChangeArrowheads="1"/>
            </p:cNvSpPr>
            <p:nvPr/>
          </p:nvSpPr>
          <p:spPr bwMode="auto">
            <a:xfrm>
              <a:off x="828" y="2475"/>
              <a:ext cx="53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endParaRPr lang="en-GB" sz="1500" b="1" dirty="0">
                <a:solidFill>
                  <a:srgbClr val="000000"/>
                </a:solidFill>
              </a:endParaRPr>
            </a:p>
          </p:txBody>
        </p:sp>
        <p:sp>
          <p:nvSpPr>
            <p:cNvPr id="606373" name="Rectangle 165"/>
            <p:cNvSpPr>
              <a:spLocks noChangeArrowheads="1"/>
            </p:cNvSpPr>
            <p:nvPr/>
          </p:nvSpPr>
          <p:spPr bwMode="auto">
            <a:xfrm>
              <a:off x="1636" y="247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06380" name="Rectangle 172"/>
            <p:cNvSpPr>
              <a:spLocks noChangeArrowheads="1"/>
            </p:cNvSpPr>
            <p:nvPr/>
          </p:nvSpPr>
          <p:spPr bwMode="auto">
            <a:xfrm>
              <a:off x="1636" y="270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06381" name="Rectangle 173"/>
            <p:cNvSpPr>
              <a:spLocks noChangeArrowheads="1"/>
            </p:cNvSpPr>
            <p:nvPr/>
          </p:nvSpPr>
          <p:spPr bwMode="auto">
            <a:xfrm>
              <a:off x="2147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06382" name="Rectangle 174"/>
            <p:cNvSpPr>
              <a:spLocks noChangeArrowheads="1"/>
            </p:cNvSpPr>
            <p:nvPr/>
          </p:nvSpPr>
          <p:spPr bwMode="auto">
            <a:xfrm>
              <a:off x="2215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6383" name="Rectangle 175"/>
            <p:cNvSpPr>
              <a:spLocks noChangeArrowheads="1"/>
            </p:cNvSpPr>
            <p:nvPr/>
          </p:nvSpPr>
          <p:spPr bwMode="auto">
            <a:xfrm>
              <a:off x="2147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06384" name="Rectangle 176"/>
            <p:cNvSpPr>
              <a:spLocks noChangeArrowheads="1"/>
            </p:cNvSpPr>
            <p:nvPr/>
          </p:nvSpPr>
          <p:spPr bwMode="auto">
            <a:xfrm>
              <a:off x="2215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06385" name="Rectangle 177"/>
            <p:cNvSpPr>
              <a:spLocks noChangeArrowheads="1"/>
            </p:cNvSpPr>
            <p:nvPr/>
          </p:nvSpPr>
          <p:spPr bwMode="auto">
            <a:xfrm>
              <a:off x="2079" y="269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6386" name="Rectangle 178"/>
            <p:cNvSpPr>
              <a:spLocks noChangeArrowheads="1"/>
            </p:cNvSpPr>
            <p:nvPr/>
          </p:nvSpPr>
          <p:spPr bwMode="auto">
            <a:xfrm>
              <a:off x="2147" y="269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6387" name="Rectangle 179"/>
            <p:cNvSpPr>
              <a:spLocks noChangeArrowheads="1"/>
            </p:cNvSpPr>
            <p:nvPr/>
          </p:nvSpPr>
          <p:spPr bwMode="auto">
            <a:xfrm>
              <a:off x="2215" y="269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6388" name="Rectangle 180"/>
            <p:cNvSpPr>
              <a:spLocks noChangeArrowheads="1"/>
            </p:cNvSpPr>
            <p:nvPr/>
          </p:nvSpPr>
          <p:spPr bwMode="auto">
            <a:xfrm>
              <a:off x="2573" y="2246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389" name="Rectangle 181"/>
            <p:cNvSpPr>
              <a:spLocks noChangeArrowheads="1"/>
            </p:cNvSpPr>
            <p:nvPr/>
          </p:nvSpPr>
          <p:spPr bwMode="auto">
            <a:xfrm>
              <a:off x="2641" y="2246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390" name="Rectangle 182"/>
            <p:cNvSpPr>
              <a:spLocks noChangeArrowheads="1"/>
            </p:cNvSpPr>
            <p:nvPr/>
          </p:nvSpPr>
          <p:spPr bwMode="auto">
            <a:xfrm>
              <a:off x="2675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91" name="Rectangle 183"/>
            <p:cNvSpPr>
              <a:spLocks noChangeArrowheads="1"/>
            </p:cNvSpPr>
            <p:nvPr/>
          </p:nvSpPr>
          <p:spPr bwMode="auto">
            <a:xfrm>
              <a:off x="2743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92" name="Rectangle 184"/>
            <p:cNvSpPr>
              <a:spLocks noChangeArrowheads="1"/>
            </p:cNvSpPr>
            <p:nvPr/>
          </p:nvSpPr>
          <p:spPr bwMode="auto">
            <a:xfrm>
              <a:off x="2811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8</a:t>
              </a:r>
            </a:p>
          </p:txBody>
        </p:sp>
        <p:sp>
          <p:nvSpPr>
            <p:cNvPr id="606393" name="Rectangle 185"/>
            <p:cNvSpPr>
              <a:spLocks noChangeArrowheads="1"/>
            </p:cNvSpPr>
            <p:nvPr/>
          </p:nvSpPr>
          <p:spPr bwMode="auto">
            <a:xfrm>
              <a:off x="3000" y="2246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394" name="Rectangle 186"/>
            <p:cNvSpPr>
              <a:spLocks noChangeArrowheads="1"/>
            </p:cNvSpPr>
            <p:nvPr/>
          </p:nvSpPr>
          <p:spPr bwMode="auto">
            <a:xfrm>
              <a:off x="3072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95" name="Rectangle 187"/>
            <p:cNvSpPr>
              <a:spLocks noChangeArrowheads="1"/>
            </p:cNvSpPr>
            <p:nvPr/>
          </p:nvSpPr>
          <p:spPr bwMode="auto">
            <a:xfrm>
              <a:off x="3140" y="2246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396" name="Rectangle 188"/>
            <p:cNvSpPr>
              <a:spLocks noChangeArrowheads="1"/>
            </p:cNvSpPr>
            <p:nvPr/>
          </p:nvSpPr>
          <p:spPr bwMode="auto">
            <a:xfrm>
              <a:off x="3173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397" name="Rectangle 189"/>
            <p:cNvSpPr>
              <a:spLocks noChangeArrowheads="1"/>
            </p:cNvSpPr>
            <p:nvPr/>
          </p:nvSpPr>
          <p:spPr bwMode="auto">
            <a:xfrm>
              <a:off x="3242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3</a:t>
              </a:r>
            </a:p>
          </p:txBody>
        </p:sp>
        <p:sp>
          <p:nvSpPr>
            <p:cNvPr id="606398" name="Rectangle 190"/>
            <p:cNvSpPr>
              <a:spLocks noChangeArrowheads="1"/>
            </p:cNvSpPr>
            <p:nvPr/>
          </p:nvSpPr>
          <p:spPr bwMode="auto">
            <a:xfrm>
              <a:off x="3309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2</a:t>
              </a:r>
            </a:p>
          </p:txBody>
        </p:sp>
        <p:sp>
          <p:nvSpPr>
            <p:cNvPr id="606399" name="Rectangle 191"/>
            <p:cNvSpPr>
              <a:spLocks noChangeArrowheads="1"/>
            </p:cNvSpPr>
            <p:nvPr/>
          </p:nvSpPr>
          <p:spPr bwMode="auto">
            <a:xfrm>
              <a:off x="3573" y="2246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00" name="Rectangle 192"/>
            <p:cNvSpPr>
              <a:spLocks noChangeArrowheads="1"/>
            </p:cNvSpPr>
            <p:nvPr/>
          </p:nvSpPr>
          <p:spPr bwMode="auto">
            <a:xfrm>
              <a:off x="3641" y="2246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401" name="Rectangle 193"/>
            <p:cNvSpPr>
              <a:spLocks noChangeArrowheads="1"/>
            </p:cNvSpPr>
            <p:nvPr/>
          </p:nvSpPr>
          <p:spPr bwMode="auto">
            <a:xfrm>
              <a:off x="3675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02" name="Rectangle 194"/>
            <p:cNvSpPr>
              <a:spLocks noChangeArrowheads="1"/>
            </p:cNvSpPr>
            <p:nvPr/>
          </p:nvSpPr>
          <p:spPr bwMode="auto">
            <a:xfrm>
              <a:off x="3743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5</a:t>
              </a:r>
            </a:p>
          </p:txBody>
        </p:sp>
        <p:sp>
          <p:nvSpPr>
            <p:cNvPr id="606403" name="Rectangle 195"/>
            <p:cNvSpPr>
              <a:spLocks noChangeArrowheads="1"/>
            </p:cNvSpPr>
            <p:nvPr/>
          </p:nvSpPr>
          <p:spPr bwMode="auto">
            <a:xfrm>
              <a:off x="4049" y="2246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04" name="Rectangle 196"/>
            <p:cNvSpPr>
              <a:spLocks noChangeArrowheads="1"/>
            </p:cNvSpPr>
            <p:nvPr/>
          </p:nvSpPr>
          <p:spPr bwMode="auto">
            <a:xfrm>
              <a:off x="4121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05" name="Rectangle 197"/>
            <p:cNvSpPr>
              <a:spLocks noChangeArrowheads="1"/>
            </p:cNvSpPr>
            <p:nvPr/>
          </p:nvSpPr>
          <p:spPr bwMode="auto">
            <a:xfrm>
              <a:off x="4188" y="2246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06" name="Rectangle 198"/>
            <p:cNvSpPr>
              <a:spLocks noChangeArrowheads="1"/>
            </p:cNvSpPr>
            <p:nvPr/>
          </p:nvSpPr>
          <p:spPr bwMode="auto">
            <a:xfrm>
              <a:off x="4222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07" name="Rectangle 199"/>
            <p:cNvSpPr>
              <a:spLocks noChangeArrowheads="1"/>
            </p:cNvSpPr>
            <p:nvPr/>
          </p:nvSpPr>
          <p:spPr bwMode="auto">
            <a:xfrm>
              <a:off x="4290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08" name="Rectangle 200"/>
            <p:cNvSpPr>
              <a:spLocks noChangeArrowheads="1"/>
            </p:cNvSpPr>
            <p:nvPr/>
          </p:nvSpPr>
          <p:spPr bwMode="auto">
            <a:xfrm>
              <a:off x="4477" y="2246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09" name="Rectangle 201"/>
            <p:cNvSpPr>
              <a:spLocks noChangeArrowheads="1"/>
            </p:cNvSpPr>
            <p:nvPr/>
          </p:nvSpPr>
          <p:spPr bwMode="auto">
            <a:xfrm>
              <a:off x="4548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10" name="Rectangle 202"/>
            <p:cNvSpPr>
              <a:spLocks noChangeArrowheads="1"/>
            </p:cNvSpPr>
            <p:nvPr/>
          </p:nvSpPr>
          <p:spPr bwMode="auto">
            <a:xfrm>
              <a:off x="4616" y="2246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11" name="Rectangle 203"/>
            <p:cNvSpPr>
              <a:spLocks noChangeArrowheads="1"/>
            </p:cNvSpPr>
            <p:nvPr/>
          </p:nvSpPr>
          <p:spPr bwMode="auto">
            <a:xfrm>
              <a:off x="4649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12" name="Rectangle 204"/>
            <p:cNvSpPr>
              <a:spLocks noChangeArrowheads="1"/>
            </p:cNvSpPr>
            <p:nvPr/>
          </p:nvSpPr>
          <p:spPr bwMode="auto">
            <a:xfrm>
              <a:off x="4717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13" name="Rectangle 205"/>
            <p:cNvSpPr>
              <a:spLocks noChangeArrowheads="1"/>
            </p:cNvSpPr>
            <p:nvPr/>
          </p:nvSpPr>
          <p:spPr bwMode="auto">
            <a:xfrm>
              <a:off x="4786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606414" name="Rectangle 206"/>
            <p:cNvSpPr>
              <a:spLocks noChangeArrowheads="1"/>
            </p:cNvSpPr>
            <p:nvPr/>
          </p:nvSpPr>
          <p:spPr bwMode="auto">
            <a:xfrm>
              <a:off x="4853" y="22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15" name="Rectangle 207"/>
            <p:cNvSpPr>
              <a:spLocks noChangeArrowheads="1"/>
            </p:cNvSpPr>
            <p:nvPr/>
          </p:nvSpPr>
          <p:spPr bwMode="auto">
            <a:xfrm>
              <a:off x="2573" y="2471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16" name="Rectangle 208"/>
            <p:cNvSpPr>
              <a:spLocks noChangeArrowheads="1"/>
            </p:cNvSpPr>
            <p:nvPr/>
          </p:nvSpPr>
          <p:spPr bwMode="auto">
            <a:xfrm>
              <a:off x="2641" y="2471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417" name="Rectangle 209"/>
            <p:cNvSpPr>
              <a:spLocks noChangeArrowheads="1"/>
            </p:cNvSpPr>
            <p:nvPr/>
          </p:nvSpPr>
          <p:spPr bwMode="auto">
            <a:xfrm>
              <a:off x="2675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18" name="Rectangle 210"/>
            <p:cNvSpPr>
              <a:spLocks noChangeArrowheads="1"/>
            </p:cNvSpPr>
            <p:nvPr/>
          </p:nvSpPr>
          <p:spPr bwMode="auto">
            <a:xfrm>
              <a:off x="2743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19" name="Rectangle 211"/>
            <p:cNvSpPr>
              <a:spLocks noChangeArrowheads="1"/>
            </p:cNvSpPr>
            <p:nvPr/>
          </p:nvSpPr>
          <p:spPr bwMode="auto">
            <a:xfrm>
              <a:off x="2811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20" name="Rectangle 212"/>
            <p:cNvSpPr>
              <a:spLocks noChangeArrowheads="1"/>
            </p:cNvSpPr>
            <p:nvPr/>
          </p:nvSpPr>
          <p:spPr bwMode="auto">
            <a:xfrm>
              <a:off x="3000" y="2471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21" name="Rectangle 213"/>
            <p:cNvSpPr>
              <a:spLocks noChangeArrowheads="1"/>
            </p:cNvSpPr>
            <p:nvPr/>
          </p:nvSpPr>
          <p:spPr bwMode="auto">
            <a:xfrm>
              <a:off x="3072" y="2471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22" name="Rectangle 214"/>
            <p:cNvSpPr>
              <a:spLocks noChangeArrowheads="1"/>
            </p:cNvSpPr>
            <p:nvPr/>
          </p:nvSpPr>
          <p:spPr bwMode="auto">
            <a:xfrm>
              <a:off x="3140" y="2471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423" name="Rectangle 215"/>
            <p:cNvSpPr>
              <a:spLocks noChangeArrowheads="1"/>
            </p:cNvSpPr>
            <p:nvPr/>
          </p:nvSpPr>
          <p:spPr bwMode="auto">
            <a:xfrm>
              <a:off x="3173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24" name="Rectangle 216"/>
            <p:cNvSpPr>
              <a:spLocks noChangeArrowheads="1"/>
            </p:cNvSpPr>
            <p:nvPr/>
          </p:nvSpPr>
          <p:spPr bwMode="auto">
            <a:xfrm>
              <a:off x="3242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3</a:t>
              </a:r>
            </a:p>
          </p:txBody>
        </p:sp>
        <p:sp>
          <p:nvSpPr>
            <p:cNvPr id="606425" name="Rectangle 217"/>
            <p:cNvSpPr>
              <a:spLocks noChangeArrowheads="1"/>
            </p:cNvSpPr>
            <p:nvPr/>
          </p:nvSpPr>
          <p:spPr bwMode="auto">
            <a:xfrm>
              <a:off x="3309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2</a:t>
              </a:r>
            </a:p>
          </p:txBody>
        </p:sp>
        <p:sp>
          <p:nvSpPr>
            <p:cNvPr id="606426" name="Rectangle 218"/>
            <p:cNvSpPr>
              <a:spLocks noChangeArrowheads="1"/>
            </p:cNvSpPr>
            <p:nvPr/>
          </p:nvSpPr>
          <p:spPr bwMode="auto">
            <a:xfrm>
              <a:off x="3573" y="2471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27" name="Rectangle 219"/>
            <p:cNvSpPr>
              <a:spLocks noChangeArrowheads="1"/>
            </p:cNvSpPr>
            <p:nvPr/>
          </p:nvSpPr>
          <p:spPr bwMode="auto">
            <a:xfrm>
              <a:off x="3641" y="2471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428" name="Rectangle 220"/>
            <p:cNvSpPr>
              <a:spLocks noChangeArrowheads="1"/>
            </p:cNvSpPr>
            <p:nvPr/>
          </p:nvSpPr>
          <p:spPr bwMode="auto">
            <a:xfrm>
              <a:off x="3675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29" name="Rectangle 221"/>
            <p:cNvSpPr>
              <a:spLocks noChangeArrowheads="1"/>
            </p:cNvSpPr>
            <p:nvPr/>
          </p:nvSpPr>
          <p:spPr bwMode="auto">
            <a:xfrm>
              <a:off x="3743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5</a:t>
              </a:r>
            </a:p>
          </p:txBody>
        </p:sp>
        <p:sp>
          <p:nvSpPr>
            <p:cNvPr id="606430" name="Rectangle 222"/>
            <p:cNvSpPr>
              <a:spLocks noChangeArrowheads="1"/>
            </p:cNvSpPr>
            <p:nvPr/>
          </p:nvSpPr>
          <p:spPr bwMode="auto">
            <a:xfrm>
              <a:off x="4049" y="2471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31" name="Rectangle 223"/>
            <p:cNvSpPr>
              <a:spLocks noChangeArrowheads="1"/>
            </p:cNvSpPr>
            <p:nvPr/>
          </p:nvSpPr>
          <p:spPr bwMode="auto">
            <a:xfrm>
              <a:off x="4121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32" name="Rectangle 224"/>
            <p:cNvSpPr>
              <a:spLocks noChangeArrowheads="1"/>
            </p:cNvSpPr>
            <p:nvPr/>
          </p:nvSpPr>
          <p:spPr bwMode="auto">
            <a:xfrm>
              <a:off x="4188" y="2471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33" name="Rectangle 225"/>
            <p:cNvSpPr>
              <a:spLocks noChangeArrowheads="1"/>
            </p:cNvSpPr>
            <p:nvPr/>
          </p:nvSpPr>
          <p:spPr bwMode="auto">
            <a:xfrm>
              <a:off x="4222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34" name="Rectangle 226"/>
            <p:cNvSpPr>
              <a:spLocks noChangeArrowheads="1"/>
            </p:cNvSpPr>
            <p:nvPr/>
          </p:nvSpPr>
          <p:spPr bwMode="auto">
            <a:xfrm>
              <a:off x="4290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35" name="Rectangle 227"/>
            <p:cNvSpPr>
              <a:spLocks noChangeArrowheads="1"/>
            </p:cNvSpPr>
            <p:nvPr/>
          </p:nvSpPr>
          <p:spPr bwMode="auto">
            <a:xfrm>
              <a:off x="4477" y="2471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36" name="Rectangle 228"/>
            <p:cNvSpPr>
              <a:spLocks noChangeArrowheads="1"/>
            </p:cNvSpPr>
            <p:nvPr/>
          </p:nvSpPr>
          <p:spPr bwMode="auto">
            <a:xfrm>
              <a:off x="4548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37" name="Rectangle 229"/>
            <p:cNvSpPr>
              <a:spLocks noChangeArrowheads="1"/>
            </p:cNvSpPr>
            <p:nvPr/>
          </p:nvSpPr>
          <p:spPr bwMode="auto">
            <a:xfrm>
              <a:off x="4616" y="2471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38" name="Rectangle 230"/>
            <p:cNvSpPr>
              <a:spLocks noChangeArrowheads="1"/>
            </p:cNvSpPr>
            <p:nvPr/>
          </p:nvSpPr>
          <p:spPr bwMode="auto">
            <a:xfrm>
              <a:off x="4649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39" name="Rectangle 231"/>
            <p:cNvSpPr>
              <a:spLocks noChangeArrowheads="1"/>
            </p:cNvSpPr>
            <p:nvPr/>
          </p:nvSpPr>
          <p:spPr bwMode="auto">
            <a:xfrm>
              <a:off x="4717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40" name="Rectangle 232"/>
            <p:cNvSpPr>
              <a:spLocks noChangeArrowheads="1"/>
            </p:cNvSpPr>
            <p:nvPr/>
          </p:nvSpPr>
          <p:spPr bwMode="auto">
            <a:xfrm>
              <a:off x="4786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606441" name="Rectangle 233"/>
            <p:cNvSpPr>
              <a:spLocks noChangeArrowheads="1"/>
            </p:cNvSpPr>
            <p:nvPr/>
          </p:nvSpPr>
          <p:spPr bwMode="auto">
            <a:xfrm>
              <a:off x="4853" y="247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42" name="Rectangle 234"/>
            <p:cNvSpPr>
              <a:spLocks noChangeArrowheads="1"/>
            </p:cNvSpPr>
            <p:nvPr/>
          </p:nvSpPr>
          <p:spPr bwMode="auto">
            <a:xfrm>
              <a:off x="2502" y="2695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43" name="Rectangle 235"/>
            <p:cNvSpPr>
              <a:spLocks noChangeArrowheads="1"/>
            </p:cNvSpPr>
            <p:nvPr/>
          </p:nvSpPr>
          <p:spPr bwMode="auto">
            <a:xfrm>
              <a:off x="2573" y="2695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44" name="Rectangle 236"/>
            <p:cNvSpPr>
              <a:spLocks noChangeArrowheads="1"/>
            </p:cNvSpPr>
            <p:nvPr/>
          </p:nvSpPr>
          <p:spPr bwMode="auto">
            <a:xfrm>
              <a:off x="2641" y="2695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445" name="Rectangle 237"/>
            <p:cNvSpPr>
              <a:spLocks noChangeArrowheads="1"/>
            </p:cNvSpPr>
            <p:nvPr/>
          </p:nvSpPr>
          <p:spPr bwMode="auto">
            <a:xfrm>
              <a:off x="2675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46" name="Rectangle 238"/>
            <p:cNvSpPr>
              <a:spLocks noChangeArrowheads="1"/>
            </p:cNvSpPr>
            <p:nvPr/>
          </p:nvSpPr>
          <p:spPr bwMode="auto">
            <a:xfrm>
              <a:off x="2743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47" name="Rectangle 239"/>
            <p:cNvSpPr>
              <a:spLocks noChangeArrowheads="1"/>
            </p:cNvSpPr>
            <p:nvPr/>
          </p:nvSpPr>
          <p:spPr bwMode="auto">
            <a:xfrm>
              <a:off x="2811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2</a:t>
              </a:r>
            </a:p>
          </p:txBody>
        </p:sp>
        <p:sp>
          <p:nvSpPr>
            <p:cNvPr id="606448" name="Rectangle 240"/>
            <p:cNvSpPr>
              <a:spLocks noChangeArrowheads="1"/>
            </p:cNvSpPr>
            <p:nvPr/>
          </p:nvSpPr>
          <p:spPr bwMode="auto">
            <a:xfrm>
              <a:off x="3000" y="2695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49" name="Rectangle 241"/>
            <p:cNvSpPr>
              <a:spLocks noChangeArrowheads="1"/>
            </p:cNvSpPr>
            <p:nvPr/>
          </p:nvSpPr>
          <p:spPr bwMode="auto">
            <a:xfrm>
              <a:off x="3072" y="2695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50" name="Rectangle 242"/>
            <p:cNvSpPr>
              <a:spLocks noChangeArrowheads="1"/>
            </p:cNvSpPr>
            <p:nvPr/>
          </p:nvSpPr>
          <p:spPr bwMode="auto">
            <a:xfrm>
              <a:off x="3140" y="2695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451" name="Rectangle 243"/>
            <p:cNvSpPr>
              <a:spLocks noChangeArrowheads="1"/>
            </p:cNvSpPr>
            <p:nvPr/>
          </p:nvSpPr>
          <p:spPr bwMode="auto">
            <a:xfrm>
              <a:off x="3173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52" name="Rectangle 244"/>
            <p:cNvSpPr>
              <a:spLocks noChangeArrowheads="1"/>
            </p:cNvSpPr>
            <p:nvPr/>
          </p:nvSpPr>
          <p:spPr bwMode="auto">
            <a:xfrm>
              <a:off x="3242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3</a:t>
              </a:r>
            </a:p>
          </p:txBody>
        </p:sp>
        <p:sp>
          <p:nvSpPr>
            <p:cNvPr id="606453" name="Rectangle 245"/>
            <p:cNvSpPr>
              <a:spLocks noChangeArrowheads="1"/>
            </p:cNvSpPr>
            <p:nvPr/>
          </p:nvSpPr>
          <p:spPr bwMode="auto">
            <a:xfrm>
              <a:off x="3309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2</a:t>
              </a:r>
            </a:p>
          </p:txBody>
        </p:sp>
        <p:sp>
          <p:nvSpPr>
            <p:cNvPr id="606454" name="Rectangle 246"/>
            <p:cNvSpPr>
              <a:spLocks noChangeArrowheads="1"/>
            </p:cNvSpPr>
            <p:nvPr/>
          </p:nvSpPr>
          <p:spPr bwMode="auto">
            <a:xfrm>
              <a:off x="3573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55" name="Rectangle 247"/>
            <p:cNvSpPr>
              <a:spLocks noChangeArrowheads="1"/>
            </p:cNvSpPr>
            <p:nvPr/>
          </p:nvSpPr>
          <p:spPr bwMode="auto">
            <a:xfrm>
              <a:off x="3641" y="2695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56" name="Rectangle 248"/>
            <p:cNvSpPr>
              <a:spLocks noChangeArrowheads="1"/>
            </p:cNvSpPr>
            <p:nvPr/>
          </p:nvSpPr>
          <p:spPr bwMode="auto">
            <a:xfrm>
              <a:off x="3675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57" name="Rectangle 249"/>
            <p:cNvSpPr>
              <a:spLocks noChangeArrowheads="1"/>
            </p:cNvSpPr>
            <p:nvPr/>
          </p:nvSpPr>
          <p:spPr bwMode="auto">
            <a:xfrm>
              <a:off x="3743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58" name="Rectangle 250"/>
            <p:cNvSpPr>
              <a:spLocks noChangeArrowheads="1"/>
            </p:cNvSpPr>
            <p:nvPr/>
          </p:nvSpPr>
          <p:spPr bwMode="auto">
            <a:xfrm>
              <a:off x="4049" y="2695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59" name="Rectangle 251"/>
            <p:cNvSpPr>
              <a:spLocks noChangeArrowheads="1"/>
            </p:cNvSpPr>
            <p:nvPr/>
          </p:nvSpPr>
          <p:spPr bwMode="auto">
            <a:xfrm>
              <a:off x="4121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60" name="Rectangle 252"/>
            <p:cNvSpPr>
              <a:spLocks noChangeArrowheads="1"/>
            </p:cNvSpPr>
            <p:nvPr/>
          </p:nvSpPr>
          <p:spPr bwMode="auto">
            <a:xfrm>
              <a:off x="4188" y="2695"/>
              <a:ext cx="15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61" name="Rectangle 253"/>
            <p:cNvSpPr>
              <a:spLocks noChangeArrowheads="1"/>
            </p:cNvSpPr>
            <p:nvPr/>
          </p:nvSpPr>
          <p:spPr bwMode="auto">
            <a:xfrm>
              <a:off x="4222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62" name="Rectangle 254"/>
            <p:cNvSpPr>
              <a:spLocks noChangeArrowheads="1"/>
            </p:cNvSpPr>
            <p:nvPr/>
          </p:nvSpPr>
          <p:spPr bwMode="auto">
            <a:xfrm>
              <a:off x="4290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63" name="Rectangle 255"/>
            <p:cNvSpPr>
              <a:spLocks noChangeArrowheads="1"/>
            </p:cNvSpPr>
            <p:nvPr/>
          </p:nvSpPr>
          <p:spPr bwMode="auto">
            <a:xfrm>
              <a:off x="4477" y="2695"/>
              <a:ext cx="18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&lt;</a:t>
              </a:r>
            </a:p>
          </p:txBody>
        </p:sp>
        <p:sp>
          <p:nvSpPr>
            <p:cNvPr id="606464" name="Rectangle 256"/>
            <p:cNvSpPr>
              <a:spLocks noChangeArrowheads="1"/>
            </p:cNvSpPr>
            <p:nvPr/>
          </p:nvSpPr>
          <p:spPr bwMode="auto">
            <a:xfrm>
              <a:off x="4548" y="2695"/>
              <a:ext cx="21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 smtClean="0">
                  <a:solidFill>
                    <a:srgbClr val="33CC33"/>
                  </a:solidFill>
                </a:rPr>
                <a:t>0,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65" name="Rectangle 257"/>
            <p:cNvSpPr>
              <a:spLocks noChangeArrowheads="1"/>
            </p:cNvSpPr>
            <p:nvPr/>
          </p:nvSpPr>
          <p:spPr bwMode="auto">
            <a:xfrm>
              <a:off x="4616" y="2695"/>
              <a:ext cx="1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606466" name="Rectangle 258"/>
            <p:cNvSpPr>
              <a:spLocks noChangeArrowheads="1"/>
            </p:cNvSpPr>
            <p:nvPr/>
          </p:nvSpPr>
          <p:spPr bwMode="auto">
            <a:xfrm>
              <a:off x="4649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67" name="Rectangle 259"/>
            <p:cNvSpPr>
              <a:spLocks noChangeArrowheads="1"/>
            </p:cNvSpPr>
            <p:nvPr/>
          </p:nvSpPr>
          <p:spPr bwMode="auto">
            <a:xfrm>
              <a:off x="4717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0</a:t>
              </a:r>
            </a:p>
          </p:txBody>
        </p:sp>
        <p:sp>
          <p:nvSpPr>
            <p:cNvPr id="606468" name="Rectangle 260"/>
            <p:cNvSpPr>
              <a:spLocks noChangeArrowheads="1"/>
            </p:cNvSpPr>
            <p:nvPr/>
          </p:nvSpPr>
          <p:spPr bwMode="auto">
            <a:xfrm>
              <a:off x="4786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1</a:t>
              </a:r>
            </a:p>
          </p:txBody>
        </p:sp>
        <p:sp>
          <p:nvSpPr>
            <p:cNvPr id="606469" name="Rectangle 261"/>
            <p:cNvSpPr>
              <a:spLocks noChangeArrowheads="1"/>
            </p:cNvSpPr>
            <p:nvPr/>
          </p:nvSpPr>
          <p:spPr bwMode="auto">
            <a:xfrm>
              <a:off x="4853" y="269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>
                  <a:solidFill>
                    <a:srgbClr val="33CC33"/>
                  </a:solidFill>
                </a:rPr>
                <a:t>4</a:t>
              </a:r>
            </a:p>
          </p:txBody>
        </p:sp>
        <p:sp>
          <p:nvSpPr>
            <p:cNvPr id="606470" name="Rectangle 262"/>
            <p:cNvSpPr>
              <a:spLocks noChangeArrowheads="1"/>
            </p:cNvSpPr>
            <p:nvPr/>
          </p:nvSpPr>
          <p:spPr bwMode="auto">
            <a:xfrm>
              <a:off x="5059" y="2257"/>
              <a:ext cx="3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33CC33"/>
                  </a:solidFill>
                </a:rPr>
                <a:t>&lt;</a:t>
              </a:r>
              <a:r>
                <a:rPr lang="en-GB" sz="1500" b="1" dirty="0" smtClean="0">
                  <a:solidFill>
                    <a:srgbClr val="33CC33"/>
                  </a:solidFill>
                </a:rPr>
                <a:t>0,1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71" name="Rectangle 263"/>
            <p:cNvSpPr>
              <a:spLocks noChangeArrowheads="1"/>
            </p:cNvSpPr>
            <p:nvPr/>
          </p:nvSpPr>
          <p:spPr bwMode="auto">
            <a:xfrm>
              <a:off x="5059" y="2483"/>
              <a:ext cx="3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33CC33"/>
                  </a:solidFill>
                </a:rPr>
                <a:t>&lt;</a:t>
              </a:r>
              <a:r>
                <a:rPr lang="en-GB" sz="1500" b="1" dirty="0" smtClean="0">
                  <a:solidFill>
                    <a:srgbClr val="33CC33"/>
                  </a:solidFill>
                </a:rPr>
                <a:t>0,1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  <p:sp>
          <p:nvSpPr>
            <p:cNvPr id="606472" name="Rectangle 264"/>
            <p:cNvSpPr>
              <a:spLocks noChangeArrowheads="1"/>
            </p:cNvSpPr>
            <p:nvPr/>
          </p:nvSpPr>
          <p:spPr bwMode="auto">
            <a:xfrm>
              <a:off x="5059" y="2709"/>
              <a:ext cx="35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1500" b="1" dirty="0">
                  <a:solidFill>
                    <a:srgbClr val="33CC33"/>
                  </a:solidFill>
                </a:rPr>
                <a:t>&lt;</a:t>
              </a:r>
              <a:r>
                <a:rPr lang="en-GB" sz="1500" b="1" dirty="0" smtClean="0">
                  <a:solidFill>
                    <a:srgbClr val="33CC33"/>
                  </a:solidFill>
                </a:rPr>
                <a:t>0,1</a:t>
              </a:r>
              <a:endParaRPr lang="en-GB" sz="1500" b="1" dirty="0">
                <a:solidFill>
                  <a:srgbClr val="33CC33"/>
                </a:solidFill>
              </a:endParaRPr>
            </a:p>
          </p:txBody>
        </p:sp>
      </p:grpSp>
      <p:sp>
        <p:nvSpPr>
          <p:cNvPr id="606473" name="Rectangle 265"/>
          <p:cNvSpPr>
            <a:spLocks noChangeArrowheads="1"/>
          </p:cNvSpPr>
          <p:nvPr/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Обработка промывочной воды</a:t>
            </a:r>
            <a:r>
              <a:rPr lang="en-GB" sz="2700" b="1" dirty="0">
                <a:solidFill>
                  <a:schemeClr val="bg1"/>
                </a:solidFill>
              </a:rPr>
              <a:t/>
            </a:r>
            <a:br>
              <a:rPr lang="en-GB" sz="2700" b="1" dirty="0">
                <a:solidFill>
                  <a:schemeClr val="bg1"/>
                </a:solidFill>
              </a:rPr>
            </a:br>
            <a:r>
              <a:rPr lang="en-GB" sz="2700" b="1" dirty="0">
                <a:solidFill>
                  <a:schemeClr val="bg1"/>
                </a:solidFill>
              </a:rPr>
              <a:t>- </a:t>
            </a:r>
            <a:r>
              <a:rPr lang="ru-RU" sz="2700" b="1" dirty="0" smtClean="0">
                <a:solidFill>
                  <a:schemeClr val="bg1"/>
                </a:solidFill>
              </a:rPr>
              <a:t>сжигание бытового мусора</a:t>
            </a:r>
            <a:endParaRPr lang="de-DE" sz="2700" b="1" dirty="0">
              <a:solidFill>
                <a:schemeClr val="bg1"/>
              </a:solidFill>
            </a:endParaRPr>
          </a:p>
        </p:txBody>
      </p:sp>
      <p:sp>
        <p:nvSpPr>
          <p:cNvPr id="273" name="Rectangle 116"/>
          <p:cNvSpPr>
            <a:spLocks noChangeArrowheads="1"/>
          </p:cNvSpPr>
          <p:nvPr/>
        </p:nvSpPr>
        <p:spPr bwMode="auto">
          <a:xfrm>
            <a:off x="827480" y="3140960"/>
            <a:ext cx="1224170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ru-RU" sz="1500" b="1" dirty="0" smtClean="0">
                <a:solidFill>
                  <a:srgbClr val="000000"/>
                </a:solidFill>
              </a:rPr>
              <a:t>Экземпляр</a:t>
            </a:r>
            <a:endParaRPr lang="en-GB" sz="1500" b="1" dirty="0">
              <a:solidFill>
                <a:srgbClr val="000000"/>
              </a:solidFill>
            </a:endParaRPr>
          </a:p>
        </p:txBody>
      </p:sp>
      <p:sp>
        <p:nvSpPr>
          <p:cNvPr id="274" name="Rectangle 116"/>
          <p:cNvSpPr>
            <a:spLocks noChangeArrowheads="1"/>
          </p:cNvSpPr>
          <p:nvPr/>
        </p:nvSpPr>
        <p:spPr bwMode="auto">
          <a:xfrm>
            <a:off x="827480" y="3501010"/>
            <a:ext cx="1214645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ru-RU" sz="1500" b="1" dirty="0" smtClean="0">
                <a:solidFill>
                  <a:srgbClr val="000000"/>
                </a:solidFill>
              </a:rPr>
              <a:t>Экземпляр</a:t>
            </a:r>
            <a:endParaRPr lang="en-GB" sz="1500" b="1" dirty="0">
              <a:solidFill>
                <a:srgbClr val="000000"/>
              </a:solidFill>
            </a:endParaRPr>
          </a:p>
        </p:txBody>
      </p:sp>
      <p:sp>
        <p:nvSpPr>
          <p:cNvPr id="275" name="Rectangle 116"/>
          <p:cNvSpPr>
            <a:spLocks noChangeArrowheads="1"/>
          </p:cNvSpPr>
          <p:nvPr/>
        </p:nvSpPr>
        <p:spPr bwMode="auto">
          <a:xfrm>
            <a:off x="827480" y="3861060"/>
            <a:ext cx="1224170" cy="3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ru-RU" sz="1500" b="1" dirty="0" smtClean="0">
                <a:solidFill>
                  <a:srgbClr val="000000"/>
                </a:solidFill>
              </a:rPr>
              <a:t>Экземпляр</a:t>
            </a:r>
            <a:endParaRPr lang="en-GB" sz="1500" b="1" dirty="0">
              <a:solidFill>
                <a:srgbClr val="000000"/>
              </a:solidFill>
            </a:endParaRPr>
          </a:p>
        </p:txBody>
      </p:sp>
      <p:sp>
        <p:nvSpPr>
          <p:cNvPr id="249" name="Textfeld 248"/>
          <p:cNvSpPr txBox="1"/>
          <p:nvPr/>
        </p:nvSpPr>
        <p:spPr>
          <a:xfrm>
            <a:off x="2684668" y="1610687"/>
            <a:ext cx="79474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Дозировка</a:t>
            </a:r>
          </a:p>
          <a:p>
            <a:r>
              <a:rPr lang="ru-RU" sz="900" b="1" dirty="0" smtClean="0"/>
              <a:t>ТМТ 15</a:t>
            </a:r>
            <a:endParaRPr lang="de-DE" sz="900" b="1" dirty="0"/>
          </a:p>
        </p:txBody>
      </p:sp>
      <p:sp>
        <p:nvSpPr>
          <p:cNvPr id="250" name="Textfeld 249"/>
          <p:cNvSpPr txBox="1"/>
          <p:nvPr/>
        </p:nvSpPr>
        <p:spPr>
          <a:xfrm>
            <a:off x="2771750" y="2060810"/>
            <a:ext cx="585417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мл/</a:t>
            </a:r>
            <a:r>
              <a:rPr lang="ru-RU" sz="1100" dirty="0" smtClean="0">
                <a:cs typeface="Arial" charset="0"/>
              </a:rPr>
              <a:t>м</a:t>
            </a:r>
            <a:r>
              <a:rPr lang="en-GB" sz="1100" dirty="0" smtClean="0">
                <a:cs typeface="Arial" charset="0"/>
              </a:rPr>
              <a:t>³ </a:t>
            </a:r>
            <a:endParaRPr lang="de-DE" sz="1100" dirty="0"/>
          </a:p>
        </p:txBody>
      </p:sp>
      <p:sp>
        <p:nvSpPr>
          <p:cNvPr id="251" name="Textfeld 250"/>
          <p:cNvSpPr txBox="1"/>
          <p:nvPr/>
        </p:nvSpPr>
        <p:spPr>
          <a:xfrm>
            <a:off x="3563860" y="2060810"/>
            <a:ext cx="585417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мг/</a:t>
            </a:r>
            <a:r>
              <a:rPr lang="ru-RU" sz="1100" dirty="0" smtClean="0">
                <a:cs typeface="Arial" charset="0"/>
              </a:rPr>
              <a:t>л</a:t>
            </a:r>
            <a:endParaRPr lang="de-DE" sz="1100" dirty="0"/>
          </a:p>
        </p:txBody>
      </p:sp>
      <p:sp>
        <p:nvSpPr>
          <p:cNvPr id="252" name="Textfeld 251"/>
          <p:cNvSpPr txBox="1"/>
          <p:nvPr/>
        </p:nvSpPr>
        <p:spPr>
          <a:xfrm>
            <a:off x="4355970" y="2060810"/>
            <a:ext cx="72010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мг/</a:t>
            </a:r>
            <a:r>
              <a:rPr lang="ru-RU" sz="1100" dirty="0" smtClean="0">
                <a:cs typeface="Arial" charset="0"/>
              </a:rPr>
              <a:t>л</a:t>
            </a:r>
            <a:endParaRPr lang="de-DE" sz="1100" dirty="0"/>
          </a:p>
        </p:txBody>
      </p:sp>
      <p:sp>
        <p:nvSpPr>
          <p:cNvPr id="253" name="Textfeld 252"/>
          <p:cNvSpPr txBox="1"/>
          <p:nvPr/>
        </p:nvSpPr>
        <p:spPr>
          <a:xfrm>
            <a:off x="5148080" y="2060810"/>
            <a:ext cx="57608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мг/</a:t>
            </a:r>
            <a:r>
              <a:rPr lang="ru-RU" sz="1100" dirty="0" smtClean="0">
                <a:cs typeface="Arial" charset="0"/>
              </a:rPr>
              <a:t>л</a:t>
            </a:r>
            <a:endParaRPr lang="de-DE" sz="1100" dirty="0"/>
          </a:p>
        </p:txBody>
      </p:sp>
      <p:sp>
        <p:nvSpPr>
          <p:cNvPr id="254" name="Textfeld 253"/>
          <p:cNvSpPr txBox="1"/>
          <p:nvPr/>
        </p:nvSpPr>
        <p:spPr>
          <a:xfrm>
            <a:off x="5940190" y="2060810"/>
            <a:ext cx="56770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мг/</a:t>
            </a:r>
            <a:r>
              <a:rPr lang="ru-RU" sz="1100" dirty="0" smtClean="0">
                <a:cs typeface="Arial" charset="0"/>
              </a:rPr>
              <a:t>л</a:t>
            </a:r>
            <a:endParaRPr lang="de-DE" sz="1100" dirty="0"/>
          </a:p>
        </p:txBody>
      </p:sp>
      <p:sp>
        <p:nvSpPr>
          <p:cNvPr id="255" name="Textfeld 254"/>
          <p:cNvSpPr txBox="1"/>
          <p:nvPr/>
        </p:nvSpPr>
        <p:spPr>
          <a:xfrm>
            <a:off x="6804310" y="2060810"/>
            <a:ext cx="585417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мг/</a:t>
            </a:r>
            <a:r>
              <a:rPr lang="ru-RU" sz="1100" dirty="0" smtClean="0">
                <a:cs typeface="Arial" charset="0"/>
              </a:rPr>
              <a:t>л</a:t>
            </a:r>
            <a:endParaRPr lang="de-DE" sz="1100" dirty="0"/>
          </a:p>
        </p:txBody>
      </p:sp>
      <p:sp>
        <p:nvSpPr>
          <p:cNvPr id="256" name="Textfeld 255"/>
          <p:cNvSpPr txBox="1"/>
          <p:nvPr/>
        </p:nvSpPr>
        <p:spPr>
          <a:xfrm>
            <a:off x="7524410" y="2060810"/>
            <a:ext cx="585417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мг/</a:t>
            </a:r>
            <a:r>
              <a:rPr lang="ru-RU" sz="1100" dirty="0" smtClean="0">
                <a:cs typeface="Arial" charset="0"/>
              </a:rPr>
              <a:t>л</a:t>
            </a:r>
            <a:endParaRPr lang="de-DE" sz="1100" dirty="0"/>
          </a:p>
        </p:txBody>
      </p:sp>
      <p:sp>
        <p:nvSpPr>
          <p:cNvPr id="234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3F4B3F3-8E1B-4238-ACF6-88DE1A8C29C0}" type="slidenum">
              <a:rPr lang="de-DE"/>
              <a:pPr/>
              <a:t>7</a:t>
            </a:fld>
            <a:endParaRPr lang="de-DE" dirty="0"/>
          </a:p>
        </p:txBody>
      </p:sp>
      <p:grpSp>
        <p:nvGrpSpPr>
          <p:cNvPr id="191490" name="Group 2"/>
          <p:cNvGrpSpPr>
            <a:grpSpLocks/>
          </p:cNvGrpSpPr>
          <p:nvPr/>
        </p:nvGrpSpPr>
        <p:grpSpPr bwMode="auto">
          <a:xfrm>
            <a:off x="755470" y="1340710"/>
            <a:ext cx="7031038" cy="5041900"/>
            <a:chOff x="422" y="808"/>
            <a:chExt cx="4429" cy="3176"/>
          </a:xfrm>
        </p:grpSpPr>
        <p:pic>
          <p:nvPicPr>
            <p:cNvPr id="191491" name="Picture 3" descr="Bild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808"/>
              <a:ext cx="4429" cy="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1450" y="1134"/>
              <a:ext cx="24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de-DE" sz="1200"/>
                <a:t>Fe</a:t>
              </a:r>
            </a:p>
          </p:txBody>
        </p:sp>
        <p:sp>
          <p:nvSpPr>
            <p:cNvPr id="191493" name="Rectangle 5"/>
            <p:cNvSpPr>
              <a:spLocks noChangeArrowheads="1"/>
            </p:cNvSpPr>
            <p:nvPr/>
          </p:nvSpPr>
          <p:spPr bwMode="auto">
            <a:xfrm>
              <a:off x="2152" y="1017"/>
              <a:ext cx="21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de-DE" sz="1200"/>
                <a:t>Cr</a:t>
              </a:r>
            </a:p>
          </p:txBody>
        </p:sp>
        <p:sp>
          <p:nvSpPr>
            <p:cNvPr id="191494" name="Rectangle 6"/>
            <p:cNvSpPr>
              <a:spLocks noChangeArrowheads="1"/>
            </p:cNvSpPr>
            <p:nvPr/>
          </p:nvSpPr>
          <p:spPr bwMode="auto">
            <a:xfrm>
              <a:off x="2665" y="1773"/>
              <a:ext cx="23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de-DE" sz="1200"/>
                <a:t>Cu</a:t>
              </a:r>
            </a:p>
          </p:txBody>
        </p:sp>
        <p:sp>
          <p:nvSpPr>
            <p:cNvPr id="191495" name="Rectangle 7"/>
            <p:cNvSpPr>
              <a:spLocks noChangeArrowheads="1"/>
            </p:cNvSpPr>
            <p:nvPr/>
          </p:nvSpPr>
          <p:spPr bwMode="auto">
            <a:xfrm>
              <a:off x="2899" y="1089"/>
              <a:ext cx="22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de-DE" sz="1200"/>
                <a:t>Zn</a:t>
              </a:r>
            </a:p>
          </p:txBody>
        </p:sp>
        <p:sp>
          <p:nvSpPr>
            <p:cNvPr id="191496" name="Rectangle 8"/>
            <p:cNvSpPr>
              <a:spLocks noChangeArrowheads="1"/>
            </p:cNvSpPr>
            <p:nvPr/>
          </p:nvSpPr>
          <p:spPr bwMode="auto">
            <a:xfrm>
              <a:off x="3340" y="1512"/>
              <a:ext cx="20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de-DE" sz="1200"/>
                <a:t>Ni</a:t>
              </a:r>
            </a:p>
          </p:txBody>
        </p:sp>
        <p:sp>
          <p:nvSpPr>
            <p:cNvPr id="191497" name="Rectangle 9"/>
            <p:cNvSpPr>
              <a:spLocks noChangeArrowheads="1"/>
            </p:cNvSpPr>
            <p:nvPr/>
          </p:nvSpPr>
          <p:spPr bwMode="auto">
            <a:xfrm>
              <a:off x="3547" y="1233"/>
              <a:ext cx="23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de-DE" sz="1200"/>
                <a:t>Cd</a:t>
              </a:r>
            </a:p>
          </p:txBody>
        </p:sp>
      </p:grp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5076071" y="6169025"/>
            <a:ext cx="2088290" cy="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 dirty="0" smtClean="0"/>
              <a:t>Источник  Г. Шлегель (</a:t>
            </a:r>
            <a:r>
              <a:rPr lang="de-DE" sz="900" dirty="0" smtClean="0"/>
              <a:t>H</a:t>
            </a:r>
            <a:r>
              <a:rPr lang="de-DE" sz="900" dirty="0"/>
              <a:t>. </a:t>
            </a:r>
            <a:r>
              <a:rPr lang="de-DE" sz="900" dirty="0" smtClean="0"/>
              <a:t>Schlegel</a:t>
            </a:r>
            <a:r>
              <a:rPr lang="ru-RU" sz="900" dirty="0" smtClean="0"/>
              <a:t>)</a:t>
            </a:r>
            <a:endParaRPr lang="de-DE" sz="900" dirty="0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Оседание гидроокиси твердых металлов</a:t>
            </a:r>
            <a:endParaRPr lang="de-DE" sz="2700" b="1" dirty="0">
              <a:solidFill>
                <a:schemeClr val="bg1"/>
              </a:solidFill>
            </a:endParaRP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 rot="16200000">
            <a:off x="-117591" y="2593754"/>
            <a:ext cx="199413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ru-RU" sz="1400" b="1" dirty="0" smtClean="0"/>
              <a:t>Концентрация</a:t>
            </a:r>
            <a:r>
              <a:rPr lang="de-DE" sz="1400" b="1" dirty="0" smtClean="0"/>
              <a:t> [</a:t>
            </a:r>
            <a:r>
              <a:rPr lang="ru-RU" sz="1400" b="1" dirty="0" smtClean="0"/>
              <a:t>мг</a:t>
            </a:r>
            <a:r>
              <a:rPr lang="de-DE" sz="1400" b="1" dirty="0" smtClean="0"/>
              <a:t>/</a:t>
            </a:r>
            <a:r>
              <a:rPr lang="ru-RU" sz="1400" b="1" dirty="0" smtClean="0"/>
              <a:t>л</a:t>
            </a:r>
            <a:r>
              <a:rPr lang="de-DE" sz="1400" b="1" dirty="0" smtClean="0"/>
              <a:t>]</a:t>
            </a:r>
            <a:endParaRPr lang="de-DE" sz="1400" b="1" dirty="0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4322763" y="6153150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de-DE" sz="1400" b="1" dirty="0"/>
              <a:t>pH</a:t>
            </a:r>
          </a:p>
        </p:txBody>
      </p:sp>
      <p:sp>
        <p:nvSpPr>
          <p:cNvPr id="18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7FFBA0F-3D73-4213-99F5-BFCEC3B2A75B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358775" y="1438275"/>
            <a:ext cx="843280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Угольная электростанция</a:t>
            </a:r>
            <a:r>
              <a:rPr lang="en-GB" dirty="0" smtClean="0">
                <a:cs typeface="Arial" charset="0"/>
              </a:rPr>
              <a:t>, </a:t>
            </a:r>
            <a:r>
              <a:rPr lang="ru-RU" dirty="0" smtClean="0">
                <a:cs typeface="Arial" charset="0"/>
              </a:rPr>
              <a:t>Германия</a:t>
            </a:r>
            <a:r>
              <a:rPr lang="en-GB" dirty="0" smtClean="0">
                <a:cs typeface="Arial" charset="0"/>
              </a:rPr>
              <a:t>, </a:t>
            </a:r>
            <a:r>
              <a:rPr lang="en-GB" dirty="0">
                <a:cs typeface="Arial" charset="0"/>
              </a:rPr>
              <a:t>370 </a:t>
            </a:r>
            <a:r>
              <a:rPr lang="ru-RU" dirty="0" smtClean="0">
                <a:cs typeface="Arial" charset="0"/>
              </a:rPr>
              <a:t>МВТ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Импортированный антрацит </a:t>
            </a:r>
            <a:r>
              <a:rPr lang="en-GB" dirty="0" smtClean="0">
                <a:cs typeface="Arial" charset="0"/>
              </a:rPr>
              <a:t>110    </a:t>
            </a:r>
            <a:r>
              <a:rPr lang="ru-RU" dirty="0" smtClean="0">
                <a:cs typeface="Arial" charset="0"/>
              </a:rPr>
              <a:t>т</a:t>
            </a:r>
            <a:r>
              <a:rPr lang="en-GB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ч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	                          + 1.5 </a:t>
            </a:r>
            <a:r>
              <a:rPr lang="ru-RU" dirty="0" smtClean="0">
                <a:cs typeface="Arial" charset="0"/>
              </a:rPr>
              <a:t>т</a:t>
            </a:r>
            <a:r>
              <a:rPr lang="en-GB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ч</a:t>
            </a:r>
            <a:r>
              <a:rPr lang="en-GB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осадков сточных вод </a:t>
            </a:r>
            <a:r>
              <a:rPr lang="en-GB" dirty="0" smtClean="0">
                <a:cs typeface="Arial" charset="0"/>
              </a:rPr>
              <a:t>(</a:t>
            </a:r>
            <a:r>
              <a:rPr lang="ru-RU" dirty="0" smtClean="0">
                <a:cs typeface="Arial" charset="0"/>
              </a:rPr>
              <a:t>сухие</a:t>
            </a:r>
            <a:r>
              <a:rPr lang="en-GB" dirty="0" smtClean="0">
                <a:cs typeface="Arial" charset="0"/>
              </a:rPr>
              <a:t>)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Система </a:t>
            </a:r>
            <a:r>
              <a:rPr lang="ru-RU" dirty="0" smtClean="0"/>
              <a:t>избирательной каталитической нейтрализации (</a:t>
            </a:r>
            <a:r>
              <a:rPr lang="en-GB" dirty="0" smtClean="0">
                <a:cs typeface="Arial" charset="0"/>
              </a:rPr>
              <a:t>SCR</a:t>
            </a:r>
            <a:r>
              <a:rPr lang="ru-RU" dirty="0" smtClean="0">
                <a:cs typeface="Arial" charset="0"/>
              </a:rPr>
              <a:t>)</a:t>
            </a:r>
            <a:r>
              <a:rPr lang="ru-RU" dirty="0" smtClean="0"/>
              <a:t> и </a:t>
            </a:r>
            <a:r>
              <a:rPr lang="ru-RU" dirty="0" smtClean="0">
                <a:cs typeface="Arial" charset="0"/>
              </a:rPr>
              <a:t>мокрой </a:t>
            </a:r>
            <a:r>
              <a:rPr lang="ru-RU" dirty="0" err="1" smtClean="0">
                <a:cs typeface="Arial" charset="0"/>
              </a:rPr>
              <a:t>десульфуризации</a:t>
            </a:r>
            <a:r>
              <a:rPr lang="ru-RU" dirty="0" smtClean="0">
                <a:cs typeface="Arial" charset="0"/>
              </a:rPr>
              <a:t> дымовых газов (</a:t>
            </a:r>
            <a:r>
              <a:rPr lang="en-GB" dirty="0" smtClean="0">
                <a:cs typeface="Arial" charset="0"/>
              </a:rPr>
              <a:t>FGD</a:t>
            </a:r>
            <a:r>
              <a:rPr lang="ru-RU" dirty="0" smtClean="0">
                <a:cs typeface="Arial" charset="0"/>
              </a:rPr>
              <a:t>)</a:t>
            </a:r>
            <a:r>
              <a:rPr lang="en-GB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с обработкой промывочной воды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Продувка</a:t>
            </a:r>
            <a:r>
              <a:rPr lang="en-GB" dirty="0" smtClean="0">
                <a:cs typeface="Arial" charset="0"/>
              </a:rPr>
              <a:t>:</a:t>
            </a:r>
            <a:r>
              <a:rPr lang="en-GB" dirty="0">
                <a:cs typeface="Arial" charset="0"/>
              </a:rPr>
              <a:t>	 15 </a:t>
            </a:r>
            <a:r>
              <a:rPr lang="ru-RU" dirty="0" smtClean="0">
                <a:cs typeface="Arial" charset="0"/>
              </a:rPr>
              <a:t>м</a:t>
            </a:r>
            <a:r>
              <a:rPr lang="en-GB" dirty="0" smtClean="0">
                <a:cs typeface="Arial" charset="0"/>
              </a:rPr>
              <a:t>³/</a:t>
            </a:r>
            <a:r>
              <a:rPr lang="ru-RU" dirty="0" smtClean="0">
                <a:cs typeface="Arial" charset="0"/>
              </a:rPr>
              <a:t>ч промывочной воды дымовых газов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Добавка </a:t>
            </a:r>
            <a:r>
              <a:rPr lang="en-GB" dirty="0" smtClean="0">
                <a:cs typeface="Arial" charset="0"/>
              </a:rPr>
              <a:t>TMT 15</a:t>
            </a:r>
            <a:r>
              <a:rPr lang="en-US" baseline="30000" dirty="0" smtClean="0">
                <a:cs typeface="Arial" charset="0"/>
              </a:rPr>
              <a:t>®</a:t>
            </a:r>
            <a:r>
              <a:rPr lang="en-GB" dirty="0" smtClean="0">
                <a:cs typeface="Arial" charset="0"/>
              </a:rPr>
              <a:t> :</a:t>
            </a:r>
            <a:r>
              <a:rPr lang="en-GB" dirty="0">
                <a:cs typeface="Arial" charset="0"/>
              </a:rPr>
              <a:t>	 30 </a:t>
            </a:r>
            <a:r>
              <a:rPr lang="ru-RU" dirty="0" smtClean="0">
                <a:cs typeface="Arial" charset="0"/>
              </a:rPr>
              <a:t>мл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TMT 15</a:t>
            </a:r>
            <a:r>
              <a:rPr lang="en-US" baseline="30000" dirty="0">
                <a:cs typeface="Arial" charset="0"/>
              </a:rPr>
              <a:t>®</a:t>
            </a:r>
            <a:r>
              <a:rPr lang="en-GB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м</a:t>
            </a:r>
            <a:r>
              <a:rPr lang="en-GB" dirty="0" smtClean="0">
                <a:cs typeface="Arial" charset="0"/>
              </a:rPr>
              <a:t>³ </a:t>
            </a:r>
            <a:r>
              <a:rPr lang="ru-RU" dirty="0" smtClean="0">
                <a:cs typeface="Arial" charset="0"/>
              </a:rPr>
              <a:t>продувки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                              =   4 </a:t>
            </a:r>
            <a:r>
              <a:rPr lang="ru-RU" dirty="0" smtClean="0">
                <a:cs typeface="Arial" charset="0"/>
              </a:rPr>
              <a:t>мл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TMT 15</a:t>
            </a:r>
            <a:r>
              <a:rPr lang="en-US" baseline="30000" dirty="0" smtClean="0">
                <a:cs typeface="Arial" charset="0"/>
              </a:rPr>
              <a:t>®</a:t>
            </a:r>
            <a:r>
              <a:rPr lang="en-US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т</a:t>
            </a:r>
            <a:r>
              <a:rPr lang="en-US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угля</a:t>
            </a:r>
            <a:endParaRPr lang="en-US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Содержание ртути</a:t>
            </a:r>
            <a:r>
              <a:rPr lang="en-GB" dirty="0" smtClean="0">
                <a:cs typeface="Arial" charset="0"/>
              </a:rPr>
              <a:t>: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- </a:t>
            </a:r>
            <a:r>
              <a:rPr lang="ru-RU" dirty="0" smtClean="0">
                <a:cs typeface="Arial" charset="0"/>
              </a:rPr>
              <a:t>Необработанная промывочная вода</a:t>
            </a:r>
            <a:r>
              <a:rPr lang="en-GB" dirty="0" smtClean="0">
                <a:cs typeface="Arial" charset="0"/>
              </a:rPr>
              <a:t>: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~ </a:t>
            </a:r>
            <a:r>
              <a:rPr lang="en-GB" dirty="0">
                <a:cs typeface="Arial" charset="0"/>
              </a:rPr>
              <a:t>200 </a:t>
            </a:r>
            <a:r>
              <a:rPr lang="ru-RU" i="1" dirty="0" smtClean="0">
                <a:cs typeface="Arial" charset="0"/>
              </a:rPr>
              <a:t>мг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Hg/</a:t>
            </a:r>
            <a:r>
              <a:rPr lang="ru-RU" dirty="0" smtClean="0">
                <a:cs typeface="Arial" charset="0"/>
              </a:rPr>
              <a:t>л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- </a:t>
            </a:r>
            <a:r>
              <a:rPr lang="ru-RU" dirty="0" smtClean="0">
                <a:cs typeface="Arial" charset="0"/>
              </a:rPr>
              <a:t>Обработанная промывочная вода</a:t>
            </a:r>
            <a:r>
              <a:rPr lang="en-GB" dirty="0" smtClean="0">
                <a:cs typeface="Arial" charset="0"/>
              </a:rPr>
              <a:t>:</a:t>
            </a:r>
            <a:r>
              <a:rPr lang="ru-RU" dirty="0" smtClean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&lt; </a:t>
            </a:r>
            <a:r>
              <a:rPr lang="en-GB" dirty="0">
                <a:cs typeface="Arial" charset="0"/>
              </a:rPr>
              <a:t>5</a:t>
            </a:r>
            <a:r>
              <a:rPr lang="en-GB" i="1" dirty="0">
                <a:cs typeface="Arial" charset="0"/>
              </a:rPr>
              <a:t> </a:t>
            </a:r>
            <a:r>
              <a:rPr lang="ru-RU" i="1" dirty="0" smtClean="0">
                <a:cs typeface="Arial" charset="0"/>
              </a:rPr>
              <a:t>мг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Hg/</a:t>
            </a:r>
            <a:r>
              <a:rPr lang="ru-RU" dirty="0" smtClean="0">
                <a:cs typeface="Arial" charset="0"/>
              </a:rPr>
              <a:t>л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Применение </a:t>
            </a:r>
            <a:r>
              <a:rPr lang="en-GB" dirty="0" smtClean="0">
                <a:cs typeface="Arial" charset="0"/>
              </a:rPr>
              <a:t>TMT </a:t>
            </a:r>
            <a:r>
              <a:rPr lang="en-GB" dirty="0">
                <a:cs typeface="Arial" charset="0"/>
              </a:rPr>
              <a:t>15</a:t>
            </a:r>
            <a:r>
              <a:rPr lang="en-US" baseline="30000" dirty="0">
                <a:cs typeface="Arial" charset="0"/>
              </a:rPr>
              <a:t>®</a:t>
            </a:r>
            <a:r>
              <a:rPr lang="en-GB" dirty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 с начала внедрения системы </a:t>
            </a:r>
            <a:r>
              <a:rPr lang="en-GB" dirty="0" smtClean="0">
                <a:cs typeface="Arial" charset="0"/>
              </a:rPr>
              <a:t>FGD </a:t>
            </a:r>
            <a:r>
              <a:rPr lang="ru-RU" dirty="0" smtClean="0">
                <a:cs typeface="Arial" charset="0"/>
              </a:rPr>
              <a:t>в 1988 г.</a:t>
            </a:r>
            <a:endParaRPr lang="en-GB" dirty="0">
              <a:cs typeface="Arial" charset="0"/>
            </a:endParaRPr>
          </a:p>
        </p:txBody>
      </p:sp>
      <p:grpSp>
        <p:nvGrpSpPr>
          <p:cNvPr id="628739" name="Group 3"/>
          <p:cNvGrpSpPr>
            <a:grpSpLocks/>
          </p:cNvGrpSpPr>
          <p:nvPr/>
        </p:nvGrpSpPr>
        <p:grpSpPr bwMode="auto">
          <a:xfrm>
            <a:off x="6781800" y="3503613"/>
            <a:ext cx="2006600" cy="1816100"/>
            <a:chOff x="4351" y="1175"/>
            <a:chExt cx="1264" cy="1144"/>
          </a:xfrm>
        </p:grpSpPr>
        <p:graphicFrame>
          <p:nvGraphicFramePr>
            <p:cNvPr id="628740" name="Object 4"/>
            <p:cNvGraphicFramePr>
              <a:graphicFrameLocks/>
            </p:cNvGraphicFramePr>
            <p:nvPr/>
          </p:nvGraphicFramePr>
          <p:xfrm>
            <a:off x="4351" y="1175"/>
            <a:ext cx="1264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835" name="Clip" r:id="rId4" imgW="5570538" imgH="3436938" progId="">
                    <p:embed/>
                  </p:oleObj>
                </mc:Choice>
                <mc:Fallback>
                  <p:oleObj name="Clip" r:id="rId4" imgW="5570538" imgH="3436938" progId="">
                    <p:embed/>
                    <p:pic>
                      <p:nvPicPr>
                        <p:cNvPr id="0" name="Picture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1" y="1175"/>
                          <a:ext cx="1264" cy="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8741" name="Rectangle 5"/>
            <p:cNvSpPr>
              <a:spLocks noChangeArrowheads="1"/>
            </p:cNvSpPr>
            <p:nvPr/>
          </p:nvSpPr>
          <p:spPr bwMode="auto">
            <a:xfrm>
              <a:off x="4411" y="1990"/>
              <a:ext cx="1169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tabLst>
                  <a:tab pos="476250" algn="l"/>
                </a:tabLst>
              </a:pPr>
              <a:r>
                <a:rPr lang="en-GB" sz="1400" dirty="0"/>
                <a:t>CFP = </a:t>
              </a:r>
              <a:r>
                <a:rPr lang="ru-RU" sz="1400" dirty="0" smtClean="0"/>
                <a:t>Угольная электростанция</a:t>
              </a:r>
              <a:endParaRPr lang="en-GB" sz="1400" b="1" dirty="0"/>
            </a:p>
          </p:txBody>
        </p:sp>
      </p:grp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457200" y="114300"/>
            <a:ext cx="713922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300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2300" b="1" dirty="0">
                <a:solidFill>
                  <a:schemeClr val="bg1"/>
                </a:solidFill>
                <a:cs typeface="Arial" charset="0"/>
              </a:rPr>
            </a:b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TMT 15</a:t>
            </a:r>
            <a:r>
              <a:rPr lang="en-GB" sz="2400" b="1" baseline="30000" dirty="0">
                <a:solidFill>
                  <a:schemeClr val="bg1"/>
                </a:solidFill>
                <a:cs typeface="Arial" charset="0"/>
              </a:rPr>
              <a:t>®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на угольных электростанциях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cs typeface="Arial" charset="0"/>
              </a:rPr>
            </a:br>
            <a:r>
              <a:rPr lang="en-GB" sz="2000" b="1" dirty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неопровержимые факты </a:t>
            </a:r>
            <a:r>
              <a:rPr lang="en-GB" sz="2000" b="1" dirty="0" smtClean="0">
                <a:solidFill>
                  <a:schemeClr val="bg1"/>
                </a:solidFill>
                <a:cs typeface="Arial" charset="0"/>
              </a:rPr>
              <a:t>/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пример</a:t>
            </a:r>
            <a:r>
              <a:rPr lang="en-GB" sz="2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станция 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А</a:t>
            </a:r>
            <a:endParaRPr lang="de-DE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7777D9F-6E5A-478A-90CC-0127A7217556}" type="slidenum">
              <a:rPr lang="de-DE"/>
              <a:pPr/>
              <a:t>9</a:t>
            </a:fld>
            <a:endParaRPr lang="de-DE" dirty="0"/>
          </a:p>
        </p:txBody>
      </p:sp>
      <p:grpSp>
        <p:nvGrpSpPr>
          <p:cNvPr id="630786" name="Group 2"/>
          <p:cNvGrpSpPr>
            <a:grpSpLocks/>
          </p:cNvGrpSpPr>
          <p:nvPr/>
        </p:nvGrpSpPr>
        <p:grpSpPr bwMode="auto">
          <a:xfrm>
            <a:off x="6659563" y="1474788"/>
            <a:ext cx="2006600" cy="1809750"/>
            <a:chOff x="4351" y="1175"/>
            <a:chExt cx="1264" cy="1140"/>
          </a:xfrm>
        </p:grpSpPr>
        <p:graphicFrame>
          <p:nvGraphicFramePr>
            <p:cNvPr id="630787" name="Object 3"/>
            <p:cNvGraphicFramePr>
              <a:graphicFrameLocks/>
            </p:cNvGraphicFramePr>
            <p:nvPr/>
          </p:nvGraphicFramePr>
          <p:xfrm>
            <a:off x="4351" y="1175"/>
            <a:ext cx="1264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883" name="Clip" r:id="rId4" imgW="5570538" imgH="3436938" progId="">
                    <p:embed/>
                  </p:oleObj>
                </mc:Choice>
                <mc:Fallback>
                  <p:oleObj name="Clip" r:id="rId4" imgW="5570538" imgH="3436938" progId="">
                    <p:embed/>
                    <p:pic>
                      <p:nvPicPr>
                        <p:cNvPr id="0" name="Picture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1" y="1175"/>
                          <a:ext cx="1264" cy="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0788" name="Rectangle 4"/>
            <p:cNvSpPr>
              <a:spLocks noChangeArrowheads="1"/>
            </p:cNvSpPr>
            <p:nvPr/>
          </p:nvSpPr>
          <p:spPr bwMode="auto">
            <a:xfrm>
              <a:off x="4426" y="1989"/>
              <a:ext cx="115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tabLst>
                  <a:tab pos="476250" algn="l"/>
                </a:tabLst>
              </a:pPr>
              <a:r>
                <a:rPr lang="en-GB" sz="1400"/>
                <a:t>CFP = Coal fired</a:t>
              </a:r>
              <a:br>
                <a:rPr lang="en-GB" sz="1400"/>
              </a:br>
              <a:r>
                <a:rPr lang="en-GB" sz="1400"/>
                <a:t>           power station</a:t>
              </a:r>
              <a:endParaRPr lang="en-GB" sz="1400" b="1"/>
            </a:p>
          </p:txBody>
        </p:sp>
      </p:grp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323410" y="1124680"/>
            <a:ext cx="8480425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42950" lvl="1" indent="-285750">
              <a:spcBef>
                <a:spcPct val="20000"/>
              </a:spcBef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endParaRPr lang="en-GB" sz="2000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Угольная электростанция</a:t>
            </a:r>
            <a:r>
              <a:rPr lang="en-GB" dirty="0" smtClean="0">
                <a:cs typeface="Arial" charset="0"/>
              </a:rPr>
              <a:t>, </a:t>
            </a:r>
            <a:r>
              <a:rPr lang="ru-RU" dirty="0" smtClean="0">
                <a:cs typeface="Arial" charset="0"/>
              </a:rPr>
              <a:t>Германия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Общая мощность</a:t>
            </a:r>
            <a:r>
              <a:rPr lang="en-GB" dirty="0" smtClean="0">
                <a:cs typeface="Arial" charset="0"/>
              </a:rPr>
              <a:t> 580</a:t>
            </a:r>
            <a:r>
              <a:rPr lang="ru-RU" dirty="0" smtClean="0">
                <a:cs typeface="Arial" charset="0"/>
              </a:rPr>
              <a:t> МВт </a:t>
            </a:r>
            <a:r>
              <a:rPr lang="en-GB" dirty="0" smtClean="0">
                <a:cs typeface="Arial" charset="0"/>
              </a:rPr>
              <a:t>(2 </a:t>
            </a:r>
            <a:r>
              <a:rPr lang="ru-RU" dirty="0" smtClean="0">
                <a:cs typeface="Arial" charset="0"/>
              </a:rPr>
              <a:t>блока</a:t>
            </a:r>
            <a:r>
              <a:rPr lang="en-GB" dirty="0" smtClean="0">
                <a:cs typeface="Arial" charset="0"/>
              </a:rPr>
              <a:t>)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Немецкий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+ </a:t>
            </a:r>
            <a:r>
              <a:rPr lang="ru-RU" dirty="0" smtClean="0">
                <a:cs typeface="Arial" charset="0"/>
              </a:rPr>
              <a:t>импортированный антрацит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r>
              <a:rPr lang="en-GB" dirty="0" smtClean="0">
                <a:cs typeface="Arial" charset="0"/>
              </a:rPr>
              <a:t>(</a:t>
            </a:r>
            <a:r>
              <a:rPr lang="ru-RU" dirty="0" smtClean="0">
                <a:cs typeface="Arial" charset="0"/>
              </a:rPr>
              <a:t>летом</a:t>
            </a:r>
            <a:r>
              <a:rPr lang="en-US" dirty="0" smtClean="0">
                <a:cs typeface="Arial" charset="0"/>
              </a:rPr>
              <a:t>~</a:t>
            </a:r>
            <a:r>
              <a:rPr lang="en-GB" dirty="0">
                <a:cs typeface="Arial" charset="0"/>
              </a:rPr>
              <a:t>125 </a:t>
            </a:r>
            <a:r>
              <a:rPr lang="ru-RU" dirty="0" smtClean="0">
                <a:cs typeface="Arial" charset="0"/>
              </a:rPr>
              <a:t>т</a:t>
            </a:r>
            <a:r>
              <a:rPr lang="en-GB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ч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/ </a:t>
            </a:r>
            <a:r>
              <a:rPr lang="ru-RU" dirty="0" smtClean="0">
                <a:cs typeface="Arial" charset="0"/>
              </a:rPr>
              <a:t>зимой</a:t>
            </a:r>
            <a:r>
              <a:rPr lang="en-US" dirty="0" smtClean="0">
                <a:cs typeface="Arial" charset="0"/>
              </a:rPr>
              <a:t>~</a:t>
            </a:r>
            <a:r>
              <a:rPr lang="en-GB" dirty="0">
                <a:cs typeface="Arial" charset="0"/>
              </a:rPr>
              <a:t>190 </a:t>
            </a:r>
            <a:r>
              <a:rPr lang="ru-RU" dirty="0" smtClean="0">
                <a:cs typeface="Arial" charset="0"/>
              </a:rPr>
              <a:t>т</a:t>
            </a:r>
            <a:r>
              <a:rPr lang="en-GB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ч</a:t>
            </a:r>
            <a:r>
              <a:rPr lang="en-GB" dirty="0" smtClean="0">
                <a:cs typeface="Arial" charset="0"/>
              </a:rPr>
              <a:t>)</a:t>
            </a:r>
            <a:endParaRPr lang="en-GB" dirty="0">
              <a:cs typeface="Arial" charset="0"/>
            </a:endParaRPr>
          </a:p>
          <a:p>
            <a:pPr marL="742950" lvl="1" indent="-285750">
              <a:spcBef>
                <a:spcPts val="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Система мокрой </a:t>
            </a:r>
            <a:r>
              <a:rPr lang="ru-RU" dirty="0" err="1" smtClean="0">
                <a:cs typeface="Arial" charset="0"/>
              </a:rPr>
              <a:t>десульфуризации</a:t>
            </a:r>
            <a:r>
              <a:rPr lang="ru-RU" dirty="0" smtClean="0">
                <a:cs typeface="Arial" charset="0"/>
              </a:rPr>
              <a:t> дымовых газов</a:t>
            </a:r>
          </a:p>
          <a:p>
            <a:pPr marL="742950" lvl="1" indent="-22225">
              <a:spcBef>
                <a:spcPts val="0"/>
              </a:spcBef>
              <a:buClr>
                <a:srgbClr val="991D85"/>
              </a:buClr>
              <a:buSzPct val="150000"/>
              <a:tabLst>
                <a:tab pos="1076325" algn="l"/>
                <a:tab pos="1163638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 (</a:t>
            </a:r>
            <a:r>
              <a:rPr lang="en-GB" dirty="0" smtClean="0">
                <a:cs typeface="Arial" charset="0"/>
              </a:rPr>
              <a:t>FGD</a:t>
            </a:r>
            <a:r>
              <a:rPr lang="ru-RU" dirty="0" smtClean="0">
                <a:cs typeface="Arial" charset="0"/>
              </a:rPr>
              <a:t>)</a:t>
            </a:r>
            <a:r>
              <a:rPr lang="en-GB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с обработкой промывочной воды </a:t>
            </a:r>
            <a:endParaRPr lang="ru-RU" i="1" dirty="0" smtClean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Продувка</a:t>
            </a:r>
            <a:r>
              <a:rPr lang="en-GB" dirty="0" smtClean="0">
                <a:cs typeface="Arial" charset="0"/>
              </a:rPr>
              <a:t>:</a:t>
            </a:r>
            <a:r>
              <a:rPr lang="en-GB" dirty="0">
                <a:cs typeface="Arial" charset="0"/>
              </a:rPr>
              <a:t>	15-20 </a:t>
            </a:r>
            <a:r>
              <a:rPr lang="ru-RU" dirty="0" smtClean="0">
                <a:cs typeface="Arial" charset="0"/>
              </a:rPr>
              <a:t>м</a:t>
            </a:r>
            <a:r>
              <a:rPr lang="en-GB" dirty="0" smtClean="0">
                <a:cs typeface="Arial" charset="0"/>
              </a:rPr>
              <a:t>³/</a:t>
            </a:r>
            <a:r>
              <a:rPr lang="ru-RU" dirty="0" smtClean="0">
                <a:cs typeface="Arial" charset="0"/>
              </a:rPr>
              <a:t>ч</a:t>
            </a:r>
            <a:r>
              <a:rPr lang="en-GB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промывочной воды дымовых газов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Добавление </a:t>
            </a:r>
            <a:r>
              <a:rPr lang="en-GB" dirty="0" smtClean="0">
                <a:cs typeface="Arial" charset="0"/>
              </a:rPr>
              <a:t>TMT </a:t>
            </a:r>
            <a:r>
              <a:rPr lang="en-GB" dirty="0">
                <a:cs typeface="Arial" charset="0"/>
              </a:rPr>
              <a:t>15</a:t>
            </a:r>
            <a:r>
              <a:rPr lang="en-US" baseline="30000" dirty="0">
                <a:cs typeface="Arial" charset="0"/>
              </a:rPr>
              <a:t>®</a:t>
            </a:r>
            <a:r>
              <a:rPr lang="en-GB" dirty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:</a:t>
            </a:r>
            <a:r>
              <a:rPr lang="en-GB" dirty="0">
                <a:cs typeface="Arial" charset="0"/>
              </a:rPr>
              <a:t>	 </a:t>
            </a:r>
            <a:r>
              <a:rPr lang="en-GB" dirty="0" smtClean="0">
                <a:cs typeface="Arial" charset="0"/>
              </a:rPr>
              <a:t>20   </a:t>
            </a:r>
            <a:r>
              <a:rPr lang="en-GB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мл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TMT 15</a:t>
            </a:r>
            <a:r>
              <a:rPr lang="en-US" baseline="30000" dirty="0">
                <a:cs typeface="Arial" charset="0"/>
              </a:rPr>
              <a:t>®</a:t>
            </a:r>
            <a:r>
              <a:rPr lang="en-GB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м</a:t>
            </a:r>
            <a:r>
              <a:rPr lang="en-GB" dirty="0" smtClean="0">
                <a:cs typeface="Arial" charset="0"/>
              </a:rPr>
              <a:t>³ </a:t>
            </a:r>
            <a:endParaRPr lang="ru-RU" dirty="0" smtClean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Продувка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=    </a:t>
            </a:r>
            <a:r>
              <a:rPr lang="ru-RU" dirty="0" smtClean="0">
                <a:cs typeface="Arial" charset="0"/>
              </a:rPr>
              <a:t>		</a:t>
            </a:r>
            <a:r>
              <a:rPr lang="en-GB" dirty="0" smtClean="0">
                <a:cs typeface="Arial" charset="0"/>
              </a:rPr>
              <a:t>2</a:t>
            </a:r>
            <a:r>
              <a:rPr lang="ru-RU" dirty="0" smtClean="0">
                <a:cs typeface="Arial" charset="0"/>
              </a:rPr>
              <a:t>,</a:t>
            </a:r>
            <a:r>
              <a:rPr lang="en-GB" dirty="0" smtClean="0">
                <a:cs typeface="Arial" charset="0"/>
              </a:rPr>
              <a:t>5</a:t>
            </a:r>
            <a:r>
              <a:rPr lang="en-GB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м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>
                <a:cs typeface="Arial" charset="0"/>
              </a:rPr>
              <a:t>TMT 15</a:t>
            </a:r>
            <a:r>
              <a:rPr lang="en-US" baseline="30000" dirty="0" smtClean="0">
                <a:cs typeface="Arial" charset="0"/>
              </a:rPr>
              <a:t>®</a:t>
            </a:r>
            <a:r>
              <a:rPr lang="en-US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т угля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Содержание ртути в остатке</a:t>
            </a:r>
            <a:r>
              <a:rPr lang="en-GB" dirty="0" smtClean="0">
                <a:cs typeface="Arial" charset="0"/>
              </a:rPr>
              <a:t>:</a:t>
            </a:r>
            <a:r>
              <a:rPr lang="en-GB" dirty="0">
                <a:cs typeface="Arial" charset="0"/>
              </a:rPr>
              <a:t>	 &lt; </a:t>
            </a:r>
            <a:r>
              <a:rPr lang="en-GB" dirty="0" smtClean="0">
                <a:cs typeface="Arial" charset="0"/>
              </a:rPr>
              <a:t>0</a:t>
            </a:r>
            <a:r>
              <a:rPr lang="ru-RU" dirty="0" smtClean="0">
                <a:cs typeface="Arial" charset="0"/>
              </a:rPr>
              <a:t>,</a:t>
            </a:r>
            <a:r>
              <a:rPr lang="en-GB" dirty="0" smtClean="0">
                <a:cs typeface="Arial" charset="0"/>
              </a:rPr>
              <a:t>2 – 1</a:t>
            </a:r>
            <a:r>
              <a:rPr lang="ru-RU" dirty="0" smtClean="0">
                <a:cs typeface="Arial" charset="0"/>
              </a:rPr>
              <a:t>,</a:t>
            </a:r>
            <a:r>
              <a:rPr lang="en-GB" dirty="0" smtClean="0">
                <a:cs typeface="Arial" charset="0"/>
              </a:rPr>
              <a:t>0 </a:t>
            </a:r>
            <a:r>
              <a:rPr lang="en-GB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мг</a:t>
            </a:r>
            <a:r>
              <a:rPr lang="en-GB" dirty="0" smtClean="0">
                <a:cs typeface="Arial" charset="0"/>
              </a:rPr>
              <a:t> Hg/</a:t>
            </a:r>
            <a:r>
              <a:rPr lang="ru-RU" dirty="0" smtClean="0">
                <a:cs typeface="Arial" charset="0"/>
              </a:rPr>
              <a:t>л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327275" algn="l"/>
                <a:tab pos="4121150" algn="l"/>
                <a:tab pos="4930775" algn="l"/>
              </a:tabLst>
            </a:pPr>
            <a:r>
              <a:rPr lang="ru-RU" dirty="0" smtClean="0">
                <a:cs typeface="Arial" charset="0"/>
              </a:rPr>
              <a:t>Содержание кадмия в остатке </a:t>
            </a:r>
            <a:r>
              <a:rPr lang="en-GB" dirty="0">
                <a:cs typeface="Arial" charset="0"/>
              </a:rPr>
              <a:t>	 &lt; </a:t>
            </a:r>
            <a:r>
              <a:rPr lang="en-GB" dirty="0" smtClean="0">
                <a:cs typeface="Arial" charset="0"/>
              </a:rPr>
              <a:t>0</a:t>
            </a:r>
            <a:r>
              <a:rPr lang="ru-RU" dirty="0" smtClean="0">
                <a:cs typeface="Arial" charset="0"/>
              </a:rPr>
              <a:t>,</a:t>
            </a:r>
            <a:r>
              <a:rPr lang="en-GB" dirty="0" smtClean="0">
                <a:cs typeface="Arial" charset="0"/>
              </a:rPr>
              <a:t>2  </a:t>
            </a:r>
            <a:r>
              <a:rPr lang="en-GB" dirty="0">
                <a:cs typeface="Arial" charset="0"/>
              </a:rPr>
              <a:t>		</a:t>
            </a:r>
            <a:r>
              <a:rPr lang="ru-RU" dirty="0" smtClean="0">
                <a:cs typeface="Arial" charset="0"/>
              </a:rPr>
              <a:t>мг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Cd</a:t>
            </a:r>
            <a:r>
              <a:rPr lang="en-GB" dirty="0" smtClean="0">
                <a:cs typeface="Arial" charset="0"/>
              </a:rPr>
              <a:t>/</a:t>
            </a:r>
            <a:r>
              <a:rPr lang="ru-RU" dirty="0" smtClean="0">
                <a:cs typeface="Arial" charset="0"/>
              </a:rPr>
              <a:t>л</a:t>
            </a:r>
            <a:endParaRPr lang="en-GB" dirty="0"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1076325" algn="l"/>
                <a:tab pos="2963863" algn="l"/>
                <a:tab pos="4121150" algn="l"/>
              </a:tabLst>
            </a:pPr>
            <a:r>
              <a:rPr lang="ru-RU" dirty="0" smtClean="0">
                <a:cs typeface="Arial" charset="0"/>
              </a:rPr>
              <a:t>Применение </a:t>
            </a:r>
            <a:r>
              <a:rPr lang="en-GB" dirty="0" smtClean="0">
                <a:cs typeface="Arial" charset="0"/>
              </a:rPr>
              <a:t>TMT 15</a:t>
            </a:r>
            <a:r>
              <a:rPr lang="en-US" baseline="30000" dirty="0" smtClean="0">
                <a:cs typeface="Arial" charset="0"/>
              </a:rPr>
              <a:t>®</a:t>
            </a:r>
            <a:r>
              <a:rPr lang="en-GB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 с начала внедрения системы </a:t>
            </a:r>
            <a:r>
              <a:rPr lang="en-GB" dirty="0" smtClean="0">
                <a:cs typeface="Arial" charset="0"/>
              </a:rPr>
              <a:t>FGD </a:t>
            </a:r>
            <a:r>
              <a:rPr lang="ru-RU" dirty="0" smtClean="0">
                <a:cs typeface="Arial" charset="0"/>
              </a:rPr>
              <a:t>в 1988 г.</a:t>
            </a:r>
            <a:endParaRPr lang="en-GB" dirty="0">
              <a:cs typeface="Arial" charset="0"/>
            </a:endParaRPr>
          </a:p>
        </p:txBody>
      </p:sp>
      <p:sp>
        <p:nvSpPr>
          <p:cNvPr id="630790" name="Rectangle 6"/>
          <p:cNvSpPr>
            <a:spLocks noChangeArrowheads="1"/>
          </p:cNvSpPr>
          <p:nvPr/>
        </p:nvSpPr>
        <p:spPr bwMode="auto">
          <a:xfrm>
            <a:off x="395420" y="44530"/>
            <a:ext cx="63468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700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2700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TMT 15</a:t>
            </a:r>
            <a:r>
              <a:rPr lang="en-GB" sz="2400" b="1" baseline="30000" dirty="0" smtClean="0">
                <a:solidFill>
                  <a:schemeClr val="bg1"/>
                </a:solidFill>
                <a:cs typeface="Arial" charset="0"/>
              </a:rPr>
              <a:t>®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на угольных электростанциях</a:t>
            </a:r>
            <a:r>
              <a:rPr lang="en-GB" sz="2100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2100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GB" sz="2000" b="1" dirty="0" smtClean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Неопровержимые факты </a:t>
            </a:r>
            <a:r>
              <a:rPr lang="en-GB" sz="2000" b="1" dirty="0" smtClean="0">
                <a:solidFill>
                  <a:schemeClr val="bg1"/>
                </a:solidFill>
                <a:cs typeface="Arial" charset="0"/>
              </a:rPr>
              <a:t>/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Пример</a:t>
            </a:r>
            <a:r>
              <a:rPr lang="en-GB" sz="2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станция А</a:t>
            </a:r>
            <a:endParaRPr lang="de-DE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732300" y="2852920"/>
            <a:ext cx="1759965" cy="523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tabLst>
                <a:tab pos="476250" algn="l"/>
              </a:tabLst>
            </a:pPr>
            <a:r>
              <a:rPr lang="en-GB" sz="1400" dirty="0"/>
              <a:t>CFP = </a:t>
            </a:r>
            <a:r>
              <a:rPr lang="ru-RU" sz="1400" dirty="0" smtClean="0"/>
              <a:t>Угольная </a:t>
            </a:r>
            <a:r>
              <a:rPr lang="ru-RU" sz="1400" dirty="0" smtClean="0">
                <a:solidFill>
                  <a:schemeClr val="accent4"/>
                </a:solidFill>
              </a:rPr>
              <a:t>электростанция</a:t>
            </a:r>
            <a:endParaRPr lang="en-GB" sz="1400" b="1" dirty="0">
              <a:solidFill>
                <a:schemeClr val="accent4"/>
              </a:solidFill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 - &amp;quot;Выделение тяжелых металлов с помощью TMT 15®&amp;#x0D;&amp;#x0A;&amp;#x0D;&amp;#x0A;&amp;quot;&quot;/&gt;&lt;property id=&quot;20307&quot; value=&quot;271&quot;/&gt;&lt;/object&gt;&lt;object type=&quot;3&quot; unique_id=&quot;10004&quot;&gt;&lt;property id=&quot;20148&quot; value=&quot;5&quot;/&gt;&lt;property id=&quot;20300&quot; value=&quot;Folie 2&quot;/&gt;&lt;property id=&quot;20307&quot; value=&quot;354&quot;/&gt;&lt;/object&gt;&lt;object type=&quot;3&quot; unique_id=&quot;10005&quot;&gt;&lt;property id=&quot;20148&quot; value=&quot;5&quot;/&gt;&lt;property id=&quot;20300&quot; value=&quot;Folie 3 - &amp;quot;Тяжелые металлы&amp;quot;&quot;/&gt;&lt;property id=&quot;20307&quot; value=&quot;292&quot;/&gt;&lt;/object&gt;&lt;object type=&quot;3&quot; unique_id=&quot;10006&quot;&gt;&lt;property id=&quot;20148&quot; value=&quot;5&quot;/&gt;&lt;property id=&quot;20300&quot; value=&quot;Folie 4 - &amp;quot;Тримеркапто-s-триазин (Trimercapto-s-triazine) &amp;quot;&quot;/&gt;&lt;property id=&quot;20307&quot; value=&quot;301&quot;/&gt;&lt;/object&gt;&lt;object type=&quot;3&quot; unique_id=&quot;10007&quot;&gt;&lt;property id=&quot;20148&quot; value=&quot;5&quot;/&gt;&lt;property id=&quot;20300&quot; value=&quot;Folie 5 - &amp;quot;Реакция TMT 15®  с  &amp;#x0D;&amp;#x0A;тяжелыми металлами (например, медь)&amp;quot;&quot;/&gt;&lt;property id=&quot;20307&quot; value=&quot;296&quot;/&gt;&lt;/object&gt;&lt;object type=&quot;3&quot; unique_id=&quot;10008&quot;&gt;&lt;property id=&quot;20148&quot; value=&quot;5&quot;/&gt;&lt;property id=&quot;20300&quot; value=&quot;Folie 6 - &amp;quot;Упаковка TMT 15®&amp;quot;&quot;/&gt;&lt;property id=&quot;20307&quot; value=&quot;294&quot;/&gt;&lt;/object&gt;&lt;object type=&quot;3&quot; unique_id=&quot;10009&quot;&gt;&lt;property id=&quot;20148&quot; value=&quot;5&quot;/&gt;&lt;property id=&quot;20300&quot; value=&quot;Folie 7 - &amp;quot;Выделение тяжелых металлов &amp;#x0D;&amp;#x0A; с помощью TMT 15®&amp;quot;&quot;/&gt;&lt;property id=&quot;20307&quot; value=&quot;297&quot;/&gt;&lt;/object&gt;&lt;object type=&quot;3&quot; unique_id=&quot;10010&quot;&gt;&lt;property id=&quot;20148&quot; value=&quot;5&quot;/&gt;&lt;property id=&quot;20300&quot; value=&quot;Folie 8 - &amp;quot;Применение TMT 15®&amp;quot;&quot;/&gt;&lt;property id=&quot;20307&quot; value=&quot;295&quot;/&gt;&lt;/object&gt;&lt;object type=&quot;3&quot; unique_id=&quot;10011&quot;&gt;&lt;property id=&quot;20148&quot; value=&quot;5&quot;/&gt;&lt;property id=&quot;20300&quot; value=&quot;Folie 9&quot;/&gt;&lt;property id=&quot;20307&quot; value=&quot;473&quot;/&gt;&lt;/object&gt;&lt;object type=&quot;3&quot; unique_id=&quot;10012&quot;&gt;&lt;property id=&quot;20148&quot; value=&quot;5&quot;/&gt;&lt;property id=&quot;20300&quot; value=&quot;Folie 10&quot;/&gt;&lt;property id=&quot;20307&quot; value=&quot;474&quot;/&gt;&lt;/object&gt;&lt;object type=&quot;3&quot; unique_id=&quot;10013&quot;&gt;&lt;property id=&quot;20148&quot; value=&quot;5&quot;/&gt;&lt;property id=&quot;20300&quot; value=&quot;Folie 11&quot;/&gt;&lt;property id=&quot;20307&quot; value=&quot;358&quot;/&gt;&lt;/object&gt;&lt;object type=&quot;3&quot; unique_id=&quot;10014&quot;&gt;&lt;property id=&quot;20148&quot; value=&quot;5&quot;/&gt;&lt;property id=&quot;20300&quot; value=&quot;Folie 12 - &amp;quot;Схема завода по переработке сточных вод&amp;quot;&quot;/&gt;&lt;property id=&quot;20307&quot; value=&quot;300&quot;/&gt;&lt;/object&gt;&lt;object type=&quot;3&quot; unique_id=&quot;10015&quot;&gt;&lt;property id=&quot;20148&quot; value=&quot;5&quot;/&gt;&lt;property id=&quot;20300&quot; value=&quot;Folie 13&quot;/&gt;&lt;property id=&quot;20307&quot; value=&quot;360&quot;/&gt;&lt;/object&gt;&lt;object type=&quot;3&quot; unique_id=&quot;10016&quot;&gt;&lt;property id=&quot;20148&quot; value=&quot;5&quot;/&gt;&lt;property id=&quot;20300&quot; value=&quot;Folie 14&quot;/&gt;&lt;property id=&quot;20307&quot; value=&quot;463&quot;/&gt;&lt;/object&gt;&lt;object type=&quot;3&quot; unique_id=&quot;10017&quot;&gt;&lt;property id=&quot;20148&quot; value=&quot;5&quot;/&gt;&lt;property id=&quot;20300&quot; value=&quot;Folie 15&quot;/&gt;&lt;property id=&quot;20307&quot; value=&quot;464&quot;/&gt;&lt;/object&gt;&lt;object type=&quot;3&quot; unique_id=&quot;10018&quot;&gt;&lt;property id=&quot;20148&quot; value=&quot;5&quot;/&gt;&lt;property id=&quot;20300&quot; value=&quot;Folie 16 - &amp;quot;Переработка сточной воды&amp;quot;&quot;/&gt;&lt;property id=&quot;20307&quot; value=&quot;273&quot;/&gt;&lt;/object&gt;&lt;object type=&quot;3&quot; unique_id=&quot;10019&quot;&gt;&lt;property id=&quot;20148&quot; value=&quot;5&quot;/&gt;&lt;property id=&quot;20300&quot; value=&quot;Folie 17&quot;/&gt;&lt;property id=&quot;20307&quot; value=&quot;402&quot;/&gt;&lt;/object&gt;&lt;object type=&quot;3&quot; unique_id=&quot;10020&quot;&gt;&lt;property id=&quot;20148&quot; value=&quot;5&quot;/&gt;&lt;property id=&quot;20300&quot; value=&quot;Folie 18&quot;/&gt;&lt;property id=&quot;20307&quot; value=&quot;465&quot;/&gt;&lt;/object&gt;&lt;object type=&quot;3&quot; unique_id=&quot;10021&quot;&gt;&lt;property id=&quot;20148&quot; value=&quot;5&quot;/&gt;&lt;property id=&quot;20300&quot; value=&quot;Folie 19&quot;/&gt;&lt;property id=&quot;20307&quot; value=&quot;466&quot;/&gt;&lt;/object&gt;&lt;object type=&quot;3&quot; unique_id=&quot;10022&quot;&gt;&lt;property id=&quot;20148&quot; value=&quot;5&quot;/&gt;&lt;property id=&quot;20300&quot; value=&quot;Folie 20&quot;/&gt;&lt;property id=&quot;20307&quot; value=&quot;469&quot;/&gt;&lt;/object&gt;&lt;object type=&quot;3&quot; unique_id=&quot;10023&quot;&gt;&lt;property id=&quot;20148&quot; value=&quot;5&quot;/&gt;&lt;property id=&quot;20300&quot; value=&quot;Folie 21&quot;/&gt;&lt;property id=&quot;20307&quot; value=&quot;479&quot;/&gt;&lt;/object&gt;&lt;object type=&quot;3&quot; unique_id=&quot;10024&quot;&gt;&lt;property id=&quot;20148&quot; value=&quot;5&quot;/&gt;&lt;property id=&quot;20300&quot; value=&quot;Folie 22&quot;/&gt;&lt;property id=&quot;20307&quot; value=&quot;369&quot;/&gt;&lt;/object&gt;&lt;object type=&quot;3&quot; unique_id=&quot;10025&quot;&gt;&lt;property id=&quot;20148&quot; value=&quot;5&quot;/&gt;&lt;property id=&quot;20300&quot; value=&quot;Folie 23&quot;/&gt;&lt;property id=&quot;20307&quot; value=&quot;370&quot;/&gt;&lt;/object&gt;&lt;object type=&quot;3&quot; unique_id=&quot;10026&quot;&gt;&lt;property id=&quot;20148&quot; value=&quot;5&quot;/&gt;&lt;property id=&quot;20300&quot; value=&quot;Folie 24&quot;/&gt;&lt;property id=&quot;20307&quot; value=&quot;471&quot;/&gt;&lt;/object&gt;&lt;object type=&quot;3&quot; unique_id=&quot;10027&quot;&gt;&lt;property id=&quot;20148&quot; value=&quot;5&quot;/&gt;&lt;property id=&quot;20300&quot; value=&quot;Folie 25&quot;/&gt;&lt;property id=&quot;20307&quot; value=&quot;472&quot;/&gt;&lt;/object&gt;&lt;object type=&quot;3&quot; unique_id=&quot;10028&quot;&gt;&lt;property id=&quot;20148&quot; value=&quot;5&quot;/&gt;&lt;property id=&quot;20300&quot; value=&quot;Folie 26&quot;/&gt;&lt;property id=&quot;20307&quot; value=&quot;376&quot;/&gt;&lt;/object&gt;&lt;object type=&quot;3&quot; unique_id=&quot;10029&quot;&gt;&lt;property id=&quot;20148&quot; value=&quot;5&quot;/&gt;&lt;property id=&quot;20300&quot; value=&quot;Folie 27&quot;/&gt;&lt;property id=&quot;20307&quot; value=&quot;377&quot;/&gt;&lt;/object&gt;&lt;object type=&quot;3&quot; unique_id=&quot;10030&quot;&gt;&lt;property id=&quot;20148&quot; value=&quot;5&quot;/&gt;&lt;property id=&quot;20300&quot; value=&quot;Folie 28&quot;/&gt;&lt;property id=&quot;20307&quot; value=&quot;378&quot;/&gt;&lt;/object&gt;&lt;object type=&quot;3&quot; unique_id=&quot;10031&quot;&gt;&lt;property id=&quot;20148&quot; value=&quot;5&quot;/&gt;&lt;property id=&quot;20300&quot; value=&quot;Folie 29 - &amp;quot;Выделение  тяжелых металлов с помощью TMT 15®&amp;#x0D;&amp;#x0A;&amp;#x0D;&amp;#x0A;- Области применения &amp;#x0D;&amp;#x0A;  Мусоросжигательный завод&amp;quot;&quot;/&gt;&lt;property id=&quot;20307&quot; value=&quot;336&quot;/&gt;&lt;/object&gt;&lt;object type=&quot;3&quot; unique_id=&quot;10032&quot;&gt;&lt;property id=&quot;20148&quot; value=&quot;5&quot;/&gt;&lt;property id=&quot;20300&quot; value=&quot;Folie 30&quot;/&gt;&lt;property id=&quot;20307&quot; value=&quot;302&quot;/&gt;&lt;/object&gt;&lt;object type=&quot;3&quot; unique_id=&quot;10033&quot;&gt;&lt;property id=&quot;20148&quot; value=&quot;5&quot;/&gt;&lt;property id=&quot;20300&quot; value=&quot;Folie 31&quot;/&gt;&lt;property id=&quot;20307&quot; value=&quot;475&quot;/&gt;&lt;/object&gt;&lt;object type=&quot;3&quot; unique_id=&quot;10034&quot;&gt;&lt;property id=&quot;20148&quot; value=&quot;5&quot;/&gt;&lt;property id=&quot;20300&quot; value=&quot;Folie 32&quot;/&gt;&lt;property id=&quot;20307&quot; value=&quot;426&quot;/&gt;&lt;/object&gt;&lt;object type=&quot;3&quot; unique_id=&quot;10035&quot;&gt;&lt;property id=&quot;20148&quot; value=&quot;5&quot;/&gt;&lt;property id=&quot;20300&quot; value=&quot;Folie 33&quot;/&gt;&lt;property id=&quot;20307&quot; value=&quot;427&quot;/&gt;&lt;/object&gt;&lt;object type=&quot;3&quot; unique_id=&quot;10036&quot;&gt;&lt;property id=&quot;20148&quot; value=&quot;5&quot;/&gt;&lt;property id=&quot;20300&quot; value=&quot;Folie 34&quot;/&gt;&lt;property id=&quot;20307&quot; value=&quot;428&quot;/&gt;&lt;/object&gt;&lt;object type=&quot;3&quot; unique_id=&quot;10037&quot;&gt;&lt;property id=&quot;20148&quot; value=&quot;5&quot;/&gt;&lt;property id=&quot;20300&quot; value=&quot;Folie 35&quot;/&gt;&lt;property id=&quot;20307&quot; value=&quot;444&quot;/&gt;&lt;/object&gt;&lt;object type=&quot;3&quot; unique_id=&quot;10038&quot;&gt;&lt;property id=&quot;20148&quot; value=&quot;5&quot;/&gt;&lt;property id=&quot;20300&quot; value=&quot;Folie 36&quot;/&gt;&lt;property id=&quot;20307&quot; value=&quot;305&quot;/&gt;&lt;/object&gt;&lt;object type=&quot;3&quot; unique_id=&quot;10039&quot;&gt;&lt;property id=&quot;20148&quot; value=&quot;5&quot;/&gt;&lt;property id=&quot;20300&quot; value=&quot;Folie 37&quot;/&gt;&lt;property id=&quot;20307&quot; value=&quot;437&quot;/&gt;&lt;/object&gt;&lt;object type=&quot;3&quot; unique_id=&quot;10040&quot;&gt;&lt;property id=&quot;20148&quot; value=&quot;5&quot;/&gt;&lt;property id=&quot;20300&quot; value=&quot;Folie 38&quot;/&gt;&lt;property id=&quot;20307&quot; value=&quot;438&quot;/&gt;&lt;/object&gt;&lt;object type=&quot;3&quot; unique_id=&quot;10041&quot;&gt;&lt;property id=&quot;20148&quot; value=&quot;5&quot;/&gt;&lt;property id=&quot;20300&quot; value=&quot;Folie 39&quot;/&gt;&lt;property id=&quot;20307&quot; value=&quot;342&quot;/&gt;&lt;/object&gt;&lt;object type=&quot;3&quot; unique_id=&quot;10042&quot;&gt;&lt;property id=&quot;20148&quot; value=&quot;5&quot;/&gt;&lt;property id=&quot;20300&quot; value=&quot;Folie 40&quot;/&gt;&lt;property id=&quot;20307&quot; value=&quot;343&quot;/&gt;&lt;/object&gt;&lt;object type=&quot;3&quot; unique_id=&quot;10043&quot;&gt;&lt;property id=&quot;20148&quot; value=&quot;5&quot;/&gt;&lt;property id=&quot;20300&quot; value=&quot;Folie 41&quot;/&gt;&lt;property id=&quot;20307&quot; value=&quot;347&quot;/&gt;&lt;/object&gt;&lt;object type=&quot;3&quot; unique_id=&quot;10044&quot;&gt;&lt;property id=&quot;20148&quot; value=&quot;5&quot;/&gt;&lt;property id=&quot;20300&quot; value=&quot;Folie 42 - &amp;quot;Удаление тяжелых металлов с помощью TMT 15®&amp;#x0D;&amp;#x0A;&amp;#x0D;&amp;#x0A;Применение &amp;#x0D;&amp;#x0A;Различные отрасли промышленности&amp;#x0D;&amp;#x0A;   (Обработка поверхност&quot;/&gt;&lt;property id=&quot;20307&quot; value=&quot;337&quot;/&gt;&lt;/object&gt;&lt;object type=&quot;3&quot; unique_id=&quot;10045&quot;&gt;&lt;property id=&quot;20148&quot; value=&quot;5&quot;/&gt;&lt;property id=&quot;20300&quot; value=&quot;Folie 43 - &amp;quot;Применение TMT 15® &amp;#x0D;&amp;#x0A;в различных областях промышленности&amp;quot;&quot;/&gt;&lt;property id=&quot;20307&quot; value=&quot;317&quot;/&gt;&lt;/object&gt;&lt;object type=&quot;3&quot; unique_id=&quot;10046&quot;&gt;&lt;property id=&quot;20148&quot; value=&quot;5&quot;/&gt;&lt;property id=&quot;20300&quot; value=&quot;Folie 44&quot;/&gt;&lt;property id=&quot;20307&quot; value=&quot;389&quot;/&gt;&lt;/object&gt;&lt;object type=&quot;3&quot; unique_id=&quot;10047&quot;&gt;&lt;property id=&quot;20148&quot; value=&quot;5&quot;/&gt;&lt;property id=&quot;20300&quot; value=&quot;Folie 45 - &amp;quot;Технологический процесс &amp;quot;&quot;/&gt;&lt;property id=&quot;20307&quot; value=&quot;449&quot;/&gt;&lt;/object&gt;&lt;object type=&quot;3&quot; unique_id=&quot;10048&quot;&gt;&lt;property id=&quot;20148&quot; value=&quot;5&quot;/&gt;&lt;property id=&quot;20300&quot; value=&quot;Folie 46 - &amp;quot;Непрерывный процесс течения&amp;quot;&quot;/&gt;&lt;property id=&quot;20307&quot; value=&quot;450&quot;/&gt;&lt;/object&gt;&lt;object type=&quot;3&quot; unique_id=&quot;10049&quot;&gt;&lt;property id=&quot;20148&quot; value=&quot;5&quot;/&gt;&lt;property id=&quot;20300&quot; value=&quot;Folie 47&quot;/&gt;&lt;property id=&quot;20307&quot; value=&quot;480&quot;/&gt;&lt;/object&gt;&lt;object type=&quot;3&quot; unique_id=&quot;10050&quot;&gt;&lt;property id=&quot;20148&quot; value=&quot;5&quot;/&gt;&lt;property id=&quot;20300&quot; value=&quot;Folie 48&quot;/&gt;&lt;property id=&quot;20307&quot; value=&quot;481&quot;/&gt;&lt;/object&gt;&lt;object type=&quot;3&quot; unique_id=&quot;10051&quot;&gt;&lt;property id=&quot;20148&quot; value=&quot;5&quot;/&gt;&lt;property id=&quot;20300&quot; value=&quot;Folie 49&quot;/&gt;&lt;property id=&quot;20307&quot; value=&quot;482&quot;/&gt;&lt;/object&gt;&lt;object type=&quot;3&quot; unique_id=&quot;10052&quot;&gt;&lt;property id=&quot;20148&quot; value=&quot;5&quot;/&gt;&lt;property id=&quot;20300&quot; value=&quot;Folie 50&quot;/&gt;&lt;property id=&quot;20307&quot; value=&quot;483&quot;/&gt;&lt;/object&gt;&lt;object type=&quot;3&quot; unique_id=&quot;10053&quot;&gt;&lt;property id=&quot;20148&quot; value=&quot;5&quot;/&gt;&lt;property id=&quot;20300&quot; value=&quot;Folie 51&quot;/&gt;&lt;property id=&quot;20307&quot; value=&quot;484&quot;/&gt;&lt;/object&gt;&lt;object type=&quot;3&quot; unique_id=&quot;10054&quot;&gt;&lt;property id=&quot;20148&quot; value=&quot;5&quot;/&gt;&lt;property id=&quot;20300&quot; value=&quot;Folie 52&quot;/&gt;&lt;property id=&quot;20307&quot; value=&quot;485&quot;/&gt;&lt;/object&gt;&lt;object type=&quot;3&quot; unique_id=&quot;10055&quot;&gt;&lt;property id=&quot;20148&quot; value=&quot;5&quot;/&gt;&lt;property id=&quot;20300&quot; value=&quot;Folie 53&quot;/&gt;&lt;property id=&quot;20307&quot; value=&quot;486&quot;/&gt;&lt;/object&gt;&lt;object type=&quot;3&quot; unique_id=&quot;10056&quot;&gt;&lt;property id=&quot;20148&quot; value=&quot;5&quot;/&gt;&lt;property id=&quot;20300&quot; value=&quot;Folie 54&quot;/&gt;&lt;property id=&quot;20307&quot; value=&quot;455&quot;/&gt;&lt;/object&gt;&lt;object type=&quot;3&quot; unique_id=&quot;10057&quot;&gt;&lt;property id=&quot;20148&quot; value=&quot;5&quot;/&gt;&lt;property id=&quot;20300&quot; value=&quot;Folie 55&quot;/&gt;&lt;property id=&quot;20307&quot; value=&quot;323&quot;/&gt;&lt;/object&gt;&lt;object type=&quot;3&quot; unique_id=&quot;10058&quot;&gt;&lt;property id=&quot;20148&quot; value=&quot;5&quot;/&gt;&lt;property id=&quot;20300&quot; value=&quot;Folie 56&quot;/&gt;&lt;property id=&quot;20307&quot; value=&quot;462&quot;/&gt;&lt;/object&gt;&lt;object type=&quot;3&quot; unique_id=&quot;10059&quot;&gt;&lt;property id=&quot;20148&quot; value=&quot;5&quot;/&gt;&lt;property id=&quot;20300&quot; value=&quot;Folie 57 - &amp;quot;Осаждение тяжелых металлов с помощью TMT 15®&amp;quot;&quot;/&gt;&lt;property id=&quot;20307&quot; value=&quot;322&quot;/&gt;&lt;/object&gt;&lt;object type=&quot;3&quot; unique_id=&quot;10060&quot;&gt;&lt;property id=&quot;20148&quot; value=&quot;5&quot;/&gt;&lt;property id=&quot;20300&quot; value=&quot;Folie 58 - &amp;quot;Осаждение тяжелых металлов с помощью TMT 15®&amp;#x0D;&amp;#x0A;&amp;#x0D;&amp;#x0A; Серосодержащие осаждающие агенты&amp;quot;&quot;/&gt;&lt;property id=&quot;20307&quot; value=&quot;338&quot;/&gt;&lt;/object&gt;&lt;object type=&quot;3&quot; unique_id=&quot;10061&quot;&gt;&lt;property id=&quot;20148&quot; value=&quot;5&quot;/&gt;&lt;property id=&quot;20300&quot; value=&quot;Folie 59&quot;/&gt;&lt;property id=&quot;20307&quot; value=&quot;325&quot;/&gt;&lt;/object&gt;&lt;object type=&quot;3&quot; unique_id=&quot;10062&quot;&gt;&lt;property id=&quot;20148&quot; value=&quot;5&quot;/&gt;&lt;property id=&quot;20300&quot; value=&quot;Folie 60&quot;/&gt;&lt;property id=&quot;20307&quot; value=&quot;476&quot;/&gt;&lt;/object&gt;&lt;object type=&quot;3&quot; unique_id=&quot;10063&quot;&gt;&lt;property id=&quot;20148&quot; value=&quot;5&quot;/&gt;&lt;property id=&quot;20300&quot; value=&quot;Folie 61&quot;/&gt;&lt;property id=&quot;20307&quot; value=&quot;339&quot;/&gt;&lt;/object&gt;&lt;object type=&quot;3&quot; unique_id=&quot;10064&quot;&gt;&lt;property id=&quot;20148&quot; value=&quot;5&quot;/&gt;&lt;property id=&quot;20300&quot; value=&quot;Folie 62&quot;/&gt;&lt;property id=&quot;20307&quot; value=&quot;340&quot;/&gt;&lt;/object&gt;&lt;object type=&quot;3&quot; unique_id=&quot;10065&quot;&gt;&lt;property id=&quot;20148&quot; value=&quot;5&quot;/&gt;&lt;property id=&quot;20300&quot; value=&quot;Folie 63&quot;/&gt;&lt;property id=&quot;20307&quot; value=&quot;477&quot;/&gt;&lt;/object&gt;&lt;object type=&quot;3&quot; unique_id=&quot;10066&quot;&gt;&lt;property id=&quot;20148&quot; value=&quot;5&quot;/&gt;&lt;property id=&quot;20300&quot; value=&quot;Folie 64&quot;/&gt;&lt;property id=&quot;20307&quot; value=&quot;478&quot;/&gt;&lt;/object&gt;&lt;object type=&quot;3&quot; unique_id=&quot;10067&quot;&gt;&lt;property id=&quot;20148&quot; value=&quot;5&quot;/&gt;&lt;property id=&quot;20300&quot; value=&quot;Folie 65&quot;/&gt;&lt;property id=&quot;20307&quot; value=&quot;328&quot;/&gt;&lt;/object&gt;&lt;object type=&quot;3&quot; unique_id=&quot;10068&quot;&gt;&lt;property id=&quot;20148&quot; value=&quot;5&quot;/&gt;&lt;property id=&quot;20300&quot; value=&quot;Folie 66&quot;/&gt;&lt;property id=&quot;20307&quot; value=&quot;329&quot;/&gt;&lt;/object&gt;&lt;object type=&quot;3&quot; unique_id=&quot;10069&quot;&gt;&lt;property id=&quot;20148&quot; value=&quot;5&quot;/&gt;&lt;property id=&quot;20300&quot; value=&quot;Folie 67&quot;/&gt;&lt;property id=&quot;20307&quot; value=&quot;341&quot;/&gt;&lt;/object&gt;&lt;object type=&quot;3&quot; unique_id=&quot;10070&quot;&gt;&lt;property id=&quot;20148&quot; value=&quot;5&quot;/&gt;&lt;property id=&quot;20300&quot; value=&quot;Folie 68&quot;/&gt;&lt;property id=&quot;20307&quot; value=&quot;280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Titel+Bild">
  <a:themeElements>
    <a:clrScheme name="2_Titel+Bild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2_Titel+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itel+Bild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BB3AD"/>
      </a:dk2>
      <a:lt2>
        <a:srgbClr val="D6D1CE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Übersicht">
  <a:themeElements>
    <a:clrScheme name="3_Übersicht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3_Übersic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Übersicht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hema_Fond_Deep_Purple">
  <a:themeElements>
    <a:clrScheme name="4_Thema_Fond_Deep_Purple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4_Thema_Fond_Deep_Pur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hema_Fond_Deep_Purple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Thema_Fond_weiß">
  <a:themeElements>
    <a:clrScheme name="5_Thema_Fond_weiß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5_Thema_Fond_weiß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hema_Fond_weiß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Thema+Bild">
  <a:themeElements>
    <a:clrScheme name="6_Thema+Bild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6_Thema+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Thema+Bild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itel+Bild">
  <a:themeElements>
    <a:clrScheme name="3_Titel+Bild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3_Titel+Bil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itel+Bild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gussa_BU">
  <a:themeElements>
    <a:clrScheme name="">
      <a:dk1>
        <a:srgbClr val="000000"/>
      </a:dk1>
      <a:lt1>
        <a:srgbClr val="FFFFFF"/>
      </a:lt1>
      <a:dk2>
        <a:srgbClr val="777777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gussa_B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gussa_B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gussa_B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gussa_B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gussa_B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gussa_B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gussa_B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gussa_B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hema_Fond_Deep_Purple">
  <a:themeElements>
    <a:clrScheme name="5_Thema_Fond_Deep_Purple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5_Thema_Fond_Deep_Pur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hema_Fond_Deep_Purple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BB3AD"/>
      </a:dk2>
      <a:lt2>
        <a:srgbClr val="D6D1CE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712</Words>
  <Application>Microsoft Office PowerPoint</Application>
  <PresentationFormat>Экран (4:3)</PresentationFormat>
  <Paragraphs>340</Paragraphs>
  <Slides>12</Slides>
  <Notes>11</Notes>
  <HiddenSlides>4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2_Titel+Bild</vt:lpstr>
      <vt:lpstr>3_Übersicht</vt:lpstr>
      <vt:lpstr>4_Thema_Fond_Deep_Purple</vt:lpstr>
      <vt:lpstr>5_Thema_Fond_weiß</vt:lpstr>
      <vt:lpstr>6_Thema+Bild</vt:lpstr>
      <vt:lpstr>3_Titel+Bild</vt:lpstr>
      <vt:lpstr>3_Degussa_BU</vt:lpstr>
      <vt:lpstr>5_Thema_Fond_Deep_Purple</vt:lpstr>
      <vt:lpstr>Folie</vt:lpstr>
      <vt:lpstr>Dokument</vt:lpstr>
      <vt:lpstr>Clip</vt:lpstr>
      <vt:lpstr>Worksheet</vt:lpstr>
      <vt:lpstr>Выделение  тяжелых металлов с помощью TMT 15®    Мусоросжигательные заводы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Powerpoint</dc:title>
  <dc:creator>Anwender</dc:creator>
  <cp:lastModifiedBy>Tatjana Chukalina</cp:lastModifiedBy>
  <cp:revision>481</cp:revision>
  <cp:lastPrinted>2013-05-23T08:59:00Z</cp:lastPrinted>
  <dcterms:created xsi:type="dcterms:W3CDTF">2007-09-03T12:22:59Z</dcterms:created>
  <dcterms:modified xsi:type="dcterms:W3CDTF">2015-03-26T15:19:03Z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</vt:lpwstr>
  </property>
  <property fmtid="{D5CDD505-2E9C-101B-9397-08002B2CF9AE}" pid="3" name="Responsible">
    <vt:lpwstr/>
  </property>
  <property fmtid="{D5CDD505-2E9C-101B-9397-08002B2CF9AE}" pid="4" name="DisplayLanguages">
    <vt:lpwstr>de</vt:lpwstr>
  </property>
  <property fmtid="{D5CDD505-2E9C-101B-9397-08002B2CF9AE}" pid="5" name="Comments">
    <vt:lpwstr/>
  </property>
</Properties>
</file>